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Lst>
  <p:notesMasterIdLst>
    <p:notesMasterId r:id="rId44"/>
  </p:notesMasterIdLst>
  <p:handoutMasterIdLst>
    <p:handoutMasterId r:id="rId45"/>
  </p:handoutMasterIdLst>
  <p:sldIdLst>
    <p:sldId id="256" r:id="rId2"/>
    <p:sldId id="262" r:id="rId3"/>
    <p:sldId id="359" r:id="rId4"/>
    <p:sldId id="387" r:id="rId5"/>
    <p:sldId id="411" r:id="rId6"/>
    <p:sldId id="449" r:id="rId7"/>
    <p:sldId id="380" r:id="rId8"/>
    <p:sldId id="416" r:id="rId9"/>
    <p:sldId id="470" r:id="rId10"/>
    <p:sldId id="417" r:id="rId11"/>
    <p:sldId id="428" r:id="rId12"/>
    <p:sldId id="420" r:id="rId13"/>
    <p:sldId id="374" r:id="rId14"/>
    <p:sldId id="389" r:id="rId15"/>
    <p:sldId id="413" r:id="rId16"/>
    <p:sldId id="403" r:id="rId17"/>
    <p:sldId id="461" r:id="rId18"/>
    <p:sldId id="456" r:id="rId19"/>
    <p:sldId id="421" r:id="rId20"/>
    <p:sldId id="400" r:id="rId21"/>
    <p:sldId id="399" r:id="rId22"/>
    <p:sldId id="371" r:id="rId23"/>
    <p:sldId id="373" r:id="rId24"/>
    <p:sldId id="439" r:id="rId25"/>
    <p:sldId id="430" r:id="rId26"/>
    <p:sldId id="431" r:id="rId27"/>
    <p:sldId id="432" r:id="rId28"/>
    <p:sldId id="433" r:id="rId29"/>
    <p:sldId id="435" r:id="rId30"/>
    <p:sldId id="440" r:id="rId31"/>
    <p:sldId id="448" r:id="rId32"/>
    <p:sldId id="375" r:id="rId33"/>
    <p:sldId id="457" r:id="rId34"/>
    <p:sldId id="447" r:id="rId35"/>
    <p:sldId id="349" r:id="rId36"/>
    <p:sldId id="350" r:id="rId37"/>
    <p:sldId id="450" r:id="rId38"/>
    <p:sldId id="443" r:id="rId39"/>
    <p:sldId id="425" r:id="rId40"/>
    <p:sldId id="458" r:id="rId41"/>
    <p:sldId id="415" r:id="rId42"/>
    <p:sldId id="404" r:id="rId43"/>
  </p:sldIdLst>
  <p:sldSz cx="9144000" cy="6858000" type="screen4x3"/>
  <p:notesSz cx="6794500" cy="9931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B0AF4"/>
    <a:srgbClr val="FFFFFF"/>
    <a:srgbClr val="154DFF"/>
    <a:srgbClr val="021884"/>
    <a:srgbClr val="6187FF"/>
    <a:srgbClr val="246172"/>
    <a:srgbClr val="021FAE"/>
    <a:srgbClr val="4370FF"/>
    <a:srgbClr val="658A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98986" autoAdjust="0"/>
  </p:normalViewPr>
  <p:slideViewPr>
    <p:cSldViewPr>
      <p:cViewPr>
        <p:scale>
          <a:sx n="89" d="100"/>
          <a:sy n="89" d="100"/>
        </p:scale>
        <p:origin x="-1326" y="-7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31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THESE_2013\PROD\REDACTION\REDAC%20CHAP%20THESE\REDAC%20PHYTO\Copie%20de%20bd%20mol&#233;cules-2.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THESE_2013\PROD\TEST\SCILAB\transfertDTS_T4.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THESE_2013\PROD\TEST\SCILAB\transfertDTS_T4.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FR"/>
  <c:chart>
    <c:autoTitleDeleted val="1"/>
    <c:plotArea>
      <c:layout>
        <c:manualLayout>
          <c:layoutTarget val="inner"/>
          <c:xMode val="edge"/>
          <c:yMode val="edge"/>
          <c:x val="9.6642438925903504E-2"/>
          <c:y val="0.16293509902171394"/>
          <c:w val="0.84540505754088902"/>
          <c:h val="0.62912240515390161"/>
        </c:manualLayout>
      </c:layout>
      <c:scatterChart>
        <c:scatterStyle val="lineMarker"/>
        <c:ser>
          <c:idx val="1"/>
          <c:order val="0"/>
          <c:tx>
            <c:v>Captage du Gouffre</c:v>
          </c:tx>
          <c:spPr>
            <a:ln w="28575">
              <a:noFill/>
            </a:ln>
          </c:spPr>
          <c:marker>
            <c:symbol val="square"/>
            <c:size val="6"/>
            <c:spPr>
              <a:solidFill>
                <a:srgbClr val="0070C0"/>
              </a:solidFill>
              <a:ln>
                <a:noFill/>
              </a:ln>
            </c:spPr>
          </c:marker>
          <c:xVal>
            <c:numRef>
              <c:f>atrazine!$B$55:$B$224</c:f>
              <c:numCache>
                <c:formatCode>m/d/yyyy</c:formatCode>
                <c:ptCount val="170"/>
                <c:pt idx="0">
                  <c:v>33016</c:v>
                </c:pt>
                <c:pt idx="1">
                  <c:v>33164</c:v>
                </c:pt>
                <c:pt idx="2">
                  <c:v>33388</c:v>
                </c:pt>
                <c:pt idx="3">
                  <c:v>33507</c:v>
                </c:pt>
                <c:pt idx="4">
                  <c:v>33577</c:v>
                </c:pt>
                <c:pt idx="5">
                  <c:v>33667</c:v>
                </c:pt>
                <c:pt idx="6">
                  <c:v>33724</c:v>
                </c:pt>
                <c:pt idx="7">
                  <c:v>33757</c:v>
                </c:pt>
                <c:pt idx="8">
                  <c:v>33899</c:v>
                </c:pt>
                <c:pt idx="9">
                  <c:v>34046</c:v>
                </c:pt>
                <c:pt idx="10">
                  <c:v>34452</c:v>
                </c:pt>
                <c:pt idx="11">
                  <c:v>34515</c:v>
                </c:pt>
                <c:pt idx="12">
                  <c:v>34815</c:v>
                </c:pt>
                <c:pt idx="13">
                  <c:v>34893</c:v>
                </c:pt>
                <c:pt idx="14">
                  <c:v>35191</c:v>
                </c:pt>
                <c:pt idx="15">
                  <c:v>35233</c:v>
                </c:pt>
                <c:pt idx="16">
                  <c:v>35242</c:v>
                </c:pt>
                <c:pt idx="17">
                  <c:v>35283</c:v>
                </c:pt>
                <c:pt idx="18">
                  <c:v>35530</c:v>
                </c:pt>
                <c:pt idx="19">
                  <c:v>35809</c:v>
                </c:pt>
                <c:pt idx="20">
                  <c:v>35956</c:v>
                </c:pt>
                <c:pt idx="21">
                  <c:v>36063</c:v>
                </c:pt>
                <c:pt idx="22">
                  <c:v>36081</c:v>
                </c:pt>
                <c:pt idx="23">
                  <c:v>36095</c:v>
                </c:pt>
                <c:pt idx="24">
                  <c:v>36223</c:v>
                </c:pt>
                <c:pt idx="25">
                  <c:v>36297</c:v>
                </c:pt>
                <c:pt idx="26">
                  <c:v>36335</c:v>
                </c:pt>
                <c:pt idx="27">
                  <c:v>36368</c:v>
                </c:pt>
                <c:pt idx="28">
                  <c:v>36458</c:v>
                </c:pt>
                <c:pt idx="29">
                  <c:v>36482</c:v>
                </c:pt>
                <c:pt idx="30">
                  <c:v>36557</c:v>
                </c:pt>
                <c:pt idx="31">
                  <c:v>36686</c:v>
                </c:pt>
                <c:pt idx="32">
                  <c:v>36700</c:v>
                </c:pt>
                <c:pt idx="33">
                  <c:v>36801</c:v>
                </c:pt>
                <c:pt idx="34">
                  <c:v>36846</c:v>
                </c:pt>
                <c:pt idx="35">
                  <c:v>36880</c:v>
                </c:pt>
                <c:pt idx="36">
                  <c:v>36913</c:v>
                </c:pt>
                <c:pt idx="37">
                  <c:v>36983</c:v>
                </c:pt>
                <c:pt idx="38">
                  <c:v>37063</c:v>
                </c:pt>
                <c:pt idx="39">
                  <c:v>37091</c:v>
                </c:pt>
                <c:pt idx="40">
                  <c:v>37096</c:v>
                </c:pt>
                <c:pt idx="41">
                  <c:v>37161</c:v>
                </c:pt>
                <c:pt idx="42">
                  <c:v>37214</c:v>
                </c:pt>
                <c:pt idx="43">
                  <c:v>37214</c:v>
                </c:pt>
                <c:pt idx="44">
                  <c:v>37214</c:v>
                </c:pt>
                <c:pt idx="45">
                  <c:v>37237</c:v>
                </c:pt>
                <c:pt idx="46">
                  <c:v>37336</c:v>
                </c:pt>
                <c:pt idx="47">
                  <c:v>37354</c:v>
                </c:pt>
                <c:pt idx="48">
                  <c:v>37357</c:v>
                </c:pt>
                <c:pt idx="49">
                  <c:v>37400</c:v>
                </c:pt>
                <c:pt idx="50">
                  <c:v>37431</c:v>
                </c:pt>
                <c:pt idx="51">
                  <c:v>37532</c:v>
                </c:pt>
                <c:pt idx="52">
                  <c:v>37649</c:v>
                </c:pt>
                <c:pt idx="53">
                  <c:v>37697</c:v>
                </c:pt>
                <c:pt idx="54">
                  <c:v>37711</c:v>
                </c:pt>
                <c:pt idx="55">
                  <c:v>37728</c:v>
                </c:pt>
                <c:pt idx="56">
                  <c:v>37761</c:v>
                </c:pt>
                <c:pt idx="57">
                  <c:v>37798</c:v>
                </c:pt>
                <c:pt idx="58">
                  <c:v>37812</c:v>
                </c:pt>
                <c:pt idx="59">
                  <c:v>37840</c:v>
                </c:pt>
                <c:pt idx="60">
                  <c:v>37873</c:v>
                </c:pt>
                <c:pt idx="61">
                  <c:v>37880</c:v>
                </c:pt>
                <c:pt idx="62">
                  <c:v>37897</c:v>
                </c:pt>
                <c:pt idx="63">
                  <c:v>37907</c:v>
                </c:pt>
                <c:pt idx="64">
                  <c:v>37931</c:v>
                </c:pt>
                <c:pt idx="65">
                  <c:v>37942</c:v>
                </c:pt>
                <c:pt idx="66">
                  <c:v>37973</c:v>
                </c:pt>
                <c:pt idx="67">
                  <c:v>38006</c:v>
                </c:pt>
                <c:pt idx="68">
                  <c:v>38132</c:v>
                </c:pt>
                <c:pt idx="69">
                  <c:v>38169</c:v>
                </c:pt>
                <c:pt idx="70">
                  <c:v>38180</c:v>
                </c:pt>
                <c:pt idx="71">
                  <c:v>38264</c:v>
                </c:pt>
                <c:pt idx="72">
                  <c:v>38267</c:v>
                </c:pt>
                <c:pt idx="73">
                  <c:v>38405</c:v>
                </c:pt>
                <c:pt idx="74">
                  <c:v>38496</c:v>
                </c:pt>
                <c:pt idx="75">
                  <c:v>38524</c:v>
                </c:pt>
                <c:pt idx="76">
                  <c:v>38532</c:v>
                </c:pt>
                <c:pt idx="77">
                  <c:v>38617</c:v>
                </c:pt>
                <c:pt idx="78">
                  <c:v>38628</c:v>
                </c:pt>
                <c:pt idx="79">
                  <c:v>38874</c:v>
                </c:pt>
                <c:pt idx="80">
                  <c:v>39007</c:v>
                </c:pt>
                <c:pt idx="81">
                  <c:v>39121</c:v>
                </c:pt>
                <c:pt idx="82">
                  <c:v>39189</c:v>
                </c:pt>
                <c:pt idx="83">
                  <c:v>39223</c:v>
                </c:pt>
                <c:pt idx="84">
                  <c:v>39223</c:v>
                </c:pt>
                <c:pt idx="85">
                  <c:v>39245</c:v>
                </c:pt>
                <c:pt idx="86">
                  <c:v>39252</c:v>
                </c:pt>
                <c:pt idx="87">
                  <c:v>39280</c:v>
                </c:pt>
                <c:pt idx="88">
                  <c:v>39322</c:v>
                </c:pt>
                <c:pt idx="89">
                  <c:v>39336</c:v>
                </c:pt>
                <c:pt idx="90">
                  <c:v>39364</c:v>
                </c:pt>
                <c:pt idx="91">
                  <c:v>39372</c:v>
                </c:pt>
                <c:pt idx="92">
                  <c:v>39422</c:v>
                </c:pt>
                <c:pt idx="93">
                  <c:v>39483</c:v>
                </c:pt>
                <c:pt idx="94">
                  <c:v>39513</c:v>
                </c:pt>
                <c:pt idx="95">
                  <c:v>39567</c:v>
                </c:pt>
                <c:pt idx="96">
                  <c:v>39594</c:v>
                </c:pt>
                <c:pt idx="97">
                  <c:v>39604</c:v>
                </c:pt>
                <c:pt idx="98">
                  <c:v>39636</c:v>
                </c:pt>
                <c:pt idx="99">
                  <c:v>39749</c:v>
                </c:pt>
                <c:pt idx="100">
                  <c:v>40072</c:v>
                </c:pt>
                <c:pt idx="101">
                  <c:v>40225</c:v>
                </c:pt>
                <c:pt idx="102">
                  <c:v>40254</c:v>
                </c:pt>
                <c:pt idx="103">
                  <c:v>40260</c:v>
                </c:pt>
                <c:pt idx="104">
                  <c:v>40304</c:v>
                </c:pt>
                <c:pt idx="105">
                  <c:v>40316</c:v>
                </c:pt>
                <c:pt idx="106">
                  <c:v>40339</c:v>
                </c:pt>
                <c:pt idx="107">
                  <c:v>40365</c:v>
                </c:pt>
                <c:pt idx="108">
                  <c:v>40393</c:v>
                </c:pt>
                <c:pt idx="109">
                  <c:v>40421</c:v>
                </c:pt>
                <c:pt idx="110">
                  <c:v>40441</c:v>
                </c:pt>
                <c:pt idx="111">
                  <c:v>40449</c:v>
                </c:pt>
                <c:pt idx="112">
                  <c:v>40477</c:v>
                </c:pt>
                <c:pt idx="113">
                  <c:v>40505</c:v>
                </c:pt>
                <c:pt idx="114">
                  <c:v>40533</c:v>
                </c:pt>
                <c:pt idx="115">
                  <c:v>40547</c:v>
                </c:pt>
                <c:pt idx="116">
                  <c:v>40555</c:v>
                </c:pt>
                <c:pt idx="117">
                  <c:v>40563</c:v>
                </c:pt>
                <c:pt idx="118">
                  <c:v>40570</c:v>
                </c:pt>
                <c:pt idx="119">
                  <c:v>40605</c:v>
                </c:pt>
                <c:pt idx="120">
                  <c:v>40609</c:v>
                </c:pt>
                <c:pt idx="121">
                  <c:v>40610</c:v>
                </c:pt>
                <c:pt idx="122">
                  <c:v>40619</c:v>
                </c:pt>
                <c:pt idx="123">
                  <c:v>40632</c:v>
                </c:pt>
                <c:pt idx="124">
                  <c:v>40674</c:v>
                </c:pt>
                <c:pt idx="125">
                  <c:v>40681</c:v>
                </c:pt>
                <c:pt idx="126">
                  <c:v>40688</c:v>
                </c:pt>
                <c:pt idx="127">
                  <c:v>40694</c:v>
                </c:pt>
                <c:pt idx="128">
                  <c:v>40701</c:v>
                </c:pt>
                <c:pt idx="129">
                  <c:v>40710</c:v>
                </c:pt>
                <c:pt idx="130">
                  <c:v>40715</c:v>
                </c:pt>
                <c:pt idx="131">
                  <c:v>40721</c:v>
                </c:pt>
                <c:pt idx="132">
                  <c:v>40730</c:v>
                </c:pt>
                <c:pt idx="133">
                  <c:v>40736</c:v>
                </c:pt>
                <c:pt idx="134">
                  <c:v>40743</c:v>
                </c:pt>
                <c:pt idx="135">
                  <c:v>40750</c:v>
                </c:pt>
                <c:pt idx="136">
                  <c:v>40757</c:v>
                </c:pt>
                <c:pt idx="137">
                  <c:v>40765</c:v>
                </c:pt>
                <c:pt idx="138">
                  <c:v>40771</c:v>
                </c:pt>
                <c:pt idx="139">
                  <c:v>40779</c:v>
                </c:pt>
                <c:pt idx="140">
                  <c:v>40785</c:v>
                </c:pt>
                <c:pt idx="141">
                  <c:v>40792</c:v>
                </c:pt>
                <c:pt idx="142">
                  <c:v>40800</c:v>
                </c:pt>
                <c:pt idx="143">
                  <c:v>40806</c:v>
                </c:pt>
                <c:pt idx="144">
                  <c:v>40812</c:v>
                </c:pt>
                <c:pt idx="145">
                  <c:v>40814</c:v>
                </c:pt>
                <c:pt idx="146">
                  <c:v>40821</c:v>
                </c:pt>
                <c:pt idx="147">
                  <c:v>40827</c:v>
                </c:pt>
                <c:pt idx="148">
                  <c:v>40834</c:v>
                </c:pt>
                <c:pt idx="149">
                  <c:v>40842</c:v>
                </c:pt>
                <c:pt idx="150">
                  <c:v>40850</c:v>
                </c:pt>
                <c:pt idx="151">
                  <c:v>40856</c:v>
                </c:pt>
                <c:pt idx="152">
                  <c:v>40862</c:v>
                </c:pt>
                <c:pt idx="153">
                  <c:v>40869</c:v>
                </c:pt>
                <c:pt idx="154">
                  <c:v>40876</c:v>
                </c:pt>
                <c:pt idx="155">
                  <c:v>40884</c:v>
                </c:pt>
                <c:pt idx="156">
                  <c:v>40890</c:v>
                </c:pt>
                <c:pt idx="157">
                  <c:v>40896</c:v>
                </c:pt>
                <c:pt idx="158">
                  <c:v>40955</c:v>
                </c:pt>
                <c:pt idx="159">
                  <c:v>40963</c:v>
                </c:pt>
                <c:pt idx="160">
                  <c:v>41024</c:v>
                </c:pt>
                <c:pt idx="161">
                  <c:v>41081</c:v>
                </c:pt>
                <c:pt idx="162">
                  <c:v>41123</c:v>
                </c:pt>
                <c:pt idx="163">
                  <c:v>41123</c:v>
                </c:pt>
                <c:pt idx="164">
                  <c:v>41169</c:v>
                </c:pt>
                <c:pt idx="165">
                  <c:v>41198</c:v>
                </c:pt>
                <c:pt idx="166">
                  <c:v>41248</c:v>
                </c:pt>
                <c:pt idx="167">
                  <c:v>41248</c:v>
                </c:pt>
                <c:pt idx="168">
                  <c:v>41261</c:v>
                </c:pt>
                <c:pt idx="169">
                  <c:v>41298</c:v>
                </c:pt>
              </c:numCache>
            </c:numRef>
          </c:xVal>
          <c:yVal>
            <c:numRef>
              <c:f>atrazine!$D$55:$D$224</c:f>
              <c:numCache>
                <c:formatCode>General</c:formatCode>
                <c:ptCount val="170"/>
                <c:pt idx="0">
                  <c:v>0.11100000000000022</c:v>
                </c:pt>
                <c:pt idx="1">
                  <c:v>8.0000000000000224E-2</c:v>
                </c:pt>
                <c:pt idx="2">
                  <c:v>0</c:v>
                </c:pt>
                <c:pt idx="3">
                  <c:v>0.11000000000000019</c:v>
                </c:pt>
                <c:pt idx="4">
                  <c:v>0</c:v>
                </c:pt>
                <c:pt idx="5">
                  <c:v>0</c:v>
                </c:pt>
                <c:pt idx="6">
                  <c:v>0</c:v>
                </c:pt>
                <c:pt idx="7">
                  <c:v>5.5000000000000132E-2</c:v>
                </c:pt>
                <c:pt idx="8">
                  <c:v>6.0000000000000241E-2</c:v>
                </c:pt>
                <c:pt idx="9">
                  <c:v>0</c:v>
                </c:pt>
                <c:pt idx="10">
                  <c:v>0</c:v>
                </c:pt>
                <c:pt idx="11">
                  <c:v>0</c:v>
                </c:pt>
                <c:pt idx="12">
                  <c:v>0</c:v>
                </c:pt>
                <c:pt idx="13">
                  <c:v>0.16000000000000059</c:v>
                </c:pt>
                <c:pt idx="14">
                  <c:v>7.0000000000000034E-2</c:v>
                </c:pt>
                <c:pt idx="15">
                  <c:v>0.24000000000000021</c:v>
                </c:pt>
                <c:pt idx="16">
                  <c:v>0.17</c:v>
                </c:pt>
                <c:pt idx="17">
                  <c:v>6.5000000000000113E-2</c:v>
                </c:pt>
                <c:pt idx="18">
                  <c:v>3.000000000000012E-2</c:v>
                </c:pt>
                <c:pt idx="19">
                  <c:v>0</c:v>
                </c:pt>
                <c:pt idx="20">
                  <c:v>6.0000000000000241E-2</c:v>
                </c:pt>
                <c:pt idx="21">
                  <c:v>6.0000000000000241E-2</c:v>
                </c:pt>
                <c:pt idx="22">
                  <c:v>5.0000000000000114E-2</c:v>
                </c:pt>
                <c:pt idx="23">
                  <c:v>4.0000000000000112E-2</c:v>
                </c:pt>
                <c:pt idx="24">
                  <c:v>0</c:v>
                </c:pt>
                <c:pt idx="25">
                  <c:v>7.0000000000000034E-2</c:v>
                </c:pt>
                <c:pt idx="26">
                  <c:v>8.0000000000000224E-2</c:v>
                </c:pt>
                <c:pt idx="27">
                  <c:v>8.0000000000000224E-2</c:v>
                </c:pt>
                <c:pt idx="28">
                  <c:v>3.000000000000012E-2</c:v>
                </c:pt>
                <c:pt idx="29">
                  <c:v>3.000000000000012E-2</c:v>
                </c:pt>
                <c:pt idx="30">
                  <c:v>0</c:v>
                </c:pt>
                <c:pt idx="31">
                  <c:v>0.11000000000000019</c:v>
                </c:pt>
                <c:pt idx="32">
                  <c:v>0.19000000000000059</c:v>
                </c:pt>
                <c:pt idx="33">
                  <c:v>6.0000000000000241E-2</c:v>
                </c:pt>
                <c:pt idx="34">
                  <c:v>3.000000000000012E-2</c:v>
                </c:pt>
                <c:pt idx="35">
                  <c:v>2.0000000000000052E-2</c:v>
                </c:pt>
                <c:pt idx="36">
                  <c:v>0</c:v>
                </c:pt>
                <c:pt idx="37">
                  <c:v>0</c:v>
                </c:pt>
                <c:pt idx="38">
                  <c:v>7.0000000000000034E-2</c:v>
                </c:pt>
                <c:pt idx="39">
                  <c:v>0.13</c:v>
                </c:pt>
                <c:pt idx="40">
                  <c:v>0.11000000000000019</c:v>
                </c:pt>
                <c:pt idx="41">
                  <c:v>4.0000000000000112E-2</c:v>
                </c:pt>
                <c:pt idx="42">
                  <c:v>0</c:v>
                </c:pt>
                <c:pt idx="43">
                  <c:v>2.0000000000000052E-2</c:v>
                </c:pt>
                <c:pt idx="44">
                  <c:v>2.0000000000000052E-2</c:v>
                </c:pt>
                <c:pt idx="45">
                  <c:v>2.0000000000000052E-2</c:v>
                </c:pt>
                <c:pt idx="46">
                  <c:v>0</c:v>
                </c:pt>
                <c:pt idx="47">
                  <c:v>0</c:v>
                </c:pt>
                <c:pt idx="48">
                  <c:v>2.0000000000000052E-2</c:v>
                </c:pt>
                <c:pt idx="49">
                  <c:v>5.0000000000000114E-2</c:v>
                </c:pt>
                <c:pt idx="50">
                  <c:v>0.11000000000000019</c:v>
                </c:pt>
                <c:pt idx="51">
                  <c:v>8.0000000000000224E-2</c:v>
                </c:pt>
                <c:pt idx="52">
                  <c:v>0</c:v>
                </c:pt>
                <c:pt idx="53">
                  <c:v>0</c:v>
                </c:pt>
                <c:pt idx="54">
                  <c:v>0</c:v>
                </c:pt>
                <c:pt idx="55">
                  <c:v>3.000000000000012E-2</c:v>
                </c:pt>
                <c:pt idx="56">
                  <c:v>3.000000000000012E-2</c:v>
                </c:pt>
                <c:pt idx="57">
                  <c:v>7.0000000000000034E-2</c:v>
                </c:pt>
                <c:pt idx="58">
                  <c:v>2.0000000000000052E-2</c:v>
                </c:pt>
                <c:pt idx="59">
                  <c:v>3.000000000000012E-2</c:v>
                </c:pt>
                <c:pt idx="60">
                  <c:v>4.0000000000000112E-2</c:v>
                </c:pt>
                <c:pt idx="61">
                  <c:v>2.0000000000000052E-2</c:v>
                </c:pt>
                <c:pt idx="62">
                  <c:v>0</c:v>
                </c:pt>
                <c:pt idx="63">
                  <c:v>3.000000000000012E-2</c:v>
                </c:pt>
                <c:pt idx="64">
                  <c:v>0</c:v>
                </c:pt>
                <c:pt idx="65">
                  <c:v>0</c:v>
                </c:pt>
                <c:pt idx="66">
                  <c:v>0</c:v>
                </c:pt>
                <c:pt idx="67">
                  <c:v>0</c:v>
                </c:pt>
                <c:pt idx="68">
                  <c:v>2.0000000000000052E-2</c:v>
                </c:pt>
                <c:pt idx="69">
                  <c:v>0</c:v>
                </c:pt>
                <c:pt idx="70">
                  <c:v>0</c:v>
                </c:pt>
                <c:pt idx="71">
                  <c:v>0</c:v>
                </c:pt>
                <c:pt idx="72">
                  <c:v>0</c:v>
                </c:pt>
                <c:pt idx="73">
                  <c:v>0</c:v>
                </c:pt>
                <c:pt idx="74">
                  <c:v>0</c:v>
                </c:pt>
                <c:pt idx="75">
                  <c:v>0</c:v>
                </c:pt>
                <c:pt idx="76">
                  <c:v>0</c:v>
                </c:pt>
                <c:pt idx="77">
                  <c:v>2.1000000000000116E-2</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numCache>
            </c:numRef>
          </c:yVal>
        </c:ser>
        <c:ser>
          <c:idx val="2"/>
          <c:order val="1"/>
          <c:tx>
            <c:v>Captage du Theuriet</c:v>
          </c:tx>
          <c:spPr>
            <a:ln w="28575">
              <a:noFill/>
            </a:ln>
          </c:spPr>
          <c:marker>
            <c:symbol val="triangle"/>
            <c:size val="8"/>
            <c:spPr>
              <a:solidFill>
                <a:schemeClr val="accent6">
                  <a:lumMod val="75000"/>
                </a:schemeClr>
              </a:solidFill>
              <a:ln>
                <a:noFill/>
              </a:ln>
            </c:spPr>
          </c:marker>
          <c:xVal>
            <c:numRef>
              <c:f>atrazine!$B$227:$B$415</c:f>
              <c:numCache>
                <c:formatCode>m/d/yyyy</c:formatCode>
                <c:ptCount val="189"/>
                <c:pt idx="0">
                  <c:v>33016</c:v>
                </c:pt>
                <c:pt idx="1">
                  <c:v>33164</c:v>
                </c:pt>
                <c:pt idx="2">
                  <c:v>33388</c:v>
                </c:pt>
                <c:pt idx="3">
                  <c:v>33667</c:v>
                </c:pt>
                <c:pt idx="4">
                  <c:v>33724</c:v>
                </c:pt>
                <c:pt idx="5">
                  <c:v>33757</c:v>
                </c:pt>
                <c:pt idx="6">
                  <c:v>33780</c:v>
                </c:pt>
                <c:pt idx="7">
                  <c:v>33899</c:v>
                </c:pt>
                <c:pt idx="8">
                  <c:v>34046</c:v>
                </c:pt>
                <c:pt idx="9">
                  <c:v>34094</c:v>
                </c:pt>
                <c:pt idx="10">
                  <c:v>34325</c:v>
                </c:pt>
                <c:pt idx="11">
                  <c:v>34444</c:v>
                </c:pt>
                <c:pt idx="12">
                  <c:v>34452</c:v>
                </c:pt>
                <c:pt idx="13">
                  <c:v>34815</c:v>
                </c:pt>
                <c:pt idx="14">
                  <c:v>34852</c:v>
                </c:pt>
                <c:pt idx="15">
                  <c:v>35242</c:v>
                </c:pt>
                <c:pt idx="16">
                  <c:v>35283</c:v>
                </c:pt>
                <c:pt idx="17">
                  <c:v>36038</c:v>
                </c:pt>
                <c:pt idx="18">
                  <c:v>36081</c:v>
                </c:pt>
                <c:pt idx="19">
                  <c:v>36095</c:v>
                </c:pt>
                <c:pt idx="20">
                  <c:v>36557</c:v>
                </c:pt>
                <c:pt idx="21">
                  <c:v>36801</c:v>
                </c:pt>
                <c:pt idx="22">
                  <c:v>36913</c:v>
                </c:pt>
                <c:pt idx="23">
                  <c:v>36972</c:v>
                </c:pt>
                <c:pt idx="24">
                  <c:v>36983</c:v>
                </c:pt>
                <c:pt idx="25">
                  <c:v>37028</c:v>
                </c:pt>
                <c:pt idx="26">
                  <c:v>37131</c:v>
                </c:pt>
                <c:pt idx="27">
                  <c:v>37144</c:v>
                </c:pt>
                <c:pt idx="28">
                  <c:v>37154</c:v>
                </c:pt>
                <c:pt idx="29">
                  <c:v>37189</c:v>
                </c:pt>
                <c:pt idx="30">
                  <c:v>37210</c:v>
                </c:pt>
                <c:pt idx="31">
                  <c:v>37214</c:v>
                </c:pt>
                <c:pt idx="32">
                  <c:v>37354</c:v>
                </c:pt>
                <c:pt idx="33">
                  <c:v>37357</c:v>
                </c:pt>
                <c:pt idx="34">
                  <c:v>37431</c:v>
                </c:pt>
                <c:pt idx="35">
                  <c:v>37455</c:v>
                </c:pt>
                <c:pt idx="36">
                  <c:v>37501</c:v>
                </c:pt>
                <c:pt idx="37">
                  <c:v>37501</c:v>
                </c:pt>
                <c:pt idx="38">
                  <c:v>37518</c:v>
                </c:pt>
                <c:pt idx="39">
                  <c:v>37522</c:v>
                </c:pt>
                <c:pt idx="40">
                  <c:v>37532</c:v>
                </c:pt>
                <c:pt idx="41">
                  <c:v>37649</c:v>
                </c:pt>
                <c:pt idx="42">
                  <c:v>37676</c:v>
                </c:pt>
                <c:pt idx="43">
                  <c:v>37697</c:v>
                </c:pt>
                <c:pt idx="44">
                  <c:v>37711</c:v>
                </c:pt>
                <c:pt idx="45">
                  <c:v>37728</c:v>
                </c:pt>
                <c:pt idx="46">
                  <c:v>37761</c:v>
                </c:pt>
                <c:pt idx="47">
                  <c:v>37798</c:v>
                </c:pt>
                <c:pt idx="48">
                  <c:v>38160</c:v>
                </c:pt>
                <c:pt idx="49">
                  <c:v>38169</c:v>
                </c:pt>
                <c:pt idx="50">
                  <c:v>38197</c:v>
                </c:pt>
                <c:pt idx="51">
                  <c:v>38229</c:v>
                </c:pt>
                <c:pt idx="52">
                  <c:v>38264</c:v>
                </c:pt>
                <c:pt idx="53">
                  <c:v>38288</c:v>
                </c:pt>
                <c:pt idx="54">
                  <c:v>38433</c:v>
                </c:pt>
                <c:pt idx="55">
                  <c:v>38524</c:v>
                </c:pt>
                <c:pt idx="56">
                  <c:v>38532</c:v>
                </c:pt>
                <c:pt idx="57">
                  <c:v>38560</c:v>
                </c:pt>
                <c:pt idx="58">
                  <c:v>38580</c:v>
                </c:pt>
                <c:pt idx="59">
                  <c:v>38628</c:v>
                </c:pt>
                <c:pt idx="60">
                  <c:v>38642</c:v>
                </c:pt>
                <c:pt idx="61">
                  <c:v>38699</c:v>
                </c:pt>
                <c:pt idx="62">
                  <c:v>38874</c:v>
                </c:pt>
                <c:pt idx="63">
                  <c:v>39007</c:v>
                </c:pt>
                <c:pt idx="64">
                  <c:v>39007</c:v>
                </c:pt>
                <c:pt idx="65">
                  <c:v>39121</c:v>
                </c:pt>
                <c:pt idx="66">
                  <c:v>39170</c:v>
                </c:pt>
                <c:pt idx="67">
                  <c:v>39189</c:v>
                </c:pt>
                <c:pt idx="68">
                  <c:v>39205</c:v>
                </c:pt>
                <c:pt idx="69">
                  <c:v>39223</c:v>
                </c:pt>
                <c:pt idx="70">
                  <c:v>39223</c:v>
                </c:pt>
                <c:pt idx="71">
                  <c:v>39245</c:v>
                </c:pt>
                <c:pt idx="72">
                  <c:v>39252</c:v>
                </c:pt>
                <c:pt idx="73">
                  <c:v>39273</c:v>
                </c:pt>
                <c:pt idx="74">
                  <c:v>39280</c:v>
                </c:pt>
                <c:pt idx="75">
                  <c:v>39322</c:v>
                </c:pt>
                <c:pt idx="76">
                  <c:v>39336</c:v>
                </c:pt>
                <c:pt idx="77">
                  <c:v>39364</c:v>
                </c:pt>
                <c:pt idx="78">
                  <c:v>39372</c:v>
                </c:pt>
                <c:pt idx="79">
                  <c:v>39422</c:v>
                </c:pt>
                <c:pt idx="80">
                  <c:v>39483</c:v>
                </c:pt>
                <c:pt idx="81">
                  <c:v>39518</c:v>
                </c:pt>
                <c:pt idx="82">
                  <c:v>39553</c:v>
                </c:pt>
                <c:pt idx="83">
                  <c:v>39574</c:v>
                </c:pt>
                <c:pt idx="84">
                  <c:v>39590</c:v>
                </c:pt>
                <c:pt idx="85">
                  <c:v>39594</c:v>
                </c:pt>
                <c:pt idx="86">
                  <c:v>39604</c:v>
                </c:pt>
                <c:pt idx="87">
                  <c:v>39636</c:v>
                </c:pt>
                <c:pt idx="88">
                  <c:v>39653</c:v>
                </c:pt>
                <c:pt idx="89">
                  <c:v>39657</c:v>
                </c:pt>
                <c:pt idx="90">
                  <c:v>39665</c:v>
                </c:pt>
                <c:pt idx="91">
                  <c:v>39671</c:v>
                </c:pt>
                <c:pt idx="92">
                  <c:v>39681</c:v>
                </c:pt>
                <c:pt idx="93">
                  <c:v>39700</c:v>
                </c:pt>
                <c:pt idx="94">
                  <c:v>39707</c:v>
                </c:pt>
                <c:pt idx="95">
                  <c:v>39735</c:v>
                </c:pt>
                <c:pt idx="96">
                  <c:v>39749</c:v>
                </c:pt>
                <c:pt idx="97">
                  <c:v>39751</c:v>
                </c:pt>
                <c:pt idx="98">
                  <c:v>39791</c:v>
                </c:pt>
                <c:pt idx="99">
                  <c:v>39876</c:v>
                </c:pt>
                <c:pt idx="100">
                  <c:v>39884</c:v>
                </c:pt>
                <c:pt idx="101">
                  <c:v>39939</c:v>
                </c:pt>
                <c:pt idx="102">
                  <c:v>39951</c:v>
                </c:pt>
                <c:pt idx="103">
                  <c:v>39966</c:v>
                </c:pt>
                <c:pt idx="104">
                  <c:v>39987</c:v>
                </c:pt>
                <c:pt idx="105">
                  <c:v>40001</c:v>
                </c:pt>
                <c:pt idx="106">
                  <c:v>40015</c:v>
                </c:pt>
                <c:pt idx="107">
                  <c:v>40029</c:v>
                </c:pt>
                <c:pt idx="108">
                  <c:v>40036</c:v>
                </c:pt>
                <c:pt idx="109">
                  <c:v>40050</c:v>
                </c:pt>
                <c:pt idx="110">
                  <c:v>40071</c:v>
                </c:pt>
                <c:pt idx="111">
                  <c:v>40072</c:v>
                </c:pt>
                <c:pt idx="112">
                  <c:v>40085</c:v>
                </c:pt>
                <c:pt idx="113">
                  <c:v>40099</c:v>
                </c:pt>
                <c:pt idx="114">
                  <c:v>40115</c:v>
                </c:pt>
                <c:pt idx="115">
                  <c:v>40136</c:v>
                </c:pt>
                <c:pt idx="116">
                  <c:v>40155</c:v>
                </c:pt>
                <c:pt idx="117">
                  <c:v>40241</c:v>
                </c:pt>
                <c:pt idx="118">
                  <c:v>40254</c:v>
                </c:pt>
                <c:pt idx="119">
                  <c:v>40267</c:v>
                </c:pt>
                <c:pt idx="120">
                  <c:v>40323</c:v>
                </c:pt>
                <c:pt idx="121">
                  <c:v>40351</c:v>
                </c:pt>
                <c:pt idx="122">
                  <c:v>40379</c:v>
                </c:pt>
                <c:pt idx="123">
                  <c:v>40409</c:v>
                </c:pt>
                <c:pt idx="124">
                  <c:v>40441</c:v>
                </c:pt>
                <c:pt idx="125">
                  <c:v>40443</c:v>
                </c:pt>
                <c:pt idx="126">
                  <c:v>40462</c:v>
                </c:pt>
                <c:pt idx="127">
                  <c:v>40500</c:v>
                </c:pt>
                <c:pt idx="128">
                  <c:v>40520</c:v>
                </c:pt>
                <c:pt idx="129">
                  <c:v>40547</c:v>
                </c:pt>
                <c:pt idx="130">
                  <c:v>40555</c:v>
                </c:pt>
                <c:pt idx="131">
                  <c:v>40563</c:v>
                </c:pt>
                <c:pt idx="132">
                  <c:v>40570</c:v>
                </c:pt>
                <c:pt idx="133">
                  <c:v>40605</c:v>
                </c:pt>
                <c:pt idx="134">
                  <c:v>40609</c:v>
                </c:pt>
                <c:pt idx="135">
                  <c:v>40610</c:v>
                </c:pt>
                <c:pt idx="136">
                  <c:v>40619</c:v>
                </c:pt>
                <c:pt idx="137">
                  <c:v>40632</c:v>
                </c:pt>
                <c:pt idx="138">
                  <c:v>40645</c:v>
                </c:pt>
                <c:pt idx="139">
                  <c:v>40653</c:v>
                </c:pt>
                <c:pt idx="140">
                  <c:v>40659</c:v>
                </c:pt>
                <c:pt idx="141">
                  <c:v>40668</c:v>
                </c:pt>
                <c:pt idx="142">
                  <c:v>40674</c:v>
                </c:pt>
                <c:pt idx="143">
                  <c:v>40681</c:v>
                </c:pt>
                <c:pt idx="144">
                  <c:v>40688</c:v>
                </c:pt>
                <c:pt idx="145">
                  <c:v>40694</c:v>
                </c:pt>
                <c:pt idx="146">
                  <c:v>40701</c:v>
                </c:pt>
                <c:pt idx="147">
                  <c:v>40710</c:v>
                </c:pt>
                <c:pt idx="148">
                  <c:v>40715</c:v>
                </c:pt>
                <c:pt idx="149">
                  <c:v>40721</c:v>
                </c:pt>
                <c:pt idx="150">
                  <c:v>40730</c:v>
                </c:pt>
                <c:pt idx="151">
                  <c:v>40736</c:v>
                </c:pt>
                <c:pt idx="152">
                  <c:v>40743</c:v>
                </c:pt>
                <c:pt idx="153">
                  <c:v>40750</c:v>
                </c:pt>
                <c:pt idx="154">
                  <c:v>40759</c:v>
                </c:pt>
                <c:pt idx="155">
                  <c:v>40765</c:v>
                </c:pt>
                <c:pt idx="156">
                  <c:v>40771</c:v>
                </c:pt>
                <c:pt idx="157">
                  <c:v>40779</c:v>
                </c:pt>
                <c:pt idx="158">
                  <c:v>40787</c:v>
                </c:pt>
                <c:pt idx="159">
                  <c:v>40792</c:v>
                </c:pt>
                <c:pt idx="160">
                  <c:v>40800</c:v>
                </c:pt>
                <c:pt idx="161">
                  <c:v>40806</c:v>
                </c:pt>
                <c:pt idx="162">
                  <c:v>40812</c:v>
                </c:pt>
                <c:pt idx="163">
                  <c:v>40814</c:v>
                </c:pt>
                <c:pt idx="164">
                  <c:v>40821</c:v>
                </c:pt>
                <c:pt idx="165">
                  <c:v>40827</c:v>
                </c:pt>
                <c:pt idx="166">
                  <c:v>40834</c:v>
                </c:pt>
                <c:pt idx="167">
                  <c:v>40842</c:v>
                </c:pt>
                <c:pt idx="168">
                  <c:v>40850</c:v>
                </c:pt>
                <c:pt idx="169">
                  <c:v>40856</c:v>
                </c:pt>
                <c:pt idx="170">
                  <c:v>40862</c:v>
                </c:pt>
                <c:pt idx="171">
                  <c:v>40869</c:v>
                </c:pt>
                <c:pt idx="172">
                  <c:v>40876</c:v>
                </c:pt>
                <c:pt idx="173">
                  <c:v>40884</c:v>
                </c:pt>
                <c:pt idx="174">
                  <c:v>40890</c:v>
                </c:pt>
                <c:pt idx="175">
                  <c:v>40896</c:v>
                </c:pt>
                <c:pt idx="176">
                  <c:v>40955</c:v>
                </c:pt>
                <c:pt idx="177">
                  <c:v>40963</c:v>
                </c:pt>
                <c:pt idx="178">
                  <c:v>41024</c:v>
                </c:pt>
                <c:pt idx="179">
                  <c:v>41081</c:v>
                </c:pt>
                <c:pt idx="180">
                  <c:v>41107</c:v>
                </c:pt>
                <c:pt idx="181">
                  <c:v>41123</c:v>
                </c:pt>
                <c:pt idx="182">
                  <c:v>41123</c:v>
                </c:pt>
                <c:pt idx="183">
                  <c:v>41169</c:v>
                </c:pt>
                <c:pt idx="184">
                  <c:v>41198</c:v>
                </c:pt>
                <c:pt idx="185">
                  <c:v>41240</c:v>
                </c:pt>
                <c:pt idx="186">
                  <c:v>41254</c:v>
                </c:pt>
                <c:pt idx="187">
                  <c:v>41261</c:v>
                </c:pt>
                <c:pt idx="188">
                  <c:v>41298</c:v>
                </c:pt>
              </c:numCache>
            </c:numRef>
          </c:xVal>
          <c:yVal>
            <c:numRef>
              <c:f>atrazine!$D$227:$D$415</c:f>
              <c:numCache>
                <c:formatCode>General</c:formatCode>
                <c:ptCount val="189"/>
                <c:pt idx="0">
                  <c:v>0.20100000000000001</c:v>
                </c:pt>
                <c:pt idx="1">
                  <c:v>9.5000000000000265E-2</c:v>
                </c:pt>
                <c:pt idx="2">
                  <c:v>6.4000000000000404E-2</c:v>
                </c:pt>
                <c:pt idx="3">
                  <c:v>0</c:v>
                </c:pt>
                <c:pt idx="4">
                  <c:v>0</c:v>
                </c:pt>
                <c:pt idx="5">
                  <c:v>0</c:v>
                </c:pt>
                <c:pt idx="6">
                  <c:v>0.25</c:v>
                </c:pt>
                <c:pt idx="7">
                  <c:v>7.500000000000033E-2</c:v>
                </c:pt>
                <c:pt idx="8">
                  <c:v>0</c:v>
                </c:pt>
                <c:pt idx="9">
                  <c:v>0.15000000000000024</c:v>
                </c:pt>
                <c:pt idx="10">
                  <c:v>4.0000000000000112E-2</c:v>
                </c:pt>
                <c:pt idx="11">
                  <c:v>9.0000000000000066E-2</c:v>
                </c:pt>
                <c:pt idx="12">
                  <c:v>0</c:v>
                </c:pt>
                <c:pt idx="13">
                  <c:v>0</c:v>
                </c:pt>
                <c:pt idx="14">
                  <c:v>0.28000000000000008</c:v>
                </c:pt>
                <c:pt idx="15">
                  <c:v>0.16500000000000067</c:v>
                </c:pt>
                <c:pt idx="16">
                  <c:v>5.0000000000000114E-2</c:v>
                </c:pt>
                <c:pt idx="17">
                  <c:v>7.0000000000000034E-2</c:v>
                </c:pt>
                <c:pt idx="18">
                  <c:v>5.0000000000000114E-2</c:v>
                </c:pt>
                <c:pt idx="19">
                  <c:v>4.0000000000000112E-2</c:v>
                </c:pt>
                <c:pt idx="20">
                  <c:v>2.0000000000000052E-2</c:v>
                </c:pt>
                <c:pt idx="21">
                  <c:v>7.0000000000000034E-2</c:v>
                </c:pt>
                <c:pt idx="22">
                  <c:v>0</c:v>
                </c:pt>
                <c:pt idx="23">
                  <c:v>0</c:v>
                </c:pt>
                <c:pt idx="24">
                  <c:v>0</c:v>
                </c:pt>
                <c:pt idx="25">
                  <c:v>6.0000000000000241E-2</c:v>
                </c:pt>
                <c:pt idx="26">
                  <c:v>5.0000000000000114E-2</c:v>
                </c:pt>
                <c:pt idx="27">
                  <c:v>3.000000000000012E-2</c:v>
                </c:pt>
                <c:pt idx="28">
                  <c:v>5.0000000000000114E-2</c:v>
                </c:pt>
                <c:pt idx="29">
                  <c:v>3.000000000000012E-2</c:v>
                </c:pt>
                <c:pt idx="30">
                  <c:v>2.0000000000000052E-2</c:v>
                </c:pt>
                <c:pt idx="31">
                  <c:v>2.0000000000000052E-2</c:v>
                </c:pt>
                <c:pt idx="32">
                  <c:v>0</c:v>
                </c:pt>
                <c:pt idx="33">
                  <c:v>2.0000000000000052E-2</c:v>
                </c:pt>
                <c:pt idx="34">
                  <c:v>0.13</c:v>
                </c:pt>
                <c:pt idx="35">
                  <c:v>0.1</c:v>
                </c:pt>
                <c:pt idx="36">
                  <c:v>0.15000000000000024</c:v>
                </c:pt>
                <c:pt idx="37">
                  <c:v>5.0000000000000114E-2</c:v>
                </c:pt>
                <c:pt idx="38">
                  <c:v>0.11000000000000019</c:v>
                </c:pt>
                <c:pt idx="39">
                  <c:v>7.0000000000000034E-2</c:v>
                </c:pt>
                <c:pt idx="40">
                  <c:v>8.0000000000000224E-2</c:v>
                </c:pt>
                <c:pt idx="41">
                  <c:v>0</c:v>
                </c:pt>
                <c:pt idx="42">
                  <c:v>0</c:v>
                </c:pt>
                <c:pt idx="43">
                  <c:v>0</c:v>
                </c:pt>
                <c:pt idx="44">
                  <c:v>0</c:v>
                </c:pt>
                <c:pt idx="45">
                  <c:v>0</c:v>
                </c:pt>
                <c:pt idx="46">
                  <c:v>6.0000000000000241E-2</c:v>
                </c:pt>
                <c:pt idx="47">
                  <c:v>7.0000000000000034E-2</c:v>
                </c:pt>
                <c:pt idx="48">
                  <c:v>3.000000000000012E-2</c:v>
                </c:pt>
                <c:pt idx="49">
                  <c:v>2.0000000000000052E-2</c:v>
                </c:pt>
                <c:pt idx="50">
                  <c:v>0</c:v>
                </c:pt>
                <c:pt idx="51">
                  <c:v>3.000000000000012E-2</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numCache>
            </c:numRef>
          </c:yVal>
        </c:ser>
        <c:ser>
          <c:idx val="0"/>
          <c:order val="2"/>
          <c:tx>
            <c:v>Captage du Bouchet</c:v>
          </c:tx>
          <c:spPr>
            <a:ln w="28575">
              <a:noFill/>
            </a:ln>
          </c:spPr>
          <c:marker>
            <c:symbol val="diamond"/>
            <c:size val="8"/>
            <c:spPr>
              <a:solidFill>
                <a:schemeClr val="accent4"/>
              </a:solidFill>
              <a:ln>
                <a:solidFill>
                  <a:schemeClr val="accent2">
                    <a:lumMod val="20000"/>
                    <a:lumOff val="80000"/>
                  </a:schemeClr>
                </a:solidFill>
              </a:ln>
            </c:spPr>
          </c:marker>
          <c:xVal>
            <c:numRef>
              <c:f>atrazine!$B$2:$B$52</c:f>
              <c:numCache>
                <c:formatCode>m/d/yyyy</c:formatCode>
                <c:ptCount val="51"/>
                <c:pt idx="0">
                  <c:v>33016</c:v>
                </c:pt>
                <c:pt idx="1">
                  <c:v>33164</c:v>
                </c:pt>
                <c:pt idx="2">
                  <c:v>33388</c:v>
                </c:pt>
                <c:pt idx="3">
                  <c:v>33507</c:v>
                </c:pt>
                <c:pt idx="4">
                  <c:v>33577</c:v>
                </c:pt>
                <c:pt idx="5">
                  <c:v>33948</c:v>
                </c:pt>
                <c:pt idx="6">
                  <c:v>34025</c:v>
                </c:pt>
                <c:pt idx="7">
                  <c:v>34127</c:v>
                </c:pt>
                <c:pt idx="8">
                  <c:v>34515</c:v>
                </c:pt>
                <c:pt idx="9">
                  <c:v>34815</c:v>
                </c:pt>
                <c:pt idx="10">
                  <c:v>35002</c:v>
                </c:pt>
                <c:pt idx="11">
                  <c:v>35067</c:v>
                </c:pt>
                <c:pt idx="12">
                  <c:v>35242</c:v>
                </c:pt>
                <c:pt idx="13">
                  <c:v>35283</c:v>
                </c:pt>
                <c:pt idx="14">
                  <c:v>36557</c:v>
                </c:pt>
                <c:pt idx="15">
                  <c:v>36913</c:v>
                </c:pt>
                <c:pt idx="16">
                  <c:v>36972</c:v>
                </c:pt>
                <c:pt idx="17">
                  <c:v>36983</c:v>
                </c:pt>
                <c:pt idx="18">
                  <c:v>37189</c:v>
                </c:pt>
                <c:pt idx="19">
                  <c:v>37210</c:v>
                </c:pt>
                <c:pt idx="20">
                  <c:v>37214</c:v>
                </c:pt>
                <c:pt idx="21">
                  <c:v>37214</c:v>
                </c:pt>
                <c:pt idx="22">
                  <c:v>37287</c:v>
                </c:pt>
                <c:pt idx="23">
                  <c:v>37354</c:v>
                </c:pt>
                <c:pt idx="24">
                  <c:v>37649</c:v>
                </c:pt>
                <c:pt idx="25">
                  <c:v>37676</c:v>
                </c:pt>
                <c:pt idx="26">
                  <c:v>37711</c:v>
                </c:pt>
                <c:pt idx="27">
                  <c:v>37761</c:v>
                </c:pt>
                <c:pt idx="28">
                  <c:v>37812</c:v>
                </c:pt>
                <c:pt idx="29">
                  <c:v>37945</c:v>
                </c:pt>
                <c:pt idx="30">
                  <c:v>38169</c:v>
                </c:pt>
                <c:pt idx="31">
                  <c:v>38264</c:v>
                </c:pt>
                <c:pt idx="32">
                  <c:v>38377</c:v>
                </c:pt>
                <c:pt idx="33">
                  <c:v>38532</c:v>
                </c:pt>
                <c:pt idx="34">
                  <c:v>38628</c:v>
                </c:pt>
                <c:pt idx="35">
                  <c:v>38671</c:v>
                </c:pt>
                <c:pt idx="36">
                  <c:v>38874</c:v>
                </c:pt>
                <c:pt idx="37">
                  <c:v>39007</c:v>
                </c:pt>
                <c:pt idx="38">
                  <c:v>39170</c:v>
                </c:pt>
                <c:pt idx="39">
                  <c:v>39205</c:v>
                </c:pt>
                <c:pt idx="40">
                  <c:v>39223</c:v>
                </c:pt>
                <c:pt idx="41">
                  <c:v>39273</c:v>
                </c:pt>
                <c:pt idx="42">
                  <c:v>39372</c:v>
                </c:pt>
                <c:pt idx="43">
                  <c:v>39567</c:v>
                </c:pt>
                <c:pt idx="44">
                  <c:v>39594</c:v>
                </c:pt>
                <c:pt idx="45">
                  <c:v>40072</c:v>
                </c:pt>
                <c:pt idx="46">
                  <c:v>40254</c:v>
                </c:pt>
                <c:pt idx="47">
                  <c:v>40441</c:v>
                </c:pt>
                <c:pt idx="48">
                  <c:v>40763</c:v>
                </c:pt>
                <c:pt idx="49">
                  <c:v>40896</c:v>
                </c:pt>
                <c:pt idx="50">
                  <c:v>41205</c:v>
                </c:pt>
              </c:numCache>
            </c:numRef>
          </c:xVal>
          <c:yVal>
            <c:numRef>
              <c:f>atrazine!$D$2:$D$52</c:f>
              <c:numCache>
                <c:formatCode>General</c:formatCode>
                <c:ptCount val="51"/>
                <c:pt idx="0">
                  <c:v>0.21300000000000024</c:v>
                </c:pt>
                <c:pt idx="1">
                  <c:v>0</c:v>
                </c:pt>
                <c:pt idx="2">
                  <c:v>5.5000000000000132E-2</c:v>
                </c:pt>
                <c:pt idx="3">
                  <c:v>7.0000000000000034E-2</c:v>
                </c:pt>
                <c:pt idx="4">
                  <c:v>0</c:v>
                </c:pt>
                <c:pt idx="5">
                  <c:v>5.0000000000000114E-2</c:v>
                </c:pt>
                <c:pt idx="6">
                  <c:v>4.0000000000000112E-2</c:v>
                </c:pt>
                <c:pt idx="7">
                  <c:v>0.2</c:v>
                </c:pt>
                <c:pt idx="8">
                  <c:v>0.21000000000000021</c:v>
                </c:pt>
                <c:pt idx="9">
                  <c:v>0</c:v>
                </c:pt>
                <c:pt idx="10">
                  <c:v>6.0000000000000241E-2</c:v>
                </c:pt>
                <c:pt idx="11">
                  <c:v>3.000000000000012E-2</c:v>
                </c:pt>
                <c:pt idx="12">
                  <c:v>0.18000000000000024</c:v>
                </c:pt>
                <c:pt idx="13">
                  <c:v>0</c:v>
                </c:pt>
                <c:pt idx="14">
                  <c:v>2.0000000000000052E-2</c:v>
                </c:pt>
                <c:pt idx="15">
                  <c:v>2.0000000000000052E-2</c:v>
                </c:pt>
                <c:pt idx="16">
                  <c:v>0</c:v>
                </c:pt>
                <c:pt idx="17">
                  <c:v>0</c:v>
                </c:pt>
                <c:pt idx="18">
                  <c:v>3.000000000000012E-2</c:v>
                </c:pt>
                <c:pt idx="19">
                  <c:v>2.0000000000000052E-2</c:v>
                </c:pt>
                <c:pt idx="20">
                  <c:v>3.000000000000012E-2</c:v>
                </c:pt>
                <c:pt idx="21">
                  <c:v>0</c:v>
                </c:pt>
                <c:pt idx="22">
                  <c:v>0</c:v>
                </c:pt>
                <c:pt idx="23">
                  <c:v>0</c:v>
                </c:pt>
                <c:pt idx="24">
                  <c:v>0</c:v>
                </c:pt>
                <c:pt idx="25">
                  <c:v>0</c:v>
                </c:pt>
                <c:pt idx="26">
                  <c:v>3.000000000000012E-2</c:v>
                </c:pt>
                <c:pt idx="27">
                  <c:v>5.0000000000000114E-2</c:v>
                </c:pt>
                <c:pt idx="28">
                  <c:v>3.000000000000012E-2</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er>
        <c:axId val="80640256"/>
        <c:axId val="81465728"/>
      </c:scatterChart>
      <c:valAx>
        <c:axId val="80640256"/>
        <c:scaling>
          <c:orientation val="minMax"/>
          <c:max val="42000"/>
          <c:min val="33000"/>
        </c:scaling>
        <c:axPos val="b"/>
        <c:numFmt formatCode="yyyy" sourceLinked="0"/>
        <c:majorTickMark val="in"/>
        <c:tickLblPos val="nextTo"/>
        <c:txPr>
          <a:bodyPr rot="-5400000" vert="horz"/>
          <a:lstStyle/>
          <a:p>
            <a:pPr>
              <a:defRPr sz="2000" b="0" i="0" u="none" strike="noStrike" baseline="0">
                <a:solidFill>
                  <a:schemeClr val="bg1"/>
                </a:solidFill>
                <a:latin typeface="Calibri"/>
                <a:ea typeface="Calibri"/>
                <a:cs typeface="Calibri"/>
              </a:defRPr>
            </a:pPr>
            <a:endParaRPr lang="fr-FR"/>
          </a:p>
        </c:txPr>
        <c:crossAx val="81465728"/>
        <c:crosses val="autoZero"/>
        <c:crossBetween val="midCat"/>
      </c:valAx>
      <c:valAx>
        <c:axId val="81465728"/>
        <c:scaling>
          <c:orientation val="minMax"/>
        </c:scaling>
        <c:axPos val="l"/>
        <c:majorGridlines/>
        <c:title>
          <c:tx>
            <c:rich>
              <a:bodyPr/>
              <a:lstStyle/>
              <a:p>
                <a:pPr>
                  <a:defRPr>
                    <a:solidFill>
                      <a:schemeClr val="bg1"/>
                    </a:solidFill>
                  </a:defRPr>
                </a:pPr>
                <a:r>
                  <a:rPr lang="fr-FR" sz="1400" dirty="0" smtClean="0">
                    <a:solidFill>
                      <a:schemeClr val="bg1"/>
                    </a:solidFill>
                  </a:rPr>
                  <a:t>Concentration (µg/l)</a:t>
                </a:r>
                <a:endParaRPr lang="fr-FR" sz="1400" dirty="0">
                  <a:solidFill>
                    <a:schemeClr val="bg1"/>
                  </a:solidFill>
                </a:endParaRPr>
              </a:p>
            </c:rich>
          </c:tx>
          <c:layout>
            <c:manualLayout>
              <c:xMode val="edge"/>
              <c:yMode val="edge"/>
              <c:x val="2.070336159903098E-3"/>
              <c:y val="0.27090050107372937"/>
            </c:manualLayout>
          </c:layout>
        </c:title>
        <c:numFmt formatCode="General" sourceLinked="1"/>
        <c:majorTickMark val="none"/>
        <c:tickLblPos val="nextTo"/>
        <c:txPr>
          <a:bodyPr/>
          <a:lstStyle/>
          <a:p>
            <a:pPr>
              <a:defRPr sz="1400">
                <a:solidFill>
                  <a:schemeClr val="bg1"/>
                </a:solidFill>
              </a:defRPr>
            </a:pPr>
            <a:endParaRPr lang="fr-FR"/>
          </a:p>
        </c:txPr>
        <c:crossAx val="80640256"/>
        <c:crosses val="autoZero"/>
        <c:crossBetween val="midCat"/>
      </c:valAx>
      <c:spPr>
        <a:solidFill>
          <a:schemeClr val="tx1"/>
        </a:solidFill>
      </c:spPr>
    </c:plotArea>
    <c:legend>
      <c:legendPos val="r"/>
      <c:layout>
        <c:manualLayout>
          <c:xMode val="edge"/>
          <c:yMode val="edge"/>
          <c:x val="0.72929310518877521"/>
          <c:y val="0.17435559779165533"/>
          <c:w val="0.22423253583686698"/>
          <c:h val="0.22456014118924825"/>
        </c:manualLayout>
      </c:layout>
      <c:txPr>
        <a:bodyPr/>
        <a:lstStyle/>
        <a:p>
          <a:pPr>
            <a:defRPr sz="1200" b="1">
              <a:solidFill>
                <a:schemeClr val="bg1"/>
              </a:solidFill>
            </a:defRPr>
          </a:pPr>
          <a:endParaRPr lang="fr-FR"/>
        </a:p>
      </c:txPr>
    </c:legend>
    <c:plotVisOnly val="1"/>
    <c:dispBlanksAs val="gap"/>
  </c:chart>
  <c:spPr>
    <a:noFill/>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fr-FR"/>
  <c:chart>
    <c:title>
      <c:layout/>
      <c:txPr>
        <a:bodyPr/>
        <a:lstStyle/>
        <a:p>
          <a:pPr>
            <a:defRPr>
              <a:solidFill>
                <a:schemeClr val="bg1"/>
              </a:solidFill>
            </a:defRPr>
          </a:pPr>
          <a:endParaRPr lang="fr-FR"/>
        </a:p>
      </c:txPr>
    </c:title>
    <c:plotArea>
      <c:layout>
        <c:manualLayout>
          <c:layoutTarget val="inner"/>
          <c:xMode val="edge"/>
          <c:yMode val="edge"/>
          <c:x val="0.24760058669136994"/>
          <c:y val="9.312415493517856E-2"/>
          <c:w val="0.72667361432762279"/>
          <c:h val="0.67974743723072806"/>
        </c:manualLayout>
      </c:layout>
      <c:scatterChart>
        <c:scatterStyle val="lineMarker"/>
        <c:ser>
          <c:idx val="0"/>
          <c:order val="0"/>
          <c:tx>
            <c:strRef>
              <c:f>DTS_T1_Pertes!$B$1</c:f>
              <c:strCache>
                <c:ptCount val="1"/>
                <c:pt idx="0">
                  <c:v>DTS_T1</c:v>
                </c:pt>
              </c:strCache>
            </c:strRef>
          </c:tx>
          <c:spPr>
            <a:ln w="25400">
              <a:solidFill>
                <a:schemeClr val="bg1"/>
              </a:solidFill>
            </a:ln>
          </c:spPr>
          <c:marker>
            <c:symbol val="none"/>
          </c:marker>
          <c:xVal>
            <c:numRef>
              <c:f>DTS_T1_Pertes!$A$2:$A$602</c:f>
              <c:numCache>
                <c:formatCode>General</c:formatCode>
                <c:ptCount val="6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numCache>
            </c:numRef>
          </c:xVal>
          <c:yVal>
            <c:numRef>
              <c:f>DTS_T1_Pertes!$B$2:$B$602</c:f>
              <c:numCache>
                <c:formatCode>0.00E+00</c:formatCode>
                <c:ptCount val="601"/>
                <c:pt idx="0" formatCode="General">
                  <c:v>0</c:v>
                </c:pt>
                <c:pt idx="1">
                  <c:v>3.2702178292147298E-2</c:v>
                </c:pt>
                <c:pt idx="2" formatCode="General">
                  <c:v>4.8912206209166934E-2</c:v>
                </c:pt>
                <c:pt idx="3" formatCode="General">
                  <c:v>3.631340996113331E-2</c:v>
                </c:pt>
                <c:pt idx="4" formatCode="General">
                  <c:v>1.3900955008273427E-2</c:v>
                </c:pt>
                <c:pt idx="5" formatCode="General">
                  <c:v>7.3286541763996097E-3</c:v>
                </c:pt>
                <c:pt idx="6" formatCode="General">
                  <c:v>4.6707039824773139E-3</c:v>
                </c:pt>
                <c:pt idx="7" formatCode="General">
                  <c:v>2.9304261912274612E-3</c:v>
                </c:pt>
                <c:pt idx="8" formatCode="General">
                  <c:v>1.6524064405047932E-3</c:v>
                </c:pt>
                <c:pt idx="9">
                  <c:v>8.5550473115061454E-4</c:v>
                </c:pt>
                <c:pt idx="10">
                  <c:v>4.6946860295255601E-4</c:v>
                </c:pt>
                <c:pt idx="11">
                  <c:v>2.90717857113835E-4</c:v>
                </c:pt>
                <c:pt idx="12">
                  <c:v>1.7508125849283475E-4</c:v>
                </c:pt>
                <c:pt idx="13">
                  <c:v>1.0766255059650129E-4</c:v>
                </c:pt>
                <c:pt idx="14">
                  <c:v>6.9776254941819545E-5</c:v>
                </c:pt>
                <c:pt idx="15">
                  <c:v>3.9510376432107273E-5</c:v>
                </c:pt>
                <c:pt idx="16">
                  <c:v>2.1311562131722006E-5</c:v>
                </c:pt>
                <c:pt idx="17">
                  <c:v>1.2549960447540521E-5</c:v>
                </c:pt>
                <c:pt idx="18">
                  <c:v>7.1989977575607132E-6</c:v>
                </c:pt>
                <c:pt idx="19">
                  <c:v>4.2252347696364403E-6</c:v>
                </c:pt>
                <c:pt idx="20">
                  <c:v>2.5788834480124311E-6</c:v>
                </c:pt>
                <c:pt idx="21">
                  <c:v>1.6317586728671845E-6</c:v>
                </c:pt>
                <c:pt idx="22">
                  <c:v>9.9530201577198353E-7</c:v>
                </c:pt>
                <c:pt idx="23">
                  <c:v>5.9056495136838027E-7</c:v>
                </c:pt>
                <c:pt idx="24">
                  <c:v>3.7049061808248444E-7</c:v>
                </c:pt>
                <c:pt idx="25">
                  <c:v>2.2561423878406077E-7</c:v>
                </c:pt>
                <c:pt idx="26">
                  <c:v>1.3368383861381086E-7</c:v>
                </c:pt>
                <c:pt idx="27">
                  <c:v>8.2263071699072987E-8</c:v>
                </c:pt>
                <c:pt idx="28">
                  <c:v>5.1264630168182426E-8</c:v>
                </c:pt>
                <c:pt idx="29">
                  <c:v>3.0523032345781519E-8</c:v>
                </c:pt>
                <c:pt idx="30">
                  <c:v>1.7792480107219305E-8</c:v>
                </c:pt>
                <c:pt idx="31">
                  <c:v>1.0480226375205482E-8</c:v>
                </c:pt>
                <c:pt idx="32">
                  <c:v>6.2768278585445047E-9</c:v>
                </c:pt>
                <c:pt idx="33">
                  <c:v>3.8464960073461508E-9</c:v>
                </c:pt>
                <c:pt idx="34">
                  <c:v>2.3696625711110598E-9</c:v>
                </c:pt>
                <c:pt idx="35">
                  <c:v>1.4418815430105634E-9</c:v>
                </c:pt>
                <c:pt idx="36">
                  <c:v>8.6362209451505026E-10</c:v>
                </c:pt>
                <c:pt idx="37">
                  <c:v>5.1434043298508303E-10</c:v>
                </c:pt>
                <c:pt idx="38">
                  <c:v>3.0857856867232675E-10</c:v>
                </c:pt>
                <c:pt idx="39">
                  <c:v>1.8659747020770405E-10</c:v>
                </c:pt>
                <c:pt idx="40">
                  <c:v>1.1329256045361466E-10</c:v>
                </c:pt>
                <c:pt idx="41">
                  <c:v>6.8906587720262593E-11</c:v>
                </c:pt>
                <c:pt idx="42">
                  <c:v>4.1915331276177217E-11</c:v>
                </c:pt>
                <c:pt idx="43">
                  <c:v>2.5465738512144652E-11</c:v>
                </c:pt>
                <c:pt idx="44">
                  <c:v>1.5446637990804585E-11</c:v>
                </c:pt>
                <c:pt idx="45">
                  <c:v>9.3611572729547044E-12</c:v>
                </c:pt>
                <c:pt idx="46">
                  <c:v>5.6749927389908301E-12</c:v>
                </c:pt>
                <c:pt idx="47">
                  <c:v>3.4439217343834306E-12</c:v>
                </c:pt>
                <c:pt idx="48">
                  <c:v>2.09189847570047E-12</c:v>
                </c:pt>
                <c:pt idx="49">
                  <c:v>1.270998661844533E-12</c:v>
                </c:pt>
                <c:pt idx="50">
                  <c:v>7.7190603355682813E-13</c:v>
                </c:pt>
                <c:pt idx="51">
                  <c:v>4.6837698567546893E-13</c:v>
                </c:pt>
                <c:pt idx="52">
                  <c:v>2.8389971913155899E-13</c:v>
                </c:pt>
                <c:pt idx="53">
                  <c:v>1.7192015766334741E-13</c:v>
                </c:pt>
                <c:pt idx="54">
                  <c:v>1.0404972429334155E-13</c:v>
                </c:pt>
                <c:pt idx="55">
                  <c:v>6.2967911082848721E-14</c:v>
                </c:pt>
                <c:pt idx="56">
                  <c:v>3.8120165919979125E-14</c:v>
                </c:pt>
                <c:pt idx="57">
                  <c:v>2.309236317214386E-14</c:v>
                </c:pt>
                <c:pt idx="58">
                  <c:v>1.3998812729646061E-14</c:v>
                </c:pt>
                <c:pt idx="59">
                  <c:v>8.4912316501170317E-15</c:v>
                </c:pt>
                <c:pt idx="60">
                  <c:v>5.1521292162740258E-15</c:v>
                </c:pt>
                <c:pt idx="61">
                  <c:v>3.1259296989917998E-15</c:v>
                </c:pt>
                <c:pt idx="62">
                  <c:v>1.8957972944480284E-15</c:v>
                </c:pt>
                <c:pt idx="63">
                  <c:v>1.1490100155660829E-15</c:v>
                </c:pt>
                <c:pt idx="64">
                  <c:v>6.9592618537705387E-16</c:v>
                </c:pt>
                <c:pt idx="65">
                  <c:v>4.212938251698238E-16</c:v>
                </c:pt>
                <c:pt idx="66">
                  <c:v>2.5498509794985885E-16</c:v>
                </c:pt>
                <c:pt idx="67">
                  <c:v>1.543398326273973E-16</c:v>
                </c:pt>
                <c:pt idx="68">
                  <c:v>9.3446525441691484E-17</c:v>
                </c:pt>
                <c:pt idx="69">
                  <c:v>5.6598891988846064E-17</c:v>
                </c:pt>
                <c:pt idx="70">
                  <c:v>3.4293176656915791E-17</c:v>
                </c:pt>
                <c:pt idx="71">
                  <c:v>2.0784228075544903E-17</c:v>
                </c:pt>
                <c:pt idx="72">
                  <c:v>1.2599439695328532E-17</c:v>
                </c:pt>
                <c:pt idx="73">
                  <c:v>7.6388628910352731E-18</c:v>
                </c:pt>
                <c:pt idx="74">
                  <c:v>4.63173522857867E-18</c:v>
                </c:pt>
                <c:pt idx="75">
                  <c:v>2.8085475402870837E-18</c:v>
                </c:pt>
                <c:pt idx="76">
                  <c:v>1.7030778022383775E-18</c:v>
                </c:pt>
                <c:pt idx="77">
                  <c:v>1.0327551021683092E-18</c:v>
                </c:pt>
                <c:pt idx="78">
                  <c:v>6.2627931512726367E-19</c:v>
                </c:pt>
                <c:pt idx="79">
                  <c:v>3.7979172443810678E-19</c:v>
                </c:pt>
                <c:pt idx="80">
                  <c:v>2.3031861697613428E-19</c:v>
                </c:pt>
                <c:pt idx="81">
                  <c:v>1.3967489936840621E-19</c:v>
                </c:pt>
                <c:pt idx="82">
                  <c:v>8.470581684470619E-20</c:v>
                </c:pt>
                <c:pt idx="83">
                  <c:v>5.1370460553233718E-20</c:v>
                </c:pt>
                <c:pt idx="84">
                  <c:v>3.1154362468092742E-20</c:v>
                </c:pt>
                <c:pt idx="85">
                  <c:v>1.8894234175805459E-20</c:v>
                </c:pt>
                <c:pt idx="86">
                  <c:v>1.1458943177999127E-20</c:v>
                </c:pt>
                <c:pt idx="87">
                  <c:v>6.9496752875632593E-21</c:v>
                </c:pt>
                <c:pt idx="88">
                  <c:v>4.2149163736530438E-21</c:v>
                </c:pt>
                <c:pt idx="89">
                  <c:v>2.5563348326663957E-21</c:v>
                </c:pt>
                <c:pt idx="90">
                  <c:v>1.5504246468194289E-21</c:v>
                </c:pt>
                <c:pt idx="91">
                  <c:v>9.4034574693893104E-22</c:v>
                </c:pt>
                <c:pt idx="92">
                  <c:v>5.7033269215992894E-22</c:v>
                </c:pt>
                <c:pt idx="93">
                  <c:v>3.4591755091312868E-22</c:v>
                </c:pt>
                <c:pt idx="94">
                  <c:v>2.0980720015858542E-22</c:v>
                </c:pt>
                <c:pt idx="95">
                  <c:v>1.2725400897201341E-22</c:v>
                </c:pt>
                <c:pt idx="96">
                  <c:v>7.7183717187974102E-23</c:v>
                </c:pt>
                <c:pt idx="97">
                  <c:v>4.6814768816468876E-23</c:v>
                </c:pt>
                <c:pt idx="98">
                  <c:v>2.839506704000884E-23</c:v>
                </c:pt>
                <c:pt idx="99">
                  <c:v>1.7222872594064408E-23</c:v>
                </c:pt>
                <c:pt idx="100">
                  <c:v>1.0446500090522156E-23</c:v>
                </c:pt>
                <c:pt idx="101">
                  <c:v>6.3363393995249546E-24</c:v>
                </c:pt>
                <c:pt idx="102">
                  <c:v>3.8433356595788235E-24</c:v>
                </c:pt>
                <c:pt idx="103">
                  <c:v>2.3312043093302403E-24</c:v>
                </c:pt>
                <c:pt idx="104">
                  <c:v>1.41401617139504E-24</c:v>
                </c:pt>
                <c:pt idx="105">
                  <c:v>8.5768994176922073E-25</c:v>
                </c:pt>
                <c:pt idx="106">
                  <c:v>5.2024516090859084E-25</c:v>
                </c:pt>
                <c:pt idx="107">
                  <c:v>3.155640110975658E-25</c:v>
                </c:pt>
                <c:pt idx="108">
                  <c:v>1.9141169631468947E-25</c:v>
                </c:pt>
                <c:pt idx="109">
                  <c:v>1.1610501179697903E-25</c:v>
                </c:pt>
                <c:pt idx="110">
                  <c:v>7.0426298241759403E-26</c:v>
                </c:pt>
                <c:pt idx="111">
                  <c:v>4.271890082147918E-26</c:v>
                </c:pt>
                <c:pt idx="112">
                  <c:v>2.5912332568695714E-26</c:v>
                </c:pt>
                <c:pt idx="113">
                  <c:v>1.5717884812879205E-26</c:v>
                </c:pt>
                <c:pt idx="114">
                  <c:v>9.5341674227949443E-27</c:v>
                </c:pt>
                <c:pt idx="115">
                  <c:v>5.7832565095227763E-27</c:v>
                </c:pt>
                <c:pt idx="116">
                  <c:v>3.5080282257476902E-27</c:v>
                </c:pt>
                <c:pt idx="117">
                  <c:v>2.1279164980136854E-27</c:v>
                </c:pt>
                <c:pt idx="118">
                  <c:v>1.2907641750015799E-27</c:v>
                </c:pt>
                <c:pt idx="119">
                  <c:v>7.8296074039661286E-28</c:v>
                </c:pt>
                <c:pt idx="120">
                  <c:v>4.7493456278924625E-28</c:v>
                </c:pt>
                <c:pt idx="121">
                  <c:v>2.8809002506439569E-28</c:v>
                </c:pt>
                <c:pt idx="122">
                  <c:v>1.7475244989322288E-28</c:v>
                </c:pt>
                <c:pt idx="123">
                  <c:v>1.0600317754408376E-28</c:v>
                </c:pt>
                <c:pt idx="124">
                  <c:v>6.4300597641973229E-29</c:v>
                </c:pt>
                <c:pt idx="125">
                  <c:v>3.9004220897767769E-29</c:v>
                </c:pt>
                <c:pt idx="126">
                  <c:v>2.3659667495986669E-29</c:v>
                </c:pt>
                <c:pt idx="127">
                  <c:v>1.4351789618083808E-29</c:v>
                </c:pt>
                <c:pt idx="128">
                  <c:v>8.7057028219335492E-30</c:v>
                </c:pt>
                <c:pt idx="129">
                  <c:v>5.2808269630835634E-30</c:v>
                </c:pt>
                <c:pt idx="130">
                  <c:v>3.2033199850813895E-30</c:v>
                </c:pt>
                <c:pt idx="131">
                  <c:v>1.9431170555731274E-30</c:v>
                </c:pt>
                <c:pt idx="132">
                  <c:v>1.1786851928336466E-30</c:v>
                </c:pt>
                <c:pt idx="133">
                  <c:v>7.149849256077715E-31</c:v>
                </c:pt>
                <c:pt idx="134">
                  <c:v>4.3370667700280645E-31</c:v>
                </c:pt>
                <c:pt idx="135">
                  <c:v>2.630846253868301E-31</c:v>
                </c:pt>
                <c:pt idx="136">
                  <c:v>1.5958605555960228E-31</c:v>
                </c:pt>
                <c:pt idx="137">
                  <c:v>9.6804266420493279E-32</c:v>
                </c:pt>
                <c:pt idx="138">
                  <c:v>5.8721091204622438E-32</c:v>
                </c:pt>
                <c:pt idx="139">
                  <c:v>3.5619988464929574E-32</c:v>
                </c:pt>
                <c:pt idx="140">
                  <c:v>2.1606948995796611E-32</c:v>
                </c:pt>
                <c:pt idx="141">
                  <c:v>1.3106692556686159E-32</c:v>
                </c:pt>
                <c:pt idx="142">
                  <c:v>7.9504690264733522E-33</c:v>
                </c:pt>
                <c:pt idx="143">
                  <c:v>4.8227232335533038E-33</c:v>
                </c:pt>
                <c:pt idx="144">
                  <c:v>2.9254444818597979E-33</c:v>
                </c:pt>
                <c:pt idx="145">
                  <c:v>1.7745624793409852E-33</c:v>
                </c:pt>
                <c:pt idx="146">
                  <c:v>1.0764419719747448E-33</c:v>
                </c:pt>
                <c:pt idx="147">
                  <c:v>6.529648873438094E-34</c:v>
                </c:pt>
                <c:pt idx="148">
                  <c:v>3.9608545274065577E-34</c:v>
                </c:pt>
                <c:pt idx="149">
                  <c:v>2.4026349957453955E-34</c:v>
                </c:pt>
                <c:pt idx="150">
                  <c:v>1.4574260609134719E-34</c:v>
                </c:pt>
                <c:pt idx="151">
                  <c:v>8.8406678478305566E-35</c:v>
                </c:pt>
                <c:pt idx="152">
                  <c:v>5.3626988857653336E-35</c:v>
                </c:pt>
                <c:pt idx="153">
                  <c:v>3.2529810293325862E-35</c:v>
                </c:pt>
                <c:pt idx="154">
                  <c:v>1.9732377487962301E-35</c:v>
                </c:pt>
                <c:pt idx="155">
                  <c:v>1.1969528738229073E-35</c:v>
                </c:pt>
                <c:pt idx="156">
                  <c:v>7.2606320328052495E-36</c:v>
                </c:pt>
                <c:pt idx="157">
                  <c:v>4.4042456029671937E-36</c:v>
                </c:pt>
                <c:pt idx="158">
                  <c:v>2.6715810117533518E-36</c:v>
                </c:pt>
                <c:pt idx="159">
                  <c:v>1.6205591277916815E-36</c:v>
                </c:pt>
                <c:pt idx="160">
                  <c:v>9.8301728144887311E-37</c:v>
                </c:pt>
                <c:pt idx="161">
                  <c:v>5.9628963524458891E-37</c:v>
                </c:pt>
                <c:pt idx="162">
                  <c:v>3.61704156884523E-37</c:v>
                </c:pt>
                <c:pt idx="163">
                  <c:v>2.1940707917579176E-37</c:v>
                </c:pt>
                <c:pt idx="164">
                  <c:v>1.3309153278457027E-37</c:v>
                </c:pt>
                <c:pt idx="165">
                  <c:v>8.0734002953317441E-38</c:v>
                </c:pt>
                <c:pt idx="166">
                  <c:v>4.8975112619108331E-38</c:v>
                </c:pt>
                <c:pt idx="167">
                  <c:v>2.9711054203911067E-38</c:v>
                </c:pt>
                <c:pt idx="168">
                  <c:v>1.8026008296698101E-38</c:v>
                </c:pt>
                <c:pt idx="169">
                  <c:v>1.0938004939175222E-38</c:v>
                </c:pt>
                <c:pt idx="170">
                  <c:v>6.6382028104111156E-39</c:v>
                </c:pt>
                <c:pt idx="171">
                  <c:v>4.0294456431838724E-39</c:v>
                </c:pt>
                <c:pt idx="172">
                  <c:v>2.4463292279784673E-39</c:v>
                </c:pt>
                <c:pt idx="173">
                  <c:v>1.4853551607064981E-39</c:v>
                </c:pt>
                <c:pt idx="174">
                  <c:v>9.0186549938469035E-40</c:v>
                </c:pt>
                <c:pt idx="175">
                  <c:v>5.4750416994274824E-40</c:v>
                </c:pt>
                <c:pt idx="176">
                  <c:v>3.3228304254240897E-40</c:v>
                </c:pt>
                <c:pt idx="177">
                  <c:v>2.0158763532412508E-40</c:v>
                </c:pt>
                <c:pt idx="178">
                  <c:v>1.2224885926216711E-40</c:v>
                </c:pt>
                <c:pt idx="179">
                  <c:v>7.4109472048091284E-41</c:v>
                </c:pt>
                <c:pt idx="180">
                  <c:v>4.4915707940495415E-41</c:v>
                </c:pt>
                <c:pt idx="181">
                  <c:v>2.7219298830210658E-41</c:v>
                </c:pt>
                <c:pt idx="182">
                  <c:v>1.6495456449468101E-41</c:v>
                </c:pt>
                <c:pt idx="183">
                  <c:v>9.9977046915741983E-42</c:v>
                </c:pt>
                <c:pt idx="184">
                  <c:v>6.0604615536573036E-42</c:v>
                </c:pt>
                <c:pt idx="185">
                  <c:v>3.6743807498084094E-42</c:v>
                </c:pt>
                <c:pt idx="186">
                  <c:v>2.2280626966466248E-42</c:v>
                </c:pt>
                <c:pt idx="187">
                  <c:v>1.3512055654881921E-42</c:v>
                </c:pt>
                <c:pt idx="188">
                  <c:v>8.1950455815795526E-43</c:v>
                </c:pt>
                <c:pt idx="189">
                  <c:v>4.9705512661045629E-43</c:v>
                </c:pt>
                <c:pt idx="190">
                  <c:v>3.0148904699289584E-43</c:v>
                </c:pt>
                <c:pt idx="191">
                  <c:v>1.8287149954267455E-43</c:v>
                </c:pt>
                <c:pt idx="192">
                  <c:v>1.1092366064279777E-43</c:v>
                </c:pt>
                <c:pt idx="193">
                  <c:v>6.7282775345815963E-44</c:v>
                </c:pt>
                <c:pt idx="194">
                  <c:v>4.081163765623712E-44</c:v>
                </c:pt>
                <c:pt idx="195">
                  <c:v>2.4755062414092271E-44</c:v>
                </c:pt>
                <c:pt idx="196">
                  <c:v>1.5015633532717176E-44</c:v>
                </c:pt>
                <c:pt idx="197">
                  <c:v>9.1079957648409808E-45</c:v>
                </c:pt>
                <c:pt idx="198">
                  <c:v>5.5246079030308441E-45</c:v>
                </c:pt>
                <c:pt idx="199">
                  <c:v>3.3510396304286012E-45</c:v>
                </c:pt>
                <c:pt idx="200">
                  <c:v>2.032624348950646E-45</c:v>
                </c:pt>
                <c:pt idx="201">
                  <c:v>1.2329178391128019E-45</c:v>
                </c:pt>
                <c:pt idx="202">
                  <c:v>7.4784328855717748E-46</c:v>
                </c:pt>
                <c:pt idx="203">
                  <c:v>4.5361406783348409E-46</c:v>
                </c:pt>
                <c:pt idx="204">
                  <c:v>2.7514516058431938E-46</c:v>
                </c:pt>
                <c:pt idx="205">
                  <c:v>1.6689245045504525E-46</c:v>
                </c:pt>
                <c:pt idx="206">
                  <c:v>1.0123039997454833E-46</c:v>
                </c:pt>
                <c:pt idx="207">
                  <c:v>6.1402303317476327E-47</c:v>
                </c:pt>
                <c:pt idx="208">
                  <c:v>3.7244128888232737E-47</c:v>
                </c:pt>
                <c:pt idx="209">
                  <c:v>2.2590738462206198E-47</c:v>
                </c:pt>
                <c:pt idx="210">
                  <c:v>1.3702584320579317E-47</c:v>
                </c:pt>
                <c:pt idx="211">
                  <c:v>8.3113962498730444E-48</c:v>
                </c:pt>
                <c:pt idx="212">
                  <c:v>5.0413278610181436E-48</c:v>
                </c:pt>
                <c:pt idx="213">
                  <c:v>3.0578441552433337E-48</c:v>
                </c:pt>
                <c:pt idx="214">
                  <c:v>1.8547492491436879E-48</c:v>
                </c:pt>
                <c:pt idx="215">
                  <c:v>1.1250051553669832E-48</c:v>
                </c:pt>
                <c:pt idx="216">
                  <c:v>6.8237526305804486E-49</c:v>
                </c:pt>
                <c:pt idx="217">
                  <c:v>4.1389624993813016E-49</c:v>
                </c:pt>
                <c:pt idx="218">
                  <c:v>2.5104938650089449E-49</c:v>
                </c:pt>
                <c:pt idx="219">
                  <c:v>1.5227418888836127E-49</c:v>
                </c:pt>
                <c:pt idx="220">
                  <c:v>9.2361905561250683E-50</c:v>
                </c:pt>
                <c:pt idx="221">
                  <c:v>5.6022042031137925E-50</c:v>
                </c:pt>
                <c:pt idx="222">
                  <c:v>3.3980084019279323E-50</c:v>
                </c:pt>
                <c:pt idx="223">
                  <c:v>2.0610542655660908E-50</c:v>
                </c:pt>
                <c:pt idx="224">
                  <c:v>1.2501262410903559E-50</c:v>
                </c:pt>
                <c:pt idx="225">
                  <c:v>7.5825936953323496E-51</c:v>
                </c:pt>
                <c:pt idx="226">
                  <c:v>4.5991880874814864E-51</c:v>
                </c:pt>
                <c:pt idx="227">
                  <c:v>2.7896134596723425E-51</c:v>
                </c:pt>
                <c:pt idx="228">
                  <c:v>1.6920234008835069E-51</c:v>
                </c:pt>
                <c:pt idx="229">
                  <c:v>1.0262854674342485E-51</c:v>
                </c:pt>
                <c:pt idx="230">
                  <c:v>6.2248583716492427E-52</c:v>
                </c:pt>
                <c:pt idx="231">
                  <c:v>3.7756371850902645E-52</c:v>
                </c:pt>
                <c:pt idx="232">
                  <c:v>2.2900793027584276E-52</c:v>
                </c:pt>
                <c:pt idx="233">
                  <c:v>1.3890256924654395E-52</c:v>
                </c:pt>
                <c:pt idx="234">
                  <c:v>8.4249926203017129E-53</c:v>
                </c:pt>
                <c:pt idx="235">
                  <c:v>5.1100867828743382E-53</c:v>
                </c:pt>
                <c:pt idx="236">
                  <c:v>3.0994634664873477E-53</c:v>
                </c:pt>
                <c:pt idx="237">
                  <c:v>1.8799412198848224E-53</c:v>
                </c:pt>
                <c:pt idx="238">
                  <c:v>1.140253791977903E-53</c:v>
                </c:pt>
                <c:pt idx="239">
                  <c:v>6.9160526291229995E-54</c:v>
                </c:pt>
                <c:pt idx="240">
                  <c:v>4.194831945803852E-54</c:v>
                </c:pt>
                <c:pt idx="241">
                  <c:v>2.5443119663433405E-54</c:v>
                </c:pt>
                <c:pt idx="242">
                  <c:v>1.5432122938285719E-54</c:v>
                </c:pt>
                <c:pt idx="243">
                  <c:v>9.360100506906626E-55</c:v>
                </c:pt>
                <c:pt idx="244">
                  <c:v>5.6772089323172801E-55</c:v>
                </c:pt>
                <c:pt idx="245">
                  <c:v>3.4434102984314109E-55</c:v>
                </c:pt>
                <c:pt idx="246">
                  <c:v>2.0885371551886729E-55</c:v>
                </c:pt>
                <c:pt idx="247">
                  <c:v>1.2667624364053999E-55</c:v>
                </c:pt>
                <c:pt idx="248">
                  <c:v>7.683298225343302E-56</c:v>
                </c:pt>
                <c:pt idx="249">
                  <c:v>4.6601484501120574E-56</c:v>
                </c:pt>
                <c:pt idx="250">
                  <c:v>2.8265154482994378E-56</c:v>
                </c:pt>
                <c:pt idx="251">
                  <c:v>1.7143619954493629E-56</c:v>
                </c:pt>
                <c:pt idx="252">
                  <c:v>1.039808245387378E-56</c:v>
                </c:pt>
                <c:pt idx="253">
                  <c:v>6.3067199529150396E-57</c:v>
                </c:pt>
                <c:pt idx="254">
                  <c:v>3.8251934568794028E-57</c:v>
                </c:pt>
                <c:pt idx="255">
                  <c:v>2.3200793229291763E-57</c:v>
                </c:pt>
                <c:pt idx="256">
                  <c:v>1.4071870800705225E-57</c:v>
                </c:pt>
                <c:pt idx="257">
                  <c:v>8.5349390677230736E-58</c:v>
                </c:pt>
                <c:pt idx="258">
                  <c:v>5.1766475314486698E-58</c:v>
                </c:pt>
                <c:pt idx="259">
                  <c:v>3.1397593000033112E-58</c:v>
                </c:pt>
                <c:pt idx="260">
                  <c:v>1.9043365760014143E-58</c:v>
                </c:pt>
                <c:pt idx="261">
                  <c:v>1.1550230736646263E-58</c:v>
                </c:pt>
                <c:pt idx="262">
                  <c:v>7.0054689702350525E-59</c:v>
                </c:pt>
                <c:pt idx="263">
                  <c:v>4.2489671574482427E-59</c:v>
                </c:pt>
                <c:pt idx="264">
                  <c:v>2.5770873902162137E-59</c:v>
                </c:pt>
                <c:pt idx="265">
                  <c:v>1.5630559839176113E-59</c:v>
                </c:pt>
                <c:pt idx="266">
                  <c:v>9.4802445656733854E-60</c:v>
                </c:pt>
                <c:pt idx="267">
                  <c:v>5.7499513964669441E-60</c:v>
                </c:pt>
                <c:pt idx="268">
                  <c:v>3.4874535791256046E-60</c:v>
                </c:pt>
                <c:pt idx="269">
                  <c:v>2.1152043510980801E-60</c:v>
                </c:pt>
                <c:pt idx="270">
                  <c:v>1.2829090395316861E-60</c:v>
                </c:pt>
                <c:pt idx="271">
                  <c:v>7.7810649818048808E-61</c:v>
                </c:pt>
                <c:pt idx="272">
                  <c:v>4.7193465198241825E-61</c:v>
                </c:pt>
                <c:pt idx="273">
                  <c:v>2.8623605872803573E-61</c:v>
                </c:pt>
                <c:pt idx="274">
                  <c:v>1.736066978668648E-61</c:v>
                </c:pt>
                <c:pt idx="275">
                  <c:v>1.0529512656973011E-61</c:v>
                </c:pt>
                <c:pt idx="276">
                  <c:v>6.386306106405374E-62</c:v>
                </c:pt>
                <c:pt idx="277">
                  <c:v>3.873386742146523E-62</c:v>
                </c:pt>
                <c:pt idx="278">
                  <c:v>2.3492631536734099E-62</c:v>
                </c:pt>
                <c:pt idx="279">
                  <c:v>1.424859860225818E-62</c:v>
                </c:pt>
                <c:pt idx="280">
                  <c:v>8.6419613786826024E-63</c:v>
                </c:pt>
                <c:pt idx="281">
                  <c:v>5.2414588272435741E-63</c:v>
                </c:pt>
                <c:pt idx="282">
                  <c:v>3.1790087946931151E-63</c:v>
                </c:pt>
                <c:pt idx="283">
                  <c:v>1.9281063182651379E-63</c:v>
                </c:pt>
                <c:pt idx="284">
                  <c:v>1.1694184148382008E-63</c:v>
                </c:pt>
                <c:pt idx="285">
                  <c:v>7.0926509215084755E-64</c:v>
                </c:pt>
                <c:pt idx="286">
                  <c:v>4.3017676999438569E-64</c:v>
                </c:pt>
                <c:pt idx="287">
                  <c:v>2.6090658396730396E-64</c:v>
                </c:pt>
                <c:pt idx="288">
                  <c:v>1.5824239348368098E-64</c:v>
                </c:pt>
                <c:pt idx="289">
                  <c:v>9.5975497594349745E-65</c:v>
                </c:pt>
                <c:pt idx="290">
                  <c:v>5.8210004228768829E-65</c:v>
                </c:pt>
                <c:pt idx="291">
                  <c:v>3.5304870500378929E-65</c:v>
                </c:pt>
                <c:pt idx="292">
                  <c:v>2.1412696076288045E-65</c:v>
                </c:pt>
                <c:pt idx="293">
                  <c:v>1.2986969639645163E-65</c:v>
                </c:pt>
                <c:pt idx="294">
                  <c:v>7.8766952789337785E-66</c:v>
                </c:pt>
                <c:pt idx="295">
                  <c:v>4.7772725041254535E-66</c:v>
                </c:pt>
                <c:pt idx="296">
                  <c:v>2.8974486029361655E-66</c:v>
                </c:pt>
                <c:pt idx="297">
                  <c:v>1.7573215171065142E-66</c:v>
                </c:pt>
                <c:pt idx="298">
                  <c:v>1.0658264082419221E-66</c:v>
                </c:pt>
                <c:pt idx="299">
                  <c:v>6.4642998779320645E-67</c:v>
                </c:pt>
                <c:pt idx="300">
                  <c:v>3.920633859328279E-67</c:v>
                </c:pt>
                <c:pt idx="301">
                  <c:v>2.3778850385869144E-67</c:v>
                </c:pt>
                <c:pt idx="302">
                  <c:v>1.4421990450122531E-67</c:v>
                </c:pt>
                <c:pt idx="303">
                  <c:v>8.7470042654659862E-68</c:v>
                </c:pt>
                <c:pt idx="304">
                  <c:v>5.3050961868234015E-68</c:v>
                </c:pt>
                <c:pt idx="305">
                  <c:v>3.2175624164867573E-68</c:v>
                </c:pt>
                <c:pt idx="306">
                  <c:v>1.9514637849067094E-68</c:v>
                </c:pt>
                <c:pt idx="307">
                  <c:v>1.1835696324546783E-68</c:v>
                </c:pt>
                <c:pt idx="308">
                  <c:v>7.1783881403482252E-69</c:v>
                </c:pt>
                <c:pt idx="309">
                  <c:v>4.3537137433213401E-69</c:v>
                </c:pt>
                <c:pt idx="310">
                  <c:v>2.6405391949731604E-69</c:v>
                </c:pt>
                <c:pt idx="311">
                  <c:v>1.6014935131804316E-69</c:v>
                </c:pt>
                <c:pt idx="312">
                  <c:v>9.7130935460171755E-70</c:v>
                </c:pt>
                <c:pt idx="313">
                  <c:v>5.8910103370294806E-70</c:v>
                </c:pt>
                <c:pt idx="314">
                  <c:v>3.572907954014605E-70</c:v>
                </c:pt>
                <c:pt idx="315">
                  <c:v>2.1669740210459728E-70</c:v>
                </c:pt>
                <c:pt idx="316">
                  <c:v>1.3142724948866553E-70</c:v>
                </c:pt>
                <c:pt idx="317">
                  <c:v>7.9710764542300906E-71</c:v>
                </c:pt>
                <c:pt idx="318">
                  <c:v>4.8344644981134479E-71</c:v>
                </c:pt>
                <c:pt idx="319">
                  <c:v>2.9321057177464542E-71</c:v>
                </c:pt>
                <c:pt idx="320">
                  <c:v>1.7783233333217307E-71</c:v>
                </c:pt>
                <c:pt idx="321">
                  <c:v>1.0785534818398477E-71</c:v>
                </c:pt>
                <c:pt idx="322">
                  <c:v>6.5414270629049988E-72</c:v>
                </c:pt>
                <c:pt idx="323">
                  <c:v>3.967374385532971E-72</c:v>
                </c:pt>
                <c:pt idx="324">
                  <c:v>2.4062111444202012E-72</c:v>
                </c:pt>
                <c:pt idx="325">
                  <c:v>1.4593657630940786E-72</c:v>
                </c:pt>
                <c:pt idx="326">
                  <c:v>8.8510429296347018E-73</c:v>
                </c:pt>
                <c:pt idx="327">
                  <c:v>5.3681497036220132E-73</c:v>
                </c:pt>
                <c:pt idx="328">
                  <c:v>3.2557771538265478E-73</c:v>
                </c:pt>
                <c:pt idx="329">
                  <c:v>1.9746248977851096E-73</c:v>
                </c:pt>
                <c:pt idx="330">
                  <c:v>1.1976072985533039E-73</c:v>
                </c:pt>
                <c:pt idx="331">
                  <c:v>7.263470062640595E-74</c:v>
                </c:pt>
                <c:pt idx="332">
                  <c:v>4.4052824855319499E-74</c:v>
                </c:pt>
                <c:pt idx="333">
                  <c:v>2.6717958573912514E-74</c:v>
                </c:pt>
                <c:pt idx="334">
                  <c:v>1.6204389856867948E-74</c:v>
                </c:pt>
                <c:pt idx="335">
                  <c:v>9.8279287410535093E-75</c:v>
                </c:pt>
                <c:pt idx="336">
                  <c:v>5.9606170734032409E-75</c:v>
                </c:pt>
                <c:pt idx="337">
                  <c:v>3.6151003486232308E-75</c:v>
                </c:pt>
                <c:pt idx="338">
                  <c:v>2.1925494940647934E-75</c:v>
                </c:pt>
                <c:pt idx="339">
                  <c:v>1.3297756369596059E-75</c:v>
                </c:pt>
                <c:pt idx="340">
                  <c:v>8.0650536072617155E-76</c:v>
                </c:pt>
                <c:pt idx="341">
                  <c:v>4.8914325409397305E-76</c:v>
                </c:pt>
                <c:pt idx="342">
                  <c:v>2.9666397049793484E-76</c:v>
                </c:pt>
                <c:pt idx="343">
                  <c:v>1.7992581185844524E-76</c:v>
                </c:pt>
                <c:pt idx="344">
                  <c:v>1.091244504208228E-76</c:v>
                </c:pt>
                <c:pt idx="345">
                  <c:v>6.6183633054259382E-77</c:v>
                </c:pt>
                <c:pt idx="346">
                  <c:v>4.0140157823500148E-77</c:v>
                </c:pt>
                <c:pt idx="347">
                  <c:v>2.434487164928188E-77</c:v>
                </c:pt>
                <c:pt idx="348">
                  <c:v>1.4765081439981847E-77</c:v>
                </c:pt>
                <c:pt idx="349">
                  <c:v>8.9549703281386219E-78</c:v>
                </c:pt>
                <c:pt idx="350">
                  <c:v>5.4311576003806037E-78</c:v>
                </c:pt>
                <c:pt idx="351">
                  <c:v>3.293977374296739E-78</c:v>
                </c:pt>
                <c:pt idx="352">
                  <c:v>1.9977851169261489E-78</c:v>
                </c:pt>
                <c:pt idx="353">
                  <c:v>1.2116491804453222E-78</c:v>
                </c:pt>
                <c:pt idx="354">
                  <c:v>7.3486061665775364E-79</c:v>
                </c:pt>
                <c:pt idx="355">
                  <c:v>4.4569012945583565E-79</c:v>
                </c:pt>
                <c:pt idx="356">
                  <c:v>2.7030932305749431E-79</c:v>
                </c:pt>
                <c:pt idx="357">
                  <c:v>1.639415368993757E-79</c:v>
                </c:pt>
                <c:pt idx="358">
                  <c:v>9.9429888007236807E-80</c:v>
                </c:pt>
                <c:pt idx="359">
                  <c:v>6.030382666073555E-80</c:v>
                </c:pt>
                <c:pt idx="360">
                  <c:v>3.6574025989290327E-80</c:v>
                </c:pt>
                <c:pt idx="361">
                  <c:v>2.2181997138197547E-80</c:v>
                </c:pt>
                <c:pt idx="362">
                  <c:v>1.3453289922875685E-80</c:v>
                </c:pt>
                <c:pt idx="363">
                  <c:v>8.159364624442652E-81</c:v>
                </c:pt>
                <c:pt idx="364">
                  <c:v>4.9486206902717925E-81</c:v>
                </c:pt>
                <c:pt idx="365">
                  <c:v>3.0013177720403472E-81</c:v>
                </c:pt>
                <c:pt idx="366">
                  <c:v>1.8202866476432862E-81</c:v>
                </c:pt>
                <c:pt idx="367">
                  <c:v>1.1039962024944581E-81</c:v>
                </c:pt>
                <c:pt idx="368">
                  <c:v>6.6956904957159331E-82</c:v>
                </c:pt>
                <c:pt idx="369">
                  <c:v>4.0609080729596768E-82</c:v>
                </c:pt>
                <c:pt idx="370">
                  <c:v>2.4629236313472085E-82</c:v>
                </c:pt>
                <c:pt idx="371">
                  <c:v>1.493752807391191E-82</c:v>
                </c:pt>
                <c:pt idx="372">
                  <c:v>9.0595479288281145E-83</c:v>
                </c:pt>
                <c:pt idx="373">
                  <c:v>5.4945777749816069E-83</c:v>
                </c:pt>
                <c:pt idx="374">
                  <c:v>3.3324384076972027E-83</c:v>
                </c:pt>
                <c:pt idx="375">
                  <c:v>2.0211099835580585E-83</c:v>
                </c:pt>
                <c:pt idx="376">
                  <c:v>1.2257948022478206E-83</c:v>
                </c:pt>
                <c:pt idx="377">
                  <c:v>7.4343947542519804E-84</c:v>
                </c:pt>
                <c:pt idx="378">
                  <c:v>4.5089298232848235E-84</c:v>
                </c:pt>
                <c:pt idx="379">
                  <c:v>2.7346474958640075E-84</c:v>
                </c:pt>
                <c:pt idx="380">
                  <c:v>1.6585525978386797E-84</c:v>
                </c:pt>
                <c:pt idx="381">
                  <c:v>1.0059054643183514E-84</c:v>
                </c:pt>
                <c:pt idx="382">
                  <c:v>6.1007764249214265E-85</c:v>
                </c:pt>
                <c:pt idx="383">
                  <c:v>3.700096730539605E-85</c:v>
                </c:pt>
                <c:pt idx="384">
                  <c:v>2.2440941502909934E-85</c:v>
                </c:pt>
                <c:pt idx="385">
                  <c:v>1.3610343902532531E-85</c:v>
                </c:pt>
                <c:pt idx="386">
                  <c:v>8.2546213350175301E-86</c:v>
                </c:pt>
                <c:pt idx="387">
                  <c:v>5.0063965370641544E-86</c:v>
                </c:pt>
                <c:pt idx="388">
                  <c:v>3.0363607588200341E-86</c:v>
                </c:pt>
                <c:pt idx="389">
                  <c:v>1.8415415893576989E-86</c:v>
                </c:pt>
                <c:pt idx="390">
                  <c:v>1.1168882733103061E-86</c:v>
                </c:pt>
                <c:pt idx="391">
                  <c:v>6.773887363855514E-87</c:v>
                </c:pt>
                <c:pt idx="392">
                  <c:v>4.108338813182005E-87</c:v>
                </c:pt>
                <c:pt idx="393">
                  <c:v>2.4916932605489342E-87</c:v>
                </c:pt>
                <c:pt idx="394">
                  <c:v>1.5112034891713221E-87</c:v>
                </c:pt>
                <c:pt idx="395">
                  <c:v>9.1653987569093179E-88</c:v>
                </c:pt>
                <c:pt idx="396">
                  <c:v>5.5587843939341971E-88</c:v>
                </c:pt>
                <c:pt idx="397">
                  <c:v>3.3713849562896618E-88</c:v>
                </c:pt>
                <c:pt idx="398">
                  <c:v>2.0447344354977866E-88</c:v>
                </c:pt>
                <c:pt idx="399">
                  <c:v>1.2401251936298299E-88</c:v>
                </c:pt>
                <c:pt idx="400">
                  <c:v>7.5213223885968926E-89</c:v>
                </c:pt>
                <c:pt idx="401">
                  <c:v>4.5616602304932513E-89</c:v>
                </c:pt>
                <c:pt idx="402">
                  <c:v>2.7666340753202166E-89</c:v>
                </c:pt>
                <c:pt idx="403">
                  <c:v>1.6779559981182539E-89</c:v>
                </c:pt>
                <c:pt idx="404">
                  <c:v>1.0176758639701217E-89</c:v>
                </c:pt>
                <c:pt idx="405">
                  <c:v>6.1721780104312722E-90</c:v>
                </c:pt>
                <c:pt idx="406">
                  <c:v>3.7434106754208442E-90</c:v>
                </c:pt>
                <c:pt idx="407">
                  <c:v>2.2703696399551633E-90</c:v>
                </c:pt>
                <c:pt idx="408">
                  <c:v>1.3769739766913272E-90</c:v>
                </c:pt>
                <c:pt idx="409">
                  <c:v>8.35131686328649E-91</c:v>
                </c:pt>
                <c:pt idx="410">
                  <c:v>5.0650560969194371E-91</c:v>
                </c:pt>
                <c:pt idx="411">
                  <c:v>3.0719463542012002E-91</c:v>
                </c:pt>
                <c:pt idx="412">
                  <c:v>1.863129601730711E-91</c:v>
                </c:pt>
                <c:pt idx="413">
                  <c:v>1.1299847364426338E-91</c:v>
                </c:pt>
                <c:pt idx="414">
                  <c:v>6.8533381675627296E-92</c:v>
                </c:pt>
                <c:pt idx="415">
                  <c:v>4.1565386344777506E-92</c:v>
                </c:pt>
                <c:pt idx="416">
                  <c:v>2.520934473544501E-92</c:v>
                </c:pt>
                <c:pt idx="417">
                  <c:v>1.5289432648273274E-92</c:v>
                </c:pt>
                <c:pt idx="418">
                  <c:v>9.2730213880487111E-93</c:v>
                </c:pt>
                <c:pt idx="419">
                  <c:v>5.6240766674167497E-93</c:v>
                </c:pt>
                <c:pt idx="420">
                  <c:v>3.4109965796394892E-93</c:v>
                </c:pt>
                <c:pt idx="421">
                  <c:v>2.0687662252491034E-93</c:v>
                </c:pt>
                <c:pt idx="422">
                  <c:v>1.254705014120873E-93</c:v>
                </c:pt>
                <c:pt idx="423">
                  <c:v>7.6097770624561808E-94</c:v>
                </c:pt>
                <c:pt idx="424">
                  <c:v>4.6153253255836673E-94</c:v>
                </c:pt>
                <c:pt idx="425">
                  <c:v>2.7991926580374727E-94</c:v>
                </c:pt>
                <c:pt idx="426">
                  <c:v>1.6977093824120802E-94</c:v>
                </c:pt>
                <c:pt idx="427">
                  <c:v>1.0296603642196392E-94</c:v>
                </c:pt>
                <c:pt idx="428">
                  <c:v>6.244889108248834E-95</c:v>
                </c:pt>
                <c:pt idx="429">
                  <c:v>3.7875254225783295E-95</c:v>
                </c:pt>
                <c:pt idx="430">
                  <c:v>2.2971347583748836E-95</c:v>
                </c:pt>
                <c:pt idx="431">
                  <c:v>1.3932128834815643E-95</c:v>
                </c:pt>
                <c:pt idx="432">
                  <c:v>8.4498419025835007E-96</c:v>
                </c:pt>
                <c:pt idx="433">
                  <c:v>5.1248337163177241E-96</c:v>
                </c:pt>
                <c:pt idx="434">
                  <c:v>3.1082151176309233E-96</c:v>
                </c:pt>
                <c:pt idx="435">
                  <c:v>1.8851349871530867E-96</c:v>
                </c:pt>
                <c:pt idx="436">
                  <c:v>1.1433361507204999E-96</c:v>
                </c:pt>
                <c:pt idx="437">
                  <c:v>6.9343461076427375E-97</c:v>
                </c:pt>
                <c:pt idx="438">
                  <c:v>4.2056893556637418E-97</c:v>
                </c:pt>
                <c:pt idx="439">
                  <c:v>2.5507562941263628E-97</c:v>
                </c:pt>
                <c:pt idx="440">
                  <c:v>1.5470375040625585E-97</c:v>
                </c:pt>
                <c:pt idx="441">
                  <c:v>9.3828077474952566E-98</c:v>
                </c:pt>
                <c:pt idx="442">
                  <c:v>5.6906895587865065E-98</c:v>
                </c:pt>
                <c:pt idx="443">
                  <c:v>3.4514141306511623E-98</c:v>
                </c:pt>
                <c:pt idx="444">
                  <c:v>2.0932897832008936E-98</c:v>
                </c:pt>
                <c:pt idx="445">
                  <c:v>1.2695848692026748E-98</c:v>
                </c:pt>
                <c:pt idx="446">
                  <c:v>7.7000620675396017E-99</c:v>
                </c:pt>
                <c:pt idx="447">
                  <c:v>4.6701068634279007E-99</c:v>
                </c:pt>
                <c:pt idx="448">
                  <c:v>2.8324321551801644E-99</c:v>
                </c:pt>
                <c:pt idx="449">
                  <c:v>1.7178780063168781E-99</c:v>
                </c:pt>
                <c:pt idx="450">
                  <c:v>1.0418980599828534E-99</c:v>
                </c:pt>
                <c:pt idx="451">
                  <c:v>6.3191439135870428E-100</c:v>
                </c:pt>
                <c:pt idx="452">
                  <c:v>3.8325812498090818E-100</c:v>
                </c:pt>
                <c:pt idx="453">
                  <c:v>2.324473519413552E-100</c:v>
                </c:pt>
                <c:pt idx="454">
                  <c:v>1.4098014215022059E-100</c:v>
                </c:pt>
                <c:pt idx="455">
                  <c:v>8.550497697669431E-101</c:v>
                </c:pt>
                <c:pt idx="456">
                  <c:v>5.18590974745084E-101</c:v>
                </c:pt>
                <c:pt idx="457">
                  <c:v>3.1452750096957628E-101</c:v>
                </c:pt>
                <c:pt idx="458">
                  <c:v>1.9076223628663503E-101</c:v>
                </c:pt>
                <c:pt idx="459">
                  <c:v>1.1569811856252319E-101</c:v>
                </c:pt>
                <c:pt idx="460">
                  <c:v>7.0171425622338152E-102</c:v>
                </c:pt>
                <c:pt idx="461">
                  <c:v>4.2559293995082975E-102</c:v>
                </c:pt>
                <c:pt idx="462">
                  <c:v>2.581241520525436E-102</c:v>
                </c:pt>
                <c:pt idx="463">
                  <c:v>1.5655357245102882E-102</c:v>
                </c:pt>
                <c:pt idx="464">
                  <c:v>9.4950539232857801E-103</c:v>
                </c:pt>
                <c:pt idx="465">
                  <c:v>5.7588000792446314E-103</c:v>
                </c:pt>
                <c:pt idx="466">
                  <c:v>3.4927434118830912E-103</c:v>
                </c:pt>
                <c:pt idx="467">
                  <c:v>2.1183683365046028E-103</c:v>
                </c:pt>
                <c:pt idx="468">
                  <c:v>1.2848025351780571E-103</c:v>
                </c:pt>
                <c:pt idx="469">
                  <c:v>7.7924030562135863E-104</c:v>
                </c:pt>
                <c:pt idx="470">
                  <c:v>4.7261396040287012E-104</c:v>
                </c:pt>
                <c:pt idx="471">
                  <c:v>2.8664330265059595E-104</c:v>
                </c:pt>
                <c:pt idx="472">
                  <c:v>1.7385098971982186E-104</c:v>
                </c:pt>
                <c:pt idx="473">
                  <c:v>1.0544176119549486E-104</c:v>
                </c:pt>
                <c:pt idx="474">
                  <c:v>6.3951134153665154E-105</c:v>
                </c:pt>
                <c:pt idx="475">
                  <c:v>3.8786801400950932E-105</c:v>
                </c:pt>
                <c:pt idx="476">
                  <c:v>2.3524467310975209E-105</c:v>
                </c:pt>
                <c:pt idx="477">
                  <c:v>1.4267758369403857E-105</c:v>
                </c:pt>
                <c:pt idx="478">
                  <c:v>8.6535002349853684E-106</c:v>
                </c:pt>
                <c:pt idx="479">
                  <c:v>5.2484128515358915E-106</c:v>
                </c:pt>
                <c:pt idx="480">
                  <c:v>3.18320264645681E-106</c:v>
                </c:pt>
                <c:pt idx="481">
                  <c:v>1.9306373364144604E-106</c:v>
                </c:pt>
                <c:pt idx="482">
                  <c:v>1.1709469800191962E-106</c:v>
                </c:pt>
                <c:pt idx="483">
                  <c:v>7.1018889589148745E-107</c:v>
                </c:pt>
                <c:pt idx="484">
                  <c:v>4.3073547475389596E-107</c:v>
                </c:pt>
                <c:pt idx="485">
                  <c:v>2.6124471972326683E-107</c:v>
                </c:pt>
                <c:pt idx="486">
                  <c:v>1.5844718143129191E-107</c:v>
                </c:pt>
                <c:pt idx="487">
                  <c:v>9.6099611400950587E-108</c:v>
                </c:pt>
                <c:pt idx="488">
                  <c:v>5.8285276564831356E-108</c:v>
                </c:pt>
                <c:pt idx="489">
                  <c:v>3.5350552683923391E-108</c:v>
                </c:pt>
                <c:pt idx="490">
                  <c:v>2.1440438885715798E-108</c:v>
                </c:pt>
                <c:pt idx="491">
                  <c:v>1.3003829017208078E-108</c:v>
                </c:pt>
                <c:pt idx="492">
                  <c:v>7.886947429981674E-109</c:v>
                </c:pt>
                <c:pt idx="493">
                  <c:v>4.7835107883282014E-109</c:v>
                </c:pt>
                <c:pt idx="494">
                  <c:v>2.9012468733945728E-109</c:v>
                </c:pt>
                <c:pt idx="495">
                  <c:v>1.7596355558178387E-109</c:v>
                </c:pt>
                <c:pt idx="496">
                  <c:v>1.067237035925129E-109</c:v>
                </c:pt>
                <c:pt idx="497">
                  <c:v>6.4729039477512064E-110</c:v>
                </c:pt>
                <c:pt idx="498">
                  <c:v>3.9258848055849575E-110</c:v>
                </c:pt>
                <c:pt idx="499">
                  <c:v>2.3810913482273856E-110</c:v>
                </c:pt>
                <c:pt idx="500">
                  <c:v>1.4441578873352332E-110</c:v>
                </c:pt>
                <c:pt idx="501">
                  <c:v>8.7589774956905649E-111</c:v>
                </c:pt>
                <c:pt idx="502">
                  <c:v>5.3124182350578556E-111</c:v>
                </c:pt>
                <c:pt idx="503">
                  <c:v>3.2220421759006122E-111</c:v>
                </c:pt>
                <c:pt idx="504">
                  <c:v>1.9542057949149779E-111</c:v>
                </c:pt>
                <c:pt idx="505">
                  <c:v>1.1852486953822263E-111</c:v>
                </c:pt>
                <c:pt idx="506">
                  <c:v>7.1886739824870489E-112</c:v>
                </c:pt>
                <c:pt idx="507">
                  <c:v>4.3600172042349455E-112</c:v>
                </c:pt>
                <c:pt idx="508">
                  <c:v>2.6444035413187118E-112</c:v>
                </c:pt>
                <c:pt idx="509">
                  <c:v>1.6038633711613999E-112</c:v>
                </c:pt>
                <c:pt idx="510">
                  <c:v>9.7276317090166171E-113</c:v>
                </c:pt>
                <c:pt idx="511">
                  <c:v>5.899931663909514E-113</c:v>
                </c:pt>
                <c:pt idx="512">
                  <c:v>3.5783840871364445E-113</c:v>
                </c:pt>
                <c:pt idx="513">
                  <c:v>2.1703363117260019E-113</c:v>
                </c:pt>
                <c:pt idx="514">
                  <c:v>1.3163374256926483E-113</c:v>
                </c:pt>
                <c:pt idx="515">
                  <c:v>7.9837610667340641E-114</c:v>
                </c:pt>
                <c:pt idx="516">
                  <c:v>4.8422581864551664E-114</c:v>
                </c:pt>
                <c:pt idx="517">
                  <c:v>2.9368952806784653E-114</c:v>
                </c:pt>
                <c:pt idx="518">
                  <c:v>1.7812672727078725E-114</c:v>
                </c:pt>
                <c:pt idx="519">
                  <c:v>1.0803633015541907E-114</c:v>
                </c:pt>
                <c:pt idx="520">
                  <c:v>6.5525548500010371E-115</c:v>
                </c:pt>
                <c:pt idx="521">
                  <c:v>3.9742173321036998E-115</c:v>
                </c:pt>
                <c:pt idx="522">
                  <c:v>2.4104196933322827E-115</c:v>
                </c:pt>
                <c:pt idx="523">
                  <c:v>1.4619543978222449E-115</c:v>
                </c:pt>
                <c:pt idx="524">
                  <c:v>8.8669669542958993E-116</c:v>
                </c:pt>
                <c:pt idx="525">
                  <c:v>5.3779462573644516E-116</c:v>
                </c:pt>
                <c:pt idx="526">
                  <c:v>3.2618045147082007E-116</c:v>
                </c:pt>
                <c:pt idx="527">
                  <c:v>1.9783334948222688E-116</c:v>
                </c:pt>
                <c:pt idx="528">
                  <c:v>1.1998893009597373E-116</c:v>
                </c:pt>
                <c:pt idx="529">
                  <c:v>7.2775124898710676E-117</c:v>
                </c:pt>
                <c:pt idx="530">
                  <c:v>4.4139238782743736E-117</c:v>
                </c:pt>
                <c:pt idx="531">
                  <c:v>2.6771137165910712E-117</c:v>
                </c:pt>
                <c:pt idx="532">
                  <c:v>1.6237116216945687E-117</c:v>
                </c:pt>
                <c:pt idx="533">
                  <c:v>9.8480688955987486E-118</c:v>
                </c:pt>
                <c:pt idx="534">
                  <c:v>5.9730115659215634E-118</c:v>
                </c:pt>
                <c:pt idx="535">
                  <c:v>3.6227280269681948E-118</c:v>
                </c:pt>
                <c:pt idx="536">
                  <c:v>2.1972435758362682E-118</c:v>
                </c:pt>
                <c:pt idx="537">
                  <c:v>1.3326643256868801E-118</c:v>
                </c:pt>
                <c:pt idx="538">
                  <c:v>8.0828298502208561E-119</c:v>
                </c:pt>
                <c:pt idx="539">
                  <c:v>4.90237124360856E-119</c:v>
                </c:pt>
                <c:pt idx="540">
                  <c:v>2.9733706476460607E-119</c:v>
                </c:pt>
                <c:pt idx="541">
                  <c:v>1.8033997168025332E-119</c:v>
                </c:pt>
                <c:pt idx="542">
                  <c:v>1.0937927419445038E-119</c:v>
                </c:pt>
                <c:pt idx="543">
                  <c:v>6.6340412764993816E-120</c:v>
                </c:pt>
                <c:pt idx="544">
                  <c:v>4.0236610852926083E-120</c:v>
                </c:pt>
                <c:pt idx="545">
                  <c:v>2.4404207375608242E-120</c:v>
                </c:pt>
                <c:pt idx="546">
                  <c:v>1.4801581150659198E-120</c:v>
                </c:pt>
                <c:pt idx="547">
                  <c:v>8.977421233041525E-121</c:v>
                </c:pt>
                <c:pt idx="548">
                  <c:v>5.4449661527575036E-121</c:v>
                </c:pt>
                <c:pt idx="549">
                  <c:v>3.3024697857510659E-121</c:v>
                </c:pt>
                <c:pt idx="550">
                  <c:v>2.0030076508837751E-121</c:v>
                </c:pt>
                <c:pt idx="551">
                  <c:v>1.2148606053426242E-121</c:v>
                </c:pt>
                <c:pt idx="552">
                  <c:v>7.3683521826902513E-122</c:v>
                </c:pt>
                <c:pt idx="553">
                  <c:v>4.4690414841847126E-122</c:v>
                </c:pt>
                <c:pt idx="554">
                  <c:v>2.7105565983330621E-122</c:v>
                </c:pt>
                <c:pt idx="555">
                  <c:v>1.6440031934885823E-122</c:v>
                </c:pt>
                <c:pt idx="556">
                  <c:v>9.9711882478011448E-123</c:v>
                </c:pt>
                <c:pt idx="557">
                  <c:v>6.0477141424214191E-123</c:v>
                </c:pt>
                <c:pt idx="558">
                  <c:v>3.6680536159648383E-123</c:v>
                </c:pt>
                <c:pt idx="559">
                  <c:v>2.2247446678055198E-123</c:v>
                </c:pt>
                <c:pt idx="560">
                  <c:v>1.3493504324490247E-123</c:v>
                </c:pt>
                <c:pt idx="561">
                  <c:v>8.1840713770896303E-124</c:v>
                </c:pt>
                <c:pt idx="562">
                  <c:v>4.9637984741117731E-124</c:v>
                </c:pt>
                <c:pt idx="563">
                  <c:v>3.010640850538991E-124</c:v>
                </c:pt>
                <c:pt idx="564">
                  <c:v>1.8260128710070593E-124</c:v>
                </c:pt>
                <c:pt idx="565">
                  <c:v>1.1075128992396436E-124</c:v>
                </c:pt>
                <c:pt idx="566">
                  <c:v>6.717285784125883E-125</c:v>
                </c:pt>
                <c:pt idx="567">
                  <c:v>4.074167976065248E-125</c:v>
                </c:pt>
                <c:pt idx="568">
                  <c:v>2.4710646505281674E-125</c:v>
                </c:pt>
                <c:pt idx="569">
                  <c:v>1.4987505530992456E-125</c:v>
                </c:pt>
                <c:pt idx="570">
                  <c:v>9.0902258816338499E-126</c:v>
                </c:pt>
                <c:pt idx="571">
                  <c:v>5.5134071263639247E-126</c:v>
                </c:pt>
                <c:pt idx="572">
                  <c:v>3.3439942354007995E-126</c:v>
                </c:pt>
                <c:pt idx="573">
                  <c:v>2.0282012440810763E-126</c:v>
                </c:pt>
                <c:pt idx="574">
                  <c:v>1.2301459367147414E-126</c:v>
                </c:pt>
                <c:pt idx="575">
                  <c:v>7.4610902669757431E-127</c:v>
                </c:pt>
                <c:pt idx="576">
                  <c:v>4.5253066880626155E-127</c:v>
                </c:pt>
                <c:pt idx="577">
                  <c:v>2.7446931923112769E-127</c:v>
                </c:pt>
                <c:pt idx="578">
                  <c:v>1.664714094301677E-127</c:v>
                </c:pt>
                <c:pt idx="579">
                  <c:v>1.0096842243342391E-127</c:v>
                </c:pt>
                <c:pt idx="580">
                  <c:v>6.123948742927375E-128</c:v>
                </c:pt>
                <c:pt idx="581">
                  <c:v>3.7143051846609392E-128</c:v>
                </c:pt>
                <c:pt idx="582">
                  <c:v>2.2528054206549579E-128</c:v>
                </c:pt>
                <c:pt idx="583">
                  <c:v>1.3663747881486665E-128</c:v>
                </c:pt>
                <c:pt idx="584">
                  <c:v>8.2873571650046406E-129</c:v>
                </c:pt>
                <c:pt idx="585">
                  <c:v>5.0264611544316512E-129</c:v>
                </c:pt>
                <c:pt idx="586">
                  <c:v>3.0486576794765696E-129</c:v>
                </c:pt>
                <c:pt idx="587">
                  <c:v>1.8490772270505387E-129</c:v>
                </c:pt>
                <c:pt idx="588">
                  <c:v>1.1215057211112773E-129</c:v>
                </c:pt>
                <c:pt idx="589">
                  <c:v>6.8021779879840673E-130</c:v>
                </c:pt>
                <c:pt idx="590">
                  <c:v>4.1256705395106775E-130</c:v>
                </c:pt>
                <c:pt idx="591">
                  <c:v>2.502310218427302E-130</c:v>
                </c:pt>
                <c:pt idx="592">
                  <c:v>1.5177065462611465E-130</c:v>
                </c:pt>
                <c:pt idx="593">
                  <c:v>9.2052273044356747E-131</c:v>
                </c:pt>
                <c:pt idx="594">
                  <c:v>5.5831754741672521E-131</c:v>
                </c:pt>
                <c:pt idx="595">
                  <c:v>3.3863207223772137E-131</c:v>
                </c:pt>
                <c:pt idx="596">
                  <c:v>2.0538794440836121E-131</c:v>
                </c:pt>
                <c:pt idx="597">
                  <c:v>1.2457240731722884E-131</c:v>
                </c:pt>
                <c:pt idx="598">
                  <c:v>7.5555974919211998E-132</c:v>
                </c:pt>
                <c:pt idx="599">
                  <c:v>4.5826408021363275E-132</c:v>
                </c:pt>
                <c:pt idx="600">
                  <c:v>2.7794756124741737E-132</c:v>
                </c:pt>
              </c:numCache>
            </c:numRef>
          </c:yVal>
        </c:ser>
        <c:axId val="83299712"/>
        <c:axId val="83330560"/>
      </c:scatterChart>
      <c:valAx>
        <c:axId val="83299712"/>
        <c:scaling>
          <c:orientation val="minMax"/>
          <c:max val="24"/>
          <c:min val="0"/>
        </c:scaling>
        <c:axPos val="b"/>
        <c:title>
          <c:tx>
            <c:rich>
              <a:bodyPr/>
              <a:lstStyle/>
              <a:p>
                <a:pPr>
                  <a:defRPr sz="1400">
                    <a:solidFill>
                      <a:schemeClr val="bg1"/>
                    </a:solidFill>
                  </a:defRPr>
                </a:pPr>
                <a:r>
                  <a:rPr lang="fr-FR" sz="1400">
                    <a:solidFill>
                      <a:schemeClr val="bg1"/>
                    </a:solidFill>
                  </a:rPr>
                  <a:t>Mois</a:t>
                </a:r>
              </a:p>
            </c:rich>
          </c:tx>
          <c:layout/>
        </c:title>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fr-FR"/>
          </a:p>
        </c:txPr>
        <c:crossAx val="83330560"/>
        <c:crosses val="autoZero"/>
        <c:crossBetween val="midCat"/>
        <c:majorUnit val="2"/>
      </c:valAx>
      <c:valAx>
        <c:axId val="83330560"/>
        <c:scaling>
          <c:orientation val="minMax"/>
        </c:scaling>
        <c:axPos val="l"/>
        <c:title>
          <c:tx>
            <c:rich>
              <a:bodyPr rot="-5400000" vert="horz"/>
              <a:lstStyle/>
              <a:p>
                <a:pPr>
                  <a:defRPr sz="1400">
                    <a:solidFill>
                      <a:schemeClr val="bg1"/>
                    </a:solidFill>
                  </a:defRPr>
                </a:pPr>
                <a:r>
                  <a:rPr lang="fr-FR" sz="1400" dirty="0" smtClean="0">
                    <a:solidFill>
                      <a:schemeClr val="bg1"/>
                    </a:solidFill>
                  </a:rPr>
                  <a:t>1/T</a:t>
                </a:r>
                <a:endParaRPr lang="fr-FR" sz="1400" dirty="0">
                  <a:solidFill>
                    <a:schemeClr val="bg1"/>
                  </a:solidFill>
                </a:endParaRPr>
              </a:p>
            </c:rich>
          </c:tx>
          <c:layout/>
        </c:title>
        <c:numFmt formatCode="#,##0.000" sourceLinked="0"/>
        <c:tickLblPos val="nextTo"/>
        <c:txPr>
          <a:bodyPr/>
          <a:lstStyle/>
          <a:p>
            <a:pPr>
              <a:defRPr sz="1400">
                <a:solidFill>
                  <a:schemeClr val="bg1"/>
                </a:solidFill>
              </a:defRPr>
            </a:pPr>
            <a:endParaRPr lang="fr-FR"/>
          </a:p>
        </c:txPr>
        <c:crossAx val="83299712"/>
        <c:crosses val="autoZero"/>
        <c:crossBetween val="midCat"/>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fr-FR"/>
  <c:chart>
    <c:plotArea>
      <c:layout>
        <c:manualLayout>
          <c:layoutTarget val="inner"/>
          <c:xMode val="edge"/>
          <c:yMode val="edge"/>
          <c:x val="0.24760058669136989"/>
          <c:y val="9.312415493517856E-2"/>
          <c:w val="0.72667361432762245"/>
          <c:h val="0.6797474372307275"/>
        </c:manualLayout>
      </c:layout>
      <c:scatterChart>
        <c:scatterStyle val="lineMarker"/>
        <c:ser>
          <c:idx val="1"/>
          <c:order val="0"/>
          <c:tx>
            <c:strRef>
              <c:f>DTS_T1_Pertes!$C$1</c:f>
              <c:strCache>
                <c:ptCount val="1"/>
                <c:pt idx="0">
                  <c:v>DTS_T2</c:v>
                </c:pt>
              </c:strCache>
            </c:strRef>
          </c:tx>
          <c:spPr>
            <a:ln w="22225">
              <a:solidFill>
                <a:schemeClr val="tx1">
                  <a:lumMod val="85000"/>
                  <a:lumOff val="15000"/>
                </a:schemeClr>
              </a:solidFill>
              <a:prstDash val="solid"/>
            </a:ln>
          </c:spPr>
          <c:marker>
            <c:symbol val="none"/>
          </c:marker>
          <c:xVal>
            <c:numRef>
              <c:f>DTS_T1_Pertes!$A$2:$A$602</c:f>
              <c:numCache>
                <c:formatCode>General</c:formatCode>
                <c:ptCount val="6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numCache>
            </c:numRef>
          </c:xVal>
          <c:yVal>
            <c:numRef>
              <c:f>DTS_T1_Pertes!$C$2:$C$602</c:f>
              <c:numCache>
                <c:formatCode>0.00E+00</c:formatCode>
                <c:ptCount val="601"/>
                <c:pt idx="0" formatCode="General">
                  <c:v>0</c:v>
                </c:pt>
                <c:pt idx="1">
                  <c:v>6.3339142826016021E-2</c:v>
                </c:pt>
                <c:pt idx="2" formatCode="General">
                  <c:v>8.0149645967914601E-2</c:v>
                </c:pt>
                <c:pt idx="3" formatCode="General">
                  <c:v>5.8822728222177101E-2</c:v>
                </c:pt>
                <c:pt idx="4" formatCode="General">
                  <c:v>2.3267579620636199E-2</c:v>
                </c:pt>
                <c:pt idx="5" formatCode="General">
                  <c:v>1.33757834337082E-2</c:v>
                </c:pt>
                <c:pt idx="6" formatCode="General">
                  <c:v>7.8490373575218434E-3</c:v>
                </c:pt>
                <c:pt idx="7" formatCode="General">
                  <c:v>4.7437086718856514E-3</c:v>
                </c:pt>
                <c:pt idx="8" formatCode="General">
                  <c:v>2.6877564092245899E-3</c:v>
                </c:pt>
                <c:pt idx="9" formatCode="General">
                  <c:v>1.50836172053203E-3</c:v>
                </c:pt>
                <c:pt idx="10">
                  <c:v>9.3582389850907521E-4</c:v>
                </c:pt>
                <c:pt idx="11">
                  <c:v>5.5659726198691722E-4</c:v>
                </c:pt>
                <c:pt idx="12">
                  <c:v>3.1244748988804087E-4</c:v>
                </c:pt>
                <c:pt idx="13">
                  <c:v>1.8705327950542129E-4</c:v>
                </c:pt>
                <c:pt idx="14">
                  <c:v>1.187118735713318E-4</c:v>
                </c:pt>
                <c:pt idx="15">
                  <c:v>6.9602563776871896E-5</c:v>
                </c:pt>
                <c:pt idx="16">
                  <c:v>3.9861229478795317E-5</c:v>
                </c:pt>
                <c:pt idx="17">
                  <c:v>2.3362362092268401E-5</c:v>
                </c:pt>
                <c:pt idx="18">
                  <c:v>1.34544485701235E-5</c:v>
                </c:pt>
                <c:pt idx="19">
                  <c:v>8.0354266332920982E-6</c:v>
                </c:pt>
                <c:pt idx="20">
                  <c:v>4.9454709367072504E-6</c:v>
                </c:pt>
                <c:pt idx="21">
                  <c:v>3.0877845071116154E-6</c:v>
                </c:pt>
                <c:pt idx="22">
                  <c:v>1.8607400243774402E-6</c:v>
                </c:pt>
                <c:pt idx="23">
                  <c:v>1.1041326837594561E-6</c:v>
                </c:pt>
                <c:pt idx="24">
                  <c:v>6.8151949673655418E-7</c:v>
                </c:pt>
                <c:pt idx="25">
                  <c:v>4.1746870193624833E-7</c:v>
                </c:pt>
                <c:pt idx="26">
                  <c:v>2.4998884507651711E-7</c:v>
                </c:pt>
                <c:pt idx="27">
                  <c:v>1.5150128199900396E-7</c:v>
                </c:pt>
                <c:pt idx="28">
                  <c:v>9.2922051270734748E-8</c:v>
                </c:pt>
                <c:pt idx="29">
                  <c:v>5.574631440931129E-8</c:v>
                </c:pt>
                <c:pt idx="30">
                  <c:v>3.3084608753088016E-8</c:v>
                </c:pt>
                <c:pt idx="31">
                  <c:v>1.9770830565078778E-8</c:v>
                </c:pt>
                <c:pt idx="32">
                  <c:v>1.1941683137757473E-8</c:v>
                </c:pt>
                <c:pt idx="33">
                  <c:v>7.3032210351926054E-9</c:v>
                </c:pt>
                <c:pt idx="34">
                  <c:v>4.4674092441799383E-9</c:v>
                </c:pt>
                <c:pt idx="35">
                  <c:v>2.7067417989237221E-9</c:v>
                </c:pt>
                <c:pt idx="36">
                  <c:v>1.6253916893827264E-9</c:v>
                </c:pt>
                <c:pt idx="37">
                  <c:v>9.7435362244313568E-10</c:v>
                </c:pt>
                <c:pt idx="38">
                  <c:v>5.8708089908688378E-10</c:v>
                </c:pt>
                <c:pt idx="39">
                  <c:v>3.5549056538276921E-10</c:v>
                </c:pt>
                <c:pt idx="40">
                  <c:v>2.1603752295845696E-10</c:v>
                </c:pt>
                <c:pt idx="41">
                  <c:v>1.3174961474232251E-10</c:v>
                </c:pt>
                <c:pt idx="42">
                  <c:v>8.0331434602734727E-11</c:v>
                </c:pt>
                <c:pt idx="43">
                  <c:v>4.8710526476023862E-11</c:v>
                </c:pt>
                <c:pt idx="44">
                  <c:v>2.942078976320584E-11</c:v>
                </c:pt>
                <c:pt idx="45">
                  <c:v>1.7787113320290348E-11</c:v>
                </c:pt>
                <c:pt idx="46">
                  <c:v>1.0778333208054118E-11</c:v>
                </c:pt>
                <c:pt idx="47">
                  <c:v>6.5409356754655069E-12</c:v>
                </c:pt>
                <c:pt idx="48">
                  <c:v>3.9723960966359094E-12</c:v>
                </c:pt>
                <c:pt idx="49">
                  <c:v>2.4130055991066368E-12</c:v>
                </c:pt>
                <c:pt idx="50">
                  <c:v>1.4654221573538473E-12</c:v>
                </c:pt>
                <c:pt idx="51">
                  <c:v>8.8946499131458013E-13</c:v>
                </c:pt>
                <c:pt idx="52">
                  <c:v>5.3950301107100893E-13</c:v>
                </c:pt>
                <c:pt idx="53">
                  <c:v>3.2701923120200067E-13</c:v>
                </c:pt>
                <c:pt idx="54">
                  <c:v>1.9813058237848854E-13</c:v>
                </c:pt>
                <c:pt idx="55">
                  <c:v>1.200195377482036E-13</c:v>
                </c:pt>
                <c:pt idx="56">
                  <c:v>7.2710218914776143E-14</c:v>
                </c:pt>
                <c:pt idx="57">
                  <c:v>4.4062327250559939E-14</c:v>
                </c:pt>
                <c:pt idx="58">
                  <c:v>2.6711851500253958E-14</c:v>
                </c:pt>
                <c:pt idx="59">
                  <c:v>1.6199148729832973E-14</c:v>
                </c:pt>
                <c:pt idx="60">
                  <c:v>9.8260147239757032E-15</c:v>
                </c:pt>
                <c:pt idx="61">
                  <c:v>5.9604382590193163E-15</c:v>
                </c:pt>
                <c:pt idx="62">
                  <c:v>3.6150215609791529E-15</c:v>
                </c:pt>
                <c:pt idx="63">
                  <c:v>2.1918880793146311E-15</c:v>
                </c:pt>
                <c:pt idx="64">
                  <c:v>1.3285855717454628E-15</c:v>
                </c:pt>
                <c:pt idx="65">
                  <c:v>8.0511703057557757E-16</c:v>
                </c:pt>
                <c:pt idx="66">
                  <c:v>4.8785226731661993E-16</c:v>
                </c:pt>
                <c:pt idx="67">
                  <c:v>2.9562413979185501E-16</c:v>
                </c:pt>
                <c:pt idx="68">
                  <c:v>1.7916668598236663E-16</c:v>
                </c:pt>
                <c:pt idx="69">
                  <c:v>1.0860708579965315E-16</c:v>
                </c:pt>
                <c:pt idx="70">
                  <c:v>6.584742890219896E-17</c:v>
                </c:pt>
                <c:pt idx="71">
                  <c:v>3.9928541242908393E-17</c:v>
                </c:pt>
                <c:pt idx="72">
                  <c:v>2.4214367131652105E-17</c:v>
                </c:pt>
                <c:pt idx="73">
                  <c:v>1.468558991719748E-17</c:v>
                </c:pt>
                <c:pt idx="74">
                  <c:v>8.9068945027642722E-18</c:v>
                </c:pt>
                <c:pt idx="75">
                  <c:v>5.4021945957702962E-18</c:v>
                </c:pt>
                <c:pt idx="76">
                  <c:v>3.2765646005542503E-18</c:v>
                </c:pt>
                <c:pt idx="77">
                  <c:v>1.9873277124850003E-18</c:v>
                </c:pt>
                <c:pt idx="78">
                  <c:v>1.2053725740196849E-18</c:v>
                </c:pt>
                <c:pt idx="79">
                  <c:v>7.3109467377572085E-19</c:v>
                </c:pt>
                <c:pt idx="80">
                  <c:v>4.434311181310892E-19</c:v>
                </c:pt>
                <c:pt idx="81">
                  <c:v>2.6895450525533433E-19</c:v>
                </c:pt>
                <c:pt idx="82">
                  <c:v>1.6312913484857924E-19</c:v>
                </c:pt>
                <c:pt idx="83">
                  <c:v>9.8942816276868912E-20</c:v>
                </c:pt>
                <c:pt idx="84">
                  <c:v>6.0011850014375421E-20</c:v>
                </c:pt>
                <c:pt idx="85">
                  <c:v>3.639902650896823E-20</c:v>
                </c:pt>
                <c:pt idx="86">
                  <c:v>2.2077125425676842E-20</c:v>
                </c:pt>
                <c:pt idx="87">
                  <c:v>1.3390453410367676E-20</c:v>
                </c:pt>
                <c:pt idx="88">
                  <c:v>8.1217205299932E-21</c:v>
                </c:pt>
                <c:pt idx="89">
                  <c:v>4.9260725080530195E-21</c:v>
                </c:pt>
                <c:pt idx="90">
                  <c:v>2.9878140072803044E-21</c:v>
                </c:pt>
                <c:pt idx="91">
                  <c:v>1.8122008007128757E-21</c:v>
                </c:pt>
                <c:pt idx="92">
                  <c:v>1.0991553471291707E-21</c:v>
                </c:pt>
                <c:pt idx="93">
                  <c:v>6.6667141780543339E-22</c:v>
                </c:pt>
                <c:pt idx="94">
                  <c:v>4.0435665484906267E-22</c:v>
                </c:pt>
                <c:pt idx="95">
                  <c:v>2.4525470862376402E-22</c:v>
                </c:pt>
                <c:pt idx="96">
                  <c:v>1.4875450021893901E-22</c:v>
                </c:pt>
                <c:pt idx="97">
                  <c:v>9.0224165152952345E-23</c:v>
                </c:pt>
                <c:pt idx="98">
                  <c:v>5.4723722412225038E-23</c:v>
                </c:pt>
                <c:pt idx="99">
                  <c:v>3.3191615456613837E-23</c:v>
                </c:pt>
                <c:pt idx="100">
                  <c:v>2.013173241982728E-23</c:v>
                </c:pt>
                <c:pt idx="101">
                  <c:v>1.2210512945755558E-23</c:v>
                </c:pt>
                <c:pt idx="102">
                  <c:v>7.4060504724187919E-24</c:v>
                </c:pt>
                <c:pt idx="103">
                  <c:v>4.4919966789012025E-24</c:v>
                </c:pt>
                <c:pt idx="104">
                  <c:v>2.724533709080932E-24</c:v>
                </c:pt>
                <c:pt idx="105">
                  <c:v>1.6525132279781453E-24</c:v>
                </c:pt>
                <c:pt idx="106">
                  <c:v>1.0022999383494333E-24</c:v>
                </c:pt>
                <c:pt idx="107">
                  <c:v>6.0792564283702255E-25</c:v>
                </c:pt>
                <c:pt idx="108">
                  <c:v>3.6872554120616355E-25</c:v>
                </c:pt>
                <c:pt idx="109">
                  <c:v>2.236433457606725E-25</c:v>
                </c:pt>
                <c:pt idx="110">
                  <c:v>1.356465460445616E-25</c:v>
                </c:pt>
                <c:pt idx="111">
                  <c:v>8.2273789060146373E-26</c:v>
                </c:pt>
                <c:pt idx="112">
                  <c:v>4.9901575555709538E-26</c:v>
                </c:pt>
                <c:pt idx="113">
                  <c:v>3.0266835542504376E-26</c:v>
                </c:pt>
                <c:pt idx="114">
                  <c:v>1.8357763729008868E-26</c:v>
                </c:pt>
                <c:pt idx="115">
                  <c:v>1.113454654540437E-26</c:v>
                </c:pt>
                <c:pt idx="116">
                  <c:v>6.7534438617852032E-27</c:v>
                </c:pt>
                <c:pt idx="117">
                  <c:v>4.0961707608208086E-27</c:v>
                </c:pt>
                <c:pt idx="118">
                  <c:v>2.4844531538562325E-27</c:v>
                </c:pt>
                <c:pt idx="119">
                  <c:v>1.5068970104335525E-27</c:v>
                </c:pt>
                <c:pt idx="120">
                  <c:v>9.1397923785726694E-28</c:v>
                </c:pt>
                <c:pt idx="121">
                  <c:v>5.5435643010121861E-28</c:v>
                </c:pt>
                <c:pt idx="122">
                  <c:v>3.3623417126523322E-28</c:v>
                </c:pt>
                <c:pt idx="123">
                  <c:v>2.039363337154294E-28</c:v>
                </c:pt>
                <c:pt idx="124">
                  <c:v>1.2369363902779496E-28</c:v>
                </c:pt>
                <c:pt idx="125">
                  <c:v>7.5023984481785905E-29</c:v>
                </c:pt>
                <c:pt idx="126">
                  <c:v>4.55043468020079E-29</c:v>
                </c:pt>
                <c:pt idx="127">
                  <c:v>2.7599781485614418E-29</c:v>
                </c:pt>
                <c:pt idx="128">
                  <c:v>1.6740113672394142E-29</c:v>
                </c:pt>
                <c:pt idx="129">
                  <c:v>1.0153392189381592E-29</c:v>
                </c:pt>
                <c:pt idx="130">
                  <c:v>6.1583436629472367E-30</c:v>
                </c:pt>
                <c:pt idx="131">
                  <c:v>3.7352242446280667E-30</c:v>
                </c:pt>
                <c:pt idx="132">
                  <c:v>2.2655280252951308E-30</c:v>
                </c:pt>
                <c:pt idx="133">
                  <c:v>1.3741122079442477E-30</c:v>
                </c:pt>
                <c:pt idx="134">
                  <c:v>8.3344118487815425E-31</c:v>
                </c:pt>
                <c:pt idx="135">
                  <c:v>5.0550763565194542E-31</c:v>
                </c:pt>
                <c:pt idx="136">
                  <c:v>3.0660589502142696E-31</c:v>
                </c:pt>
                <c:pt idx="137">
                  <c:v>1.8596592631412111E-31</c:v>
                </c:pt>
                <c:pt idx="138">
                  <c:v>1.1279417948043669E-31</c:v>
                </c:pt>
                <c:pt idx="139">
                  <c:v>6.8413478864140086E-32</c:v>
                </c:pt>
                <c:pt idx="140">
                  <c:v>4.1495611942886584E-32</c:v>
                </c:pt>
                <c:pt idx="141">
                  <c:v>2.5169707570307296E-32</c:v>
                </c:pt>
                <c:pt idx="142">
                  <c:v>1.5268320004852522E-32</c:v>
                </c:pt>
                <c:pt idx="143">
                  <c:v>9.263592061739708E-33</c:v>
                </c:pt>
                <c:pt idx="144">
                  <c:v>5.6220489859974222E-33</c:v>
                </c:pt>
                <c:pt idx="145">
                  <c:v>3.4133828357875344E-33</c:v>
                </c:pt>
                <c:pt idx="146">
                  <c:v>2.0732937758183113E-33</c:v>
                </c:pt>
                <c:pt idx="147">
                  <c:v>1.2596780857279959E-33</c:v>
                </c:pt>
                <c:pt idx="148">
                  <c:v>7.6531098067954951E-34</c:v>
                </c:pt>
                <c:pt idx="149">
                  <c:v>4.6474177878329899E-34</c:v>
                </c:pt>
                <c:pt idx="150">
                  <c:v>2.8198852055369443E-34</c:v>
                </c:pt>
                <c:pt idx="151">
                  <c:v>1.7094317121004352E-34</c:v>
                </c:pt>
                <c:pt idx="152">
                  <c:v>1.0355017084035152E-34</c:v>
                </c:pt>
                <c:pt idx="153">
                  <c:v>6.2703066208497683E-35</c:v>
                </c:pt>
                <c:pt idx="154">
                  <c:v>3.796948987685592E-35</c:v>
                </c:pt>
                <c:pt idx="155">
                  <c:v>2.2998855521975288E-35</c:v>
                </c:pt>
                <c:pt idx="156">
                  <c:v>1.3936303947153216E-35</c:v>
                </c:pt>
                <c:pt idx="157">
                  <c:v>8.4478337436802787E-36</c:v>
                </c:pt>
                <c:pt idx="158">
                  <c:v>5.1222186518397445E-36</c:v>
                </c:pt>
                <c:pt idx="159">
                  <c:v>3.1062920701684412E-36</c:v>
                </c:pt>
                <c:pt idx="160">
                  <c:v>1.8839307078270191E-36</c:v>
                </c:pt>
                <c:pt idx="161">
                  <c:v>1.1426306088602005E-36</c:v>
                </c:pt>
                <c:pt idx="162">
                  <c:v>6.9303424856851331E-37</c:v>
                </c:pt>
                <c:pt idx="163">
                  <c:v>4.2034617141560476E-37</c:v>
                </c:pt>
                <c:pt idx="164">
                  <c:v>2.5495416042215748E-37</c:v>
                </c:pt>
                <c:pt idx="165">
                  <c:v>1.5463971573159001E-37</c:v>
                </c:pt>
                <c:pt idx="166">
                  <c:v>9.3796676984327108E-38</c:v>
                </c:pt>
                <c:pt idx="167">
                  <c:v>5.6894144592925775E-38</c:v>
                </c:pt>
                <c:pt idx="168">
                  <c:v>3.4512050941373462E-38</c:v>
                </c:pt>
                <c:pt idx="169">
                  <c:v>2.0936748315716559E-38</c:v>
                </c:pt>
                <c:pt idx="170">
                  <c:v>1.2702708137602548E-38</c:v>
                </c:pt>
                <c:pt idx="171">
                  <c:v>7.7080281371346192E-39</c:v>
                </c:pt>
                <c:pt idx="172">
                  <c:v>4.6779425598104114E-39</c:v>
                </c:pt>
                <c:pt idx="173">
                  <c:v>2.8393895012979247E-39</c:v>
                </c:pt>
                <c:pt idx="174">
                  <c:v>1.7235901881827029E-39</c:v>
                </c:pt>
                <c:pt idx="175">
                  <c:v>1.0462844442001976E-39</c:v>
                </c:pt>
                <c:pt idx="176">
                  <c:v>6.3508485345245522E-40</c:v>
                </c:pt>
                <c:pt idx="177">
                  <c:v>3.8542387143178865E-40</c:v>
                </c:pt>
                <c:pt idx="178">
                  <c:v>2.338495079910118E-40</c:v>
                </c:pt>
                <c:pt idx="179">
                  <c:v>1.4184238817232674E-40</c:v>
                </c:pt>
                <c:pt idx="180">
                  <c:v>8.6009532461859649E-41</c:v>
                </c:pt>
                <c:pt idx="181">
                  <c:v>5.2140558478658572E-41</c:v>
                </c:pt>
                <c:pt idx="182">
                  <c:v>3.16027577469019E-41</c:v>
                </c:pt>
                <c:pt idx="183">
                  <c:v>1.9152847465026134E-41</c:v>
                </c:pt>
                <c:pt idx="184">
                  <c:v>1.1607510338002488E-41</c:v>
                </c:pt>
                <c:pt idx="185">
                  <c:v>7.0351503070029466E-42</c:v>
                </c:pt>
                <c:pt idx="186">
                  <c:v>4.2643860337805979E-42</c:v>
                </c:pt>
                <c:pt idx="187">
                  <c:v>2.5852172889378445E-42</c:v>
                </c:pt>
                <c:pt idx="188">
                  <c:v>1.5674503069341687E-42</c:v>
                </c:pt>
                <c:pt idx="189">
                  <c:v>9.5047133884410255E-43</c:v>
                </c:pt>
                <c:pt idx="190">
                  <c:v>5.7639762065437619E-43</c:v>
                </c:pt>
                <c:pt idx="191">
                  <c:v>3.4956868340118742E-43</c:v>
                </c:pt>
                <c:pt idx="192">
                  <c:v>2.1201222441644766E-43</c:v>
                </c:pt>
                <c:pt idx="193">
                  <c:v>1.2858799856067647E-43</c:v>
                </c:pt>
                <c:pt idx="194">
                  <c:v>7.7991345397507973E-44</c:v>
                </c:pt>
                <c:pt idx="195">
                  <c:v>4.7303783472462148E-44</c:v>
                </c:pt>
                <c:pt idx="196">
                  <c:v>2.8691094919599878E-44</c:v>
                </c:pt>
                <c:pt idx="197">
                  <c:v>1.7402002247252237E-44</c:v>
                </c:pt>
                <c:pt idx="198">
                  <c:v>1.0554841250337407E-44</c:v>
                </c:pt>
                <c:pt idx="199">
                  <c:v>6.401833238440432E-45</c:v>
                </c:pt>
                <c:pt idx="200">
                  <c:v>3.8829077768383239E-45</c:v>
                </c:pt>
                <c:pt idx="201">
                  <c:v>2.3551025375348842E-45</c:v>
                </c:pt>
                <c:pt idx="202">
                  <c:v>1.4284418797281281E-45</c:v>
                </c:pt>
                <c:pt idx="203">
                  <c:v>8.6639379252022064E-46</c:v>
                </c:pt>
                <c:pt idx="204">
                  <c:v>5.2549439795748369E-46</c:v>
                </c:pt>
                <c:pt idx="205">
                  <c:v>3.187284637627332E-46</c:v>
                </c:pt>
                <c:pt idx="206">
                  <c:v>1.9331858537712371E-46</c:v>
                </c:pt>
                <c:pt idx="207">
                  <c:v>1.1725364912054158E-46</c:v>
                </c:pt>
                <c:pt idx="208">
                  <c:v>7.1117933154333483E-47</c:v>
                </c:pt>
                <c:pt idx="209">
                  <c:v>4.313520691342713E-47</c:v>
                </c:pt>
                <c:pt idx="210">
                  <c:v>2.6162825506031854E-47</c:v>
                </c:pt>
                <c:pt idx="211">
                  <c:v>1.5868555814118845E-47</c:v>
                </c:pt>
                <c:pt idx="212">
                  <c:v>9.6247656266239287E-48</c:v>
                </c:pt>
                <c:pt idx="213">
                  <c:v>5.8377154450956787E-48</c:v>
                </c:pt>
                <c:pt idx="214">
                  <c:v>3.5407534001285137E-48</c:v>
                </c:pt>
                <c:pt idx="215">
                  <c:v>2.1475754956596965E-48</c:v>
                </c:pt>
                <c:pt idx="216">
                  <c:v>1.3025703821651569E-48</c:v>
                </c:pt>
                <c:pt idx="217">
                  <c:v>7.9004887321677623E-49</c:v>
                </c:pt>
                <c:pt idx="218">
                  <c:v>4.791888642773951E-49</c:v>
                </c:pt>
                <c:pt idx="219">
                  <c:v>2.9064273797711502E-49</c:v>
                </c:pt>
                <c:pt idx="220">
                  <c:v>1.7628373160594457E-49</c:v>
                </c:pt>
                <c:pt idx="221">
                  <c:v>1.0692148802755867E-49</c:v>
                </c:pt>
                <c:pt idx="222">
                  <c:v>6.4851160670811638E-50</c:v>
                </c:pt>
                <c:pt idx="223">
                  <c:v>3.9334217264797638E-50</c:v>
                </c:pt>
                <c:pt idx="224">
                  <c:v>2.3857408746897648E-50</c:v>
                </c:pt>
                <c:pt idx="225">
                  <c:v>1.4470249866289754E-50</c:v>
                </c:pt>
                <c:pt idx="226">
                  <c:v>8.7766501976074562E-51</c:v>
                </c:pt>
                <c:pt idx="227">
                  <c:v>5.3233074344218716E-51</c:v>
                </c:pt>
                <c:pt idx="228">
                  <c:v>3.2287491700530518E-51</c:v>
                </c:pt>
                <c:pt idx="229">
                  <c:v>1.9583353641589079E-51</c:v>
                </c:pt>
                <c:pt idx="230">
                  <c:v>1.1877904403618718E-51</c:v>
                </c:pt>
                <c:pt idx="231">
                  <c:v>7.2043131939305251E-52</c:v>
                </c:pt>
                <c:pt idx="232">
                  <c:v>4.369636834291078E-52</c:v>
                </c:pt>
                <c:pt idx="233">
                  <c:v>2.6503187118072104E-52</c:v>
                </c:pt>
                <c:pt idx="234">
                  <c:v>1.6074995567211536E-52</c:v>
                </c:pt>
                <c:pt idx="235">
                  <c:v>9.7499776662584047E-53</c:v>
                </c:pt>
                <c:pt idx="236">
                  <c:v>5.9136603860992522E-53</c:v>
                </c:pt>
                <c:pt idx="237">
                  <c:v>3.5868163352972183E-53</c:v>
                </c:pt>
                <c:pt idx="238">
                  <c:v>2.1755140781158878E-53</c:v>
                </c:pt>
                <c:pt idx="239">
                  <c:v>1.3195159890137438E-53</c:v>
                </c:pt>
                <c:pt idx="240">
                  <c:v>8.0032690331787655E-54</c:v>
                </c:pt>
                <c:pt idx="241">
                  <c:v>4.8542280465515745E-54</c:v>
                </c:pt>
                <c:pt idx="242">
                  <c:v>2.9442381394704899E-54</c:v>
                </c:pt>
                <c:pt idx="243">
                  <c:v>1.7857707010841372E-54</c:v>
                </c:pt>
                <c:pt idx="244">
                  <c:v>1.083124681424042E-54</c:v>
                </c:pt>
                <c:pt idx="245">
                  <c:v>6.5694832757517099E-55</c:v>
                </c:pt>
                <c:pt idx="246">
                  <c:v>3.9845930252128104E-55</c:v>
                </c:pt>
                <c:pt idx="247">
                  <c:v>2.416777836268656E-55</c:v>
                </c:pt>
                <c:pt idx="248">
                  <c:v>1.4658498554108985E-55</c:v>
                </c:pt>
                <c:pt idx="249">
                  <c:v>8.8908287984204712E-56</c:v>
                </c:pt>
                <c:pt idx="250">
                  <c:v>5.3925602564980062E-56</c:v>
                </c:pt>
                <c:pt idx="251">
                  <c:v>3.2707531299138798E-56</c:v>
                </c:pt>
                <c:pt idx="252">
                  <c:v>1.9838120536438426E-56</c:v>
                </c:pt>
                <c:pt idx="253">
                  <c:v>1.2032428336424617E-56</c:v>
                </c:pt>
                <c:pt idx="254">
                  <c:v>7.2980366968366486E-57</c:v>
                </c:pt>
                <c:pt idx="255">
                  <c:v>4.426483012339364E-57</c:v>
                </c:pt>
                <c:pt idx="256">
                  <c:v>2.6847976616809793E-57</c:v>
                </c:pt>
                <c:pt idx="257">
                  <c:v>1.6284120969342894E-57</c:v>
                </c:pt>
                <c:pt idx="258">
                  <c:v>9.8768186343759061E-58</c:v>
                </c:pt>
                <c:pt idx="259">
                  <c:v>5.9905933221700476E-58</c:v>
                </c:pt>
                <c:pt idx="260">
                  <c:v>3.6334785197658736E-58</c:v>
                </c:pt>
                <c:pt idx="261">
                  <c:v>2.2038161236452748E-58</c:v>
                </c:pt>
                <c:pt idx="262">
                  <c:v>1.3366820473599145E-58</c:v>
                </c:pt>
                <c:pt idx="263">
                  <c:v>8.1073864401123719E-59</c:v>
                </c:pt>
                <c:pt idx="264">
                  <c:v>4.9173784460666331E-59</c:v>
                </c:pt>
                <c:pt idx="265">
                  <c:v>2.9825407929494977E-59</c:v>
                </c:pt>
                <c:pt idx="266">
                  <c:v>1.8090024347674999E-59</c:v>
                </c:pt>
                <c:pt idx="267">
                  <c:v>1.0972154401812938E-59</c:v>
                </c:pt>
                <c:pt idx="268">
                  <c:v>6.6549480478004197E-60</c:v>
                </c:pt>
                <c:pt idx="269">
                  <c:v>4.0364300297856961E-60</c:v>
                </c:pt>
                <c:pt idx="270">
                  <c:v>2.4482185688498153E-60</c:v>
                </c:pt>
                <c:pt idx="271">
                  <c:v>1.4849196236851958E-60</c:v>
                </c:pt>
                <c:pt idx="272">
                  <c:v>9.0064927897402355E-61</c:v>
                </c:pt>
                <c:pt idx="273">
                  <c:v>5.4627140134581765E-61</c:v>
                </c:pt>
                <c:pt idx="274">
                  <c:v>3.3133035344042315E-61</c:v>
                </c:pt>
                <c:pt idx="275">
                  <c:v>2.0096201785504153E-61</c:v>
                </c:pt>
                <c:pt idx="276">
                  <c:v>1.2188962526679796E-61</c:v>
                </c:pt>
                <c:pt idx="277">
                  <c:v>7.3929794825198174E-62</c:v>
                </c:pt>
                <c:pt idx="278">
                  <c:v>4.4840687227747491E-62</c:v>
                </c:pt>
                <c:pt idx="279">
                  <c:v>2.7197251606213299E-62</c:v>
                </c:pt>
                <c:pt idx="280">
                  <c:v>1.6495966959086852E-62</c:v>
                </c:pt>
                <c:pt idx="281">
                  <c:v>1.0005309722292766E-62</c:v>
                </c:pt>
                <c:pt idx="282">
                  <c:v>6.068527106491501E-63</c:v>
                </c:pt>
                <c:pt idx="283">
                  <c:v>3.680747749384306E-63</c:v>
                </c:pt>
                <c:pt idx="284">
                  <c:v>2.2324863606698383E-63</c:v>
                </c:pt>
                <c:pt idx="285">
                  <c:v>1.354071425136536E-63</c:v>
                </c:pt>
                <c:pt idx="286">
                  <c:v>8.2128583478608971E-64</c:v>
                </c:pt>
                <c:pt idx="287">
                  <c:v>4.9813503918545593E-64</c:v>
                </c:pt>
                <c:pt idx="288">
                  <c:v>3.0213417394312895E-64</c:v>
                </c:pt>
                <c:pt idx="289">
                  <c:v>1.8325363984345662E-64</c:v>
                </c:pt>
                <c:pt idx="290">
                  <c:v>1.1114895106899314E-64</c:v>
                </c:pt>
                <c:pt idx="291">
                  <c:v>6.7415246618244207E-65</c:v>
                </c:pt>
                <c:pt idx="292">
                  <c:v>4.088941400605367E-65</c:v>
                </c:pt>
                <c:pt idx="293">
                  <c:v>2.4800683252354461E-65</c:v>
                </c:pt>
                <c:pt idx="294">
                  <c:v>1.5042374774374645E-65</c:v>
                </c:pt>
                <c:pt idx="295">
                  <c:v>9.123661495546144E-66</c:v>
                </c:pt>
                <c:pt idx="296">
                  <c:v>5.5337804258883989E-66</c:v>
                </c:pt>
                <c:pt idx="297">
                  <c:v>3.3564074924189036E-66</c:v>
                </c:pt>
                <c:pt idx="298">
                  <c:v>2.0357640506412905E-66</c:v>
                </c:pt>
                <c:pt idx="299">
                  <c:v>1.2347533126547015E-66</c:v>
                </c:pt>
                <c:pt idx="300">
                  <c:v>7.4891574130683265E-67</c:v>
                </c:pt>
                <c:pt idx="301">
                  <c:v>4.5424035864400561E-67</c:v>
                </c:pt>
                <c:pt idx="302">
                  <c:v>2.7551070439645296E-67</c:v>
                </c:pt>
                <c:pt idx="303">
                  <c:v>1.6710568929547242E-67</c:v>
                </c:pt>
                <c:pt idx="304">
                  <c:v>1.0135472397011878E-67</c:v>
                </c:pt>
                <c:pt idx="305">
                  <c:v>6.1474747594588455E-68</c:v>
                </c:pt>
                <c:pt idx="306">
                  <c:v>3.7286319214215624E-68</c:v>
                </c:pt>
                <c:pt idx="307">
                  <c:v>2.2615295791257109E-68</c:v>
                </c:pt>
                <c:pt idx="308">
                  <c:v>1.371687027587231E-68</c:v>
                </c:pt>
                <c:pt idx="309">
                  <c:v>8.319702377625088E-69</c:v>
                </c:pt>
                <c:pt idx="310">
                  <c:v>5.0461545717251523E-69</c:v>
                </c:pt>
                <c:pt idx="311">
                  <c:v>3.060647461417563E-69</c:v>
                </c:pt>
                <c:pt idx="312">
                  <c:v>1.8563765239463055E-69</c:v>
                </c:pt>
                <c:pt idx="313">
                  <c:v>1.1259492777794418E-69</c:v>
                </c:pt>
                <c:pt idx="314">
                  <c:v>6.829227583032778E-70</c:v>
                </c:pt>
                <c:pt idx="315">
                  <c:v>4.1421359119217546E-70</c:v>
                </c:pt>
                <c:pt idx="316">
                  <c:v>2.5123324281426752E-70</c:v>
                </c:pt>
                <c:pt idx="317">
                  <c:v>1.5238066461713288E-70</c:v>
                </c:pt>
                <c:pt idx="318">
                  <c:v>9.2423545177368792E-71</c:v>
                </c:pt>
                <c:pt idx="319">
                  <c:v>5.6057714000739249E-71</c:v>
                </c:pt>
                <c:pt idx="320">
                  <c:v>3.400072246015788E-71</c:v>
                </c:pt>
                <c:pt idx="321">
                  <c:v>2.0622480864879989E-71</c:v>
                </c:pt>
                <c:pt idx="322">
                  <c:v>1.2508167199042635E-71</c:v>
                </c:pt>
                <c:pt idx="323">
                  <c:v>7.586587210879659E-72</c:v>
                </c:pt>
                <c:pt idx="324">
                  <c:v>4.60149808273532E-72</c:v>
                </c:pt>
                <c:pt idx="325">
                  <c:v>2.7909500280156435E-72</c:v>
                </c:pt>
                <c:pt idx="326">
                  <c:v>1.692797138600987E-72</c:v>
                </c:pt>
                <c:pt idx="327">
                  <c:v>1.0267337509564419E-72</c:v>
                </c:pt>
                <c:pt idx="328">
                  <c:v>6.2274588554664864E-73</c:v>
                </c:pt>
                <c:pt idx="329">
                  <c:v>3.7771485123044138E-73</c:v>
                </c:pt>
                <c:pt idx="330">
                  <c:v>2.2909600079610868E-73</c:v>
                </c:pt>
                <c:pt idx="331">
                  <c:v>1.389540891273476E-73</c:v>
                </c:pt>
                <c:pt idx="332">
                  <c:v>8.4280228350312201E-74</c:v>
                </c:pt>
                <c:pt idx="333">
                  <c:v>5.1118824112875214E-74</c:v>
                </c:pt>
                <c:pt idx="334">
                  <c:v>3.1005382223690095E-74</c:v>
                </c:pt>
                <c:pt idx="335">
                  <c:v>1.8805929023881278E-74</c:v>
                </c:pt>
                <c:pt idx="336">
                  <c:v>1.1406553484768818E-74</c:v>
                </c:pt>
                <c:pt idx="337">
                  <c:v>6.918574231106671E-75</c:v>
                </c:pt>
                <c:pt idx="338">
                  <c:v>4.1964489287842353E-75</c:v>
                </c:pt>
                <c:pt idx="339">
                  <c:v>2.5453715416927897E-75</c:v>
                </c:pt>
                <c:pt idx="340">
                  <c:v>1.5439211274153954E-75</c:v>
                </c:pt>
                <c:pt idx="341">
                  <c:v>9.3649294020813891E-76</c:v>
                </c:pt>
                <c:pt idx="342">
                  <c:v>5.6805465470873248E-76</c:v>
                </c:pt>
                <c:pt idx="343">
                  <c:v>3.4457407591869177E-76</c:v>
                </c:pt>
                <c:pt idx="344">
                  <c:v>2.0901738841807087E-76</c:v>
                </c:pt>
                <c:pt idx="345">
                  <c:v>1.267914059604262E-76</c:v>
                </c:pt>
                <c:pt idx="346">
                  <c:v>7.691388541057235E-77</c:v>
                </c:pt>
                <c:pt idx="347">
                  <c:v>4.6658075552753613E-77</c:v>
                </c:pt>
                <c:pt idx="348">
                  <c:v>2.8304485245835222E-77</c:v>
                </c:pt>
                <c:pt idx="349">
                  <c:v>1.7170736128304457E-77</c:v>
                </c:pt>
                <c:pt idx="350">
                  <c:v>1.0416606554759361E-77</c:v>
                </c:pt>
                <c:pt idx="351">
                  <c:v>6.3192488155832344E-78</c:v>
                </c:pt>
                <c:pt idx="352">
                  <c:v>3.8335788198196355E-78</c:v>
                </c:pt>
                <c:pt idx="353">
                  <c:v>2.3256310206375494E-78</c:v>
                </c:pt>
                <c:pt idx="354">
                  <c:v>1.4108224354912081E-78</c:v>
                </c:pt>
                <c:pt idx="355">
                  <c:v>8.5584817689967057E-79</c:v>
                </c:pt>
                <c:pt idx="356">
                  <c:v>5.1917260946804855E-79</c:v>
                </c:pt>
                <c:pt idx="357">
                  <c:v>3.1493111825945127E-79</c:v>
                </c:pt>
                <c:pt idx="358">
                  <c:v>1.9103219769866871E-79</c:v>
                </c:pt>
                <c:pt idx="359">
                  <c:v>1.1587336211467012E-79</c:v>
                </c:pt>
                <c:pt idx="360">
                  <c:v>7.028230573547203E-80</c:v>
                </c:pt>
                <c:pt idx="361">
                  <c:v>4.2627863858945239E-80</c:v>
                </c:pt>
                <c:pt idx="362">
                  <c:v>2.5853935061018766E-80</c:v>
                </c:pt>
                <c:pt idx="363">
                  <c:v>1.5680001377149977E-80</c:v>
                </c:pt>
                <c:pt idx="364">
                  <c:v>9.5094023057327759E-81</c:v>
                </c:pt>
                <c:pt idx="365">
                  <c:v>5.7669976951972284E-81</c:v>
                </c:pt>
                <c:pt idx="366">
                  <c:v>3.497340192286376E-81</c:v>
                </c:pt>
                <c:pt idx="367">
                  <c:v>2.1208986620914134E-81</c:v>
                </c:pt>
                <c:pt idx="368">
                  <c:v>1.2861703096746918E-81</c:v>
                </c:pt>
                <c:pt idx="369">
                  <c:v>7.7996702414835233E-82</c:v>
                </c:pt>
                <c:pt idx="370">
                  <c:v>4.7299426161634699E-82</c:v>
                </c:pt>
                <c:pt idx="371">
                  <c:v>2.8684014148040341E-82</c:v>
                </c:pt>
                <c:pt idx="372">
                  <c:v>1.7395253319282398E-82</c:v>
                </c:pt>
                <c:pt idx="373">
                  <c:v>1.054946421677881E-82</c:v>
                </c:pt>
                <c:pt idx="374">
                  <c:v>6.3979452222235204E-83</c:v>
                </c:pt>
                <c:pt idx="375">
                  <c:v>3.8802730280557634E-83</c:v>
                </c:pt>
                <c:pt idx="376">
                  <c:v>2.3534033239037481E-83</c:v>
                </c:pt>
                <c:pt idx="377">
                  <c:v>1.427390604426131E-83</c:v>
                </c:pt>
                <c:pt idx="378">
                  <c:v>8.657673191342804E-84</c:v>
                </c:pt>
                <c:pt idx="379">
                  <c:v>5.2513422782974589E-84</c:v>
                </c:pt>
                <c:pt idx="380">
                  <c:v>3.1852872031878629E-84</c:v>
                </c:pt>
                <c:pt idx="381">
                  <c:v>1.9321189852545591E-84</c:v>
                </c:pt>
                <c:pt idx="382">
                  <c:v>1.1719892580344259E-84</c:v>
                </c:pt>
                <c:pt idx="383">
                  <c:v>7.1091084060349445E-85</c:v>
                </c:pt>
                <c:pt idx="384">
                  <c:v>4.3122661026853313E-85</c:v>
                </c:pt>
                <c:pt idx="385">
                  <c:v>2.6157253085061441E-85</c:v>
                </c:pt>
                <c:pt idx="386">
                  <c:v>1.5866180716607259E-85</c:v>
                </c:pt>
                <c:pt idx="387">
                  <c:v>9.6237485369312776E-86</c:v>
                </c:pt>
                <c:pt idx="388">
                  <c:v>5.8372219963517327E-86</c:v>
                </c:pt>
                <c:pt idx="389">
                  <c:v>3.540440632672761E-86</c:v>
                </c:pt>
                <c:pt idx="390">
                  <c:v>2.1473227799590152E-86</c:v>
                </c:pt>
                <c:pt idx="391">
                  <c:v>1.3023467907528938E-86</c:v>
                </c:pt>
                <c:pt idx="392">
                  <c:v>7.8985290892418714E-87</c:v>
                </c:pt>
                <c:pt idx="393">
                  <c:v>4.7902425634971339E-87</c:v>
                </c:pt>
                <c:pt idx="394">
                  <c:v>2.9051079558823568E-87</c:v>
                </c:pt>
                <c:pt idx="395">
                  <c:v>1.7618239420406206E-87</c:v>
                </c:pt>
                <c:pt idx="396">
                  <c:v>1.0684648035407762E-87</c:v>
                </c:pt>
                <c:pt idx="397">
                  <c:v>6.4797365115841784E-88</c:v>
                </c:pt>
                <c:pt idx="398">
                  <c:v>3.9296657943493981E-88</c:v>
                </c:pt>
                <c:pt idx="399">
                  <c:v>2.3831780126136608E-88</c:v>
                </c:pt>
                <c:pt idx="400">
                  <c:v>1.4453102131511504E-88</c:v>
                </c:pt>
                <c:pt idx="401">
                  <c:v>8.7653681887176407E-89</c:v>
                </c:pt>
                <c:pt idx="402">
                  <c:v>5.3159906758600622E-89</c:v>
                </c:pt>
                <c:pt idx="403">
                  <c:v>3.2240618832699712E-89</c:v>
                </c:pt>
                <c:pt idx="404">
                  <c:v>1.9553636974306556E-89</c:v>
                </c:pt>
                <c:pt idx="405">
                  <c:v>1.1859229263808901E-89</c:v>
                </c:pt>
                <c:pt idx="406">
                  <c:v>7.1926628690080362E-90</c:v>
                </c:pt>
                <c:pt idx="407">
                  <c:v>4.3624129316623011E-90</c:v>
                </c:pt>
                <c:pt idx="408">
                  <c:v>2.6458616903517261E-90</c:v>
                </c:pt>
                <c:pt idx="409">
                  <c:v>1.6047606901176346E-90</c:v>
                </c:pt>
                <c:pt idx="410">
                  <c:v>9.7332010570169016E-91</c:v>
                </c:pt>
                <c:pt idx="411">
                  <c:v>5.9034099435759522E-91</c:v>
                </c:pt>
                <c:pt idx="412">
                  <c:v>3.5805655702809936E-91</c:v>
                </c:pt>
                <c:pt idx="413">
                  <c:v>2.1717080041640793E-91</c:v>
                </c:pt>
                <c:pt idx="414">
                  <c:v>1.3172010687912651E-91</c:v>
                </c:pt>
                <c:pt idx="415">
                  <c:v>7.9892009017696656E-92</c:v>
                </c:pt>
                <c:pt idx="416">
                  <c:v>4.8456837503756263E-92</c:v>
                </c:pt>
                <c:pt idx="417">
                  <c:v>2.9390509769504481E-92</c:v>
                </c:pt>
                <c:pt idx="418">
                  <c:v>1.7826225737711693E-92</c:v>
                </c:pt>
                <c:pt idx="419">
                  <c:v>1.0812144592007688E-92</c:v>
                </c:pt>
                <c:pt idx="420">
                  <c:v>6.5578940725899939E-93</c:v>
                </c:pt>
                <c:pt idx="421">
                  <c:v>3.977562598313069E-93</c:v>
                </c:pt>
                <c:pt idx="422">
                  <c:v>2.412513196531017E-93</c:v>
                </c:pt>
                <c:pt idx="423">
                  <c:v>1.4632630418863069E-93</c:v>
                </c:pt>
                <c:pt idx="424">
                  <c:v>8.8751383110631143E-94</c:v>
                </c:pt>
                <c:pt idx="425">
                  <c:v>5.3830432470090252E-94</c:v>
                </c:pt>
                <c:pt idx="426">
                  <c:v>3.2649806814591389E-94</c:v>
                </c:pt>
                <c:pt idx="427">
                  <c:v>1.9803108541343119E-94</c:v>
                </c:pt>
                <c:pt idx="428">
                  <c:v>1.201119237237758E-94</c:v>
                </c:pt>
                <c:pt idx="429">
                  <c:v>7.2851563930507877E-95</c:v>
                </c:pt>
                <c:pt idx="430">
                  <c:v>4.4186706991760891E-95</c:v>
                </c:pt>
                <c:pt idx="431">
                  <c:v>2.6800592494400839E-95</c:v>
                </c:pt>
                <c:pt idx="432">
                  <c:v>1.6255381030191563E-95</c:v>
                </c:pt>
                <c:pt idx="433">
                  <c:v>9.8593869747551443E-96</c:v>
                </c:pt>
                <c:pt idx="434">
                  <c:v>5.9800204843964738E-96</c:v>
                </c:pt>
                <c:pt idx="435">
                  <c:v>3.6270657689235837E-96</c:v>
                </c:pt>
                <c:pt idx="436">
                  <c:v>2.1999265934628307E-96</c:v>
                </c:pt>
                <c:pt idx="437">
                  <c:v>1.3343229279942843E-96</c:v>
                </c:pt>
                <c:pt idx="438">
                  <c:v>8.093077657678969E-97</c:v>
                </c:pt>
                <c:pt idx="439">
                  <c:v>4.9086997307615208E-97</c:v>
                </c:pt>
                <c:pt idx="440">
                  <c:v>2.9772768860128449E-97</c:v>
                </c:pt>
                <c:pt idx="441">
                  <c:v>1.8058097138153612E-97</c:v>
                </c:pt>
                <c:pt idx="442">
                  <c:v>1.095278957034367E-97</c:v>
                </c:pt>
                <c:pt idx="443">
                  <c:v>6.6432026837897694E-98</c:v>
                </c:pt>
                <c:pt idx="444">
                  <c:v>4.029306106402413E-98</c:v>
                </c:pt>
                <c:pt idx="445">
                  <c:v>2.4438976909000087E-98</c:v>
                </c:pt>
                <c:pt idx="446">
                  <c:v>1.482298878731657E-98</c:v>
                </c:pt>
                <c:pt idx="447">
                  <c:v>8.9905971680838438E-99</c:v>
                </c:pt>
                <c:pt idx="448">
                  <c:v>5.4530728315683187E-99</c:v>
                </c:pt>
                <c:pt idx="449">
                  <c:v>3.3074558619921532E-99</c:v>
                </c:pt>
                <c:pt idx="450">
                  <c:v>2.006073385944488E-99</c:v>
                </c:pt>
                <c:pt idx="451">
                  <c:v>1.2167450142088795E-99</c:v>
                </c:pt>
                <c:pt idx="452">
                  <c:v>7.3799315617016652E-100</c:v>
                </c:pt>
                <c:pt idx="453">
                  <c:v>4.4761547587530106E-100</c:v>
                </c:pt>
                <c:pt idx="454">
                  <c:v>2.7149250988023158E-100</c:v>
                </c:pt>
                <c:pt idx="455">
                  <c:v>1.646685311246959E-100</c:v>
                </c:pt>
                <c:pt idx="456">
                  <c:v>9.9876512816971521E-101</c:v>
                </c:pt>
                <c:pt idx="457">
                  <c:v>6.0578167208674678E-101</c:v>
                </c:pt>
                <c:pt idx="458">
                  <c:v>3.6742515721260036E-101</c:v>
                </c:pt>
                <c:pt idx="459">
                  <c:v>2.228546229991769E-101</c:v>
                </c:pt>
                <c:pt idx="460">
                  <c:v>1.3516816150769927E-101</c:v>
                </c:pt>
                <c:pt idx="461">
                  <c:v>8.1983634171408636E-102</c:v>
                </c:pt>
                <c:pt idx="462">
                  <c:v>4.9725587719624392E-102</c:v>
                </c:pt>
                <c:pt idx="463">
                  <c:v>3.0160093524182058E-102</c:v>
                </c:pt>
                <c:pt idx="464">
                  <c:v>1.8293021422216851E-102</c:v>
                </c:pt>
                <c:pt idx="465">
                  <c:v>1.1095278351354473E-102</c:v>
                </c:pt>
                <c:pt idx="466">
                  <c:v>6.7296264981424272E-103</c:v>
                </c:pt>
                <c:pt idx="467">
                  <c:v>4.0817247995379423E-103</c:v>
                </c:pt>
                <c:pt idx="468">
                  <c:v>2.4756912354291365E-103</c:v>
                </c:pt>
                <c:pt idx="469">
                  <c:v>1.5015826382696203E-103</c:v>
                </c:pt>
                <c:pt idx="470">
                  <c:v>9.107559082027174E-104</c:v>
                </c:pt>
                <c:pt idx="471">
                  <c:v>5.5240138183936663E-104</c:v>
                </c:pt>
                <c:pt idx="472">
                  <c:v>3.3504837455320552E-104</c:v>
                </c:pt>
                <c:pt idx="473">
                  <c:v>2.0321711165339938E-104</c:v>
                </c:pt>
                <c:pt idx="474">
                  <c:v>1.2325740879603119E-104</c:v>
                </c:pt>
                <c:pt idx="475">
                  <c:v>7.4759397471527799E-105</c:v>
                </c:pt>
                <c:pt idx="476">
                  <c:v>4.5343866668124257E-105</c:v>
                </c:pt>
                <c:pt idx="477">
                  <c:v>2.7502445364139226E-105</c:v>
                </c:pt>
                <c:pt idx="478">
                  <c:v>1.6681076330422184E-105</c:v>
                </c:pt>
                <c:pt idx="479">
                  <c:v>1.011758423140769E-105</c:v>
                </c:pt>
                <c:pt idx="480">
                  <c:v>6.1366250385738878E-106</c:v>
                </c:pt>
                <c:pt idx="481">
                  <c:v>3.7220512330552618E-106</c:v>
                </c:pt>
                <c:pt idx="482">
                  <c:v>2.2575381898692326E-106</c:v>
                </c:pt>
                <c:pt idx="483">
                  <c:v>1.3692661276278448E-106</c:v>
                </c:pt>
                <c:pt idx="484">
                  <c:v>8.3050188771229296E-107</c:v>
                </c:pt>
                <c:pt idx="485">
                  <c:v>5.0372485784671923E-107</c:v>
                </c:pt>
                <c:pt idx="486">
                  <c:v>3.0552457034342005E-107</c:v>
                </c:pt>
                <c:pt idx="487">
                  <c:v>1.8531001920881431E-107</c:v>
                </c:pt>
                <c:pt idx="488">
                  <c:v>1.1239620820208283E-107</c:v>
                </c:pt>
                <c:pt idx="489">
                  <c:v>6.8171746310007934E-108</c:v>
                </c:pt>
                <c:pt idx="490">
                  <c:v>4.1348254263171231E-108</c:v>
                </c:pt>
                <c:pt idx="491">
                  <c:v>2.5078983936207169E-108</c:v>
                </c:pt>
                <c:pt idx="492">
                  <c:v>1.5211172671750219E-108</c:v>
                </c:pt>
                <c:pt idx="493">
                  <c:v>9.2260425955995458E-109</c:v>
                </c:pt>
                <c:pt idx="494">
                  <c:v>5.5958777020458395E-109</c:v>
                </c:pt>
                <c:pt idx="495">
                  <c:v>3.3940713942930645E-109</c:v>
                </c:pt>
                <c:pt idx="496">
                  <c:v>2.0586083618923539E-109</c:v>
                </c:pt>
                <c:pt idx="497">
                  <c:v>1.2486090878285002E-109</c:v>
                </c:pt>
                <c:pt idx="498">
                  <c:v>7.573196937638188E-110</c:v>
                </c:pt>
                <c:pt idx="499">
                  <c:v>4.5933761347194151E-110</c:v>
                </c:pt>
                <c:pt idx="500">
                  <c:v>2.7860234572996249E-110</c:v>
                </c:pt>
                <c:pt idx="501">
                  <c:v>1.689808645530797E-110</c:v>
                </c:pt>
                <c:pt idx="502">
                  <c:v>1.024920752561902E-110</c:v>
                </c:pt>
                <c:pt idx="503">
                  <c:v>6.2164586020454994E-111</c:v>
                </c:pt>
                <c:pt idx="504">
                  <c:v>3.7704727369749116E-111</c:v>
                </c:pt>
                <c:pt idx="505">
                  <c:v>2.2869073165859082E-111</c:v>
                </c:pt>
                <c:pt idx="506">
                  <c:v>1.3870794034304858E-111</c:v>
                </c:pt>
                <c:pt idx="507">
                  <c:v>8.4130618563650653E-112</c:v>
                </c:pt>
                <c:pt idx="508">
                  <c:v>5.1027799579442633E-112</c:v>
                </c:pt>
                <c:pt idx="509">
                  <c:v>3.0949924942603244E-112</c:v>
                </c:pt>
                <c:pt idx="510">
                  <c:v>1.8772078393493836E-112</c:v>
                </c:pt>
                <c:pt idx="511">
                  <c:v>1.1385841092183084E-112</c:v>
                </c:pt>
                <c:pt idx="512">
                  <c:v>6.905861709025058E-113</c:v>
                </c:pt>
                <c:pt idx="513">
                  <c:v>4.1886168582591011E-113</c:v>
                </c:pt>
                <c:pt idx="514">
                  <c:v>2.5405245463234068E-113</c:v>
                </c:pt>
                <c:pt idx="515">
                  <c:v>1.5409060290976596E-113</c:v>
                </c:pt>
                <c:pt idx="516">
                  <c:v>9.3460675038378113E-114</c:v>
                </c:pt>
                <c:pt idx="517">
                  <c:v>5.6686764888215515E-114</c:v>
                </c:pt>
                <c:pt idx="518">
                  <c:v>3.4382260904624246E-114</c:v>
                </c:pt>
                <c:pt idx="519">
                  <c:v>2.0853895388893698E-114</c:v>
                </c:pt>
                <c:pt idx="520">
                  <c:v>1.2648526927803819E-114</c:v>
                </c:pt>
                <c:pt idx="521">
                  <c:v>7.6717193819139586E-115</c:v>
                </c:pt>
                <c:pt idx="522">
                  <c:v>4.6531330178424266E-115</c:v>
                </c:pt>
                <c:pt idx="523">
                  <c:v>2.8222678390425995E-115</c:v>
                </c:pt>
                <c:pt idx="524">
                  <c:v>1.7117919743002566E-115</c:v>
                </c:pt>
                <c:pt idx="525">
                  <c:v>1.0382543154631277E-115</c:v>
                </c:pt>
                <c:pt idx="526">
                  <c:v>6.2973307490734128E-116</c:v>
                </c:pt>
                <c:pt idx="527">
                  <c:v>3.819524173664148E-116</c:v>
                </c:pt>
                <c:pt idx="528">
                  <c:v>2.3166585168408488E-116</c:v>
                </c:pt>
                <c:pt idx="529">
                  <c:v>1.4051244185483706E-116</c:v>
                </c:pt>
                <c:pt idx="530">
                  <c:v>8.522510405604862E-117</c:v>
                </c:pt>
                <c:pt idx="531">
                  <c:v>5.1691638587192671E-117</c:v>
                </c:pt>
                <c:pt idx="532">
                  <c:v>3.1352563653917042E-117</c:v>
                </c:pt>
                <c:pt idx="533">
                  <c:v>1.9016291116692639E-117</c:v>
                </c:pt>
                <c:pt idx="534">
                  <c:v>1.1533963596294964E-117</c:v>
                </c:pt>
                <c:pt idx="535">
                  <c:v>6.9957025491623866E-118</c:v>
                </c:pt>
                <c:pt idx="536">
                  <c:v>4.2431080822968412E-118</c:v>
                </c:pt>
                <c:pt idx="537">
                  <c:v>2.5735751443875004E-118</c:v>
                </c:pt>
                <c:pt idx="538">
                  <c:v>1.5609522301453804E-118</c:v>
                </c:pt>
                <c:pt idx="539">
                  <c:v>9.4676538592999559E-119</c:v>
                </c:pt>
                <c:pt idx="540">
                  <c:v>5.742422341212021E-119</c:v>
                </c:pt>
                <c:pt idx="541">
                  <c:v>3.4829552109638716E-119</c:v>
                </c:pt>
                <c:pt idx="542">
                  <c:v>2.1125191218554723E-119</c:v>
                </c:pt>
                <c:pt idx="543">
                  <c:v>1.2813076166345425E-119</c:v>
                </c:pt>
                <c:pt idx="544">
                  <c:v>7.7715235401218539E-120</c:v>
                </c:pt>
                <c:pt idx="545">
                  <c:v>4.7136672997623954E-120</c:v>
                </c:pt>
                <c:pt idx="546">
                  <c:v>2.8589837369907282E-120</c:v>
                </c:pt>
                <c:pt idx="547">
                  <c:v>1.7340612921046499E-120</c:v>
                </c:pt>
                <c:pt idx="548">
                  <c:v>1.0517613394823792E-120</c:v>
                </c:pt>
                <c:pt idx="549">
                  <c:v>6.3792549909650188E-121</c:v>
                </c:pt>
                <c:pt idx="550">
                  <c:v>3.8692137381450993E-121</c:v>
                </c:pt>
                <c:pt idx="551">
                  <c:v>2.346796761166341E-121</c:v>
                </c:pt>
                <c:pt idx="552">
                  <c:v>1.4234041877616732E-121</c:v>
                </c:pt>
                <c:pt idx="553">
                  <c:v>8.6333828104082716E-122</c:v>
                </c:pt>
                <c:pt idx="554">
                  <c:v>5.2364113715486131E-122</c:v>
                </c:pt>
                <c:pt idx="555">
                  <c:v>3.1760440437121051E-122</c:v>
                </c:pt>
                <c:pt idx="556">
                  <c:v>1.9263680891090927E-122</c:v>
                </c:pt>
                <c:pt idx="557">
                  <c:v>1.1684013079367039E-122</c:v>
                </c:pt>
                <c:pt idx="558">
                  <c:v>7.0867121611195443E-123</c:v>
                </c:pt>
                <c:pt idx="559">
                  <c:v>4.2983082022773759E-123</c:v>
                </c:pt>
                <c:pt idx="560">
                  <c:v>2.6070557095755187E-123</c:v>
                </c:pt>
                <c:pt idx="561">
                  <c:v>1.5812592194364201E-123</c:v>
                </c:pt>
                <c:pt idx="562">
                  <c:v>9.590821975414544E-124</c:v>
                </c:pt>
                <c:pt idx="563">
                  <c:v>5.817127579934594E-124</c:v>
                </c:pt>
                <c:pt idx="564">
                  <c:v>3.5282662286903196E-124</c:v>
                </c:pt>
                <c:pt idx="565">
                  <c:v>2.1400016433293489E-124</c:v>
                </c:pt>
                <c:pt idx="566">
                  <c:v>1.2979766085146445E-124</c:v>
                </c:pt>
                <c:pt idx="567">
                  <c:v>7.8726260865396967E-125</c:v>
                </c:pt>
                <c:pt idx="568">
                  <c:v>4.7749890939398136E-125</c:v>
                </c:pt>
                <c:pt idx="569">
                  <c:v>2.8961772852679395E-125</c:v>
                </c:pt>
                <c:pt idx="570">
                  <c:v>1.7566203194782966E-125</c:v>
                </c:pt>
                <c:pt idx="571">
                  <c:v>1.0654440812377871E-125</c:v>
                </c:pt>
                <c:pt idx="572">
                  <c:v>6.4622450148008375E-126</c:v>
                </c:pt>
                <c:pt idx="573">
                  <c:v>3.9195497320518068E-126</c:v>
                </c:pt>
                <c:pt idx="574">
                  <c:v>2.3773270847578683E-126</c:v>
                </c:pt>
                <c:pt idx="575">
                  <c:v>1.4419217650708814E-126</c:v>
                </c:pt>
                <c:pt idx="576">
                  <c:v>8.7456975942246248E-127</c:v>
                </c:pt>
                <c:pt idx="577">
                  <c:v>5.3045337314722059E-127</c:v>
                </c:pt>
                <c:pt idx="578">
                  <c:v>3.217362343617774E-127</c:v>
                </c:pt>
                <c:pt idx="579">
                  <c:v>1.9514289048090713E-127</c:v>
                </c:pt>
                <c:pt idx="580">
                  <c:v>1.1836014610161408E-127</c:v>
                </c:pt>
                <c:pt idx="581">
                  <c:v>7.178905749869583E-128</c:v>
                </c:pt>
                <c:pt idx="582">
                  <c:v>4.3542264404832265E-128</c:v>
                </c:pt>
                <c:pt idx="583">
                  <c:v>2.6409718354844942E-128</c:v>
                </c:pt>
                <c:pt idx="584">
                  <c:v>1.6018303896588818E-128</c:v>
                </c:pt>
                <c:pt idx="585">
                  <c:v>9.7155924298755568E-129</c:v>
                </c:pt>
                <c:pt idx="586">
                  <c:v>5.8928046859914696E-129</c:v>
                </c:pt>
                <c:pt idx="587">
                  <c:v>3.5741667137521057E-129</c:v>
                </c:pt>
                <c:pt idx="588">
                  <c:v>2.1678416948149955E-129</c:v>
                </c:pt>
                <c:pt idx="589">
                  <c:v>1.3148624533086879E-129</c:v>
                </c:pt>
                <c:pt idx="590">
                  <c:v>7.97504391236699E-130</c:v>
                </c:pt>
                <c:pt idx="591">
                  <c:v>4.8371086454051532E-130</c:v>
                </c:pt>
                <c:pt idx="592">
                  <c:v>2.9338546977992477E-130</c:v>
                </c:pt>
                <c:pt idx="593">
                  <c:v>1.7794728253572018E-130</c:v>
                </c:pt>
                <c:pt idx="594">
                  <c:v>1.0793048267046036E-130</c:v>
                </c:pt>
                <c:pt idx="595">
                  <c:v>6.5463146857217858E-131</c:v>
                </c:pt>
                <c:pt idx="596">
                  <c:v>3.970540565017318E-131</c:v>
                </c:pt>
                <c:pt idx="597">
                  <c:v>2.4082545883157356E-131</c:v>
                </c:pt>
                <c:pt idx="598">
                  <c:v>1.4606802442071151E-131</c:v>
                </c:pt>
                <c:pt idx="599">
                  <c:v>8.8594735214815856E-132</c:v>
                </c:pt>
                <c:pt idx="600">
                  <c:v>5.3735423196908149E-132</c:v>
                </c:pt>
              </c:numCache>
            </c:numRef>
          </c:yVal>
        </c:ser>
        <c:ser>
          <c:idx val="0"/>
          <c:order val="1"/>
          <c:tx>
            <c:strRef>
              <c:f>DTS_T1_Pertes!$B$1</c:f>
              <c:strCache>
                <c:ptCount val="1"/>
                <c:pt idx="0">
                  <c:v>DTS_T1</c:v>
                </c:pt>
              </c:strCache>
            </c:strRef>
          </c:tx>
          <c:spPr>
            <a:ln w="25400">
              <a:solidFill>
                <a:schemeClr val="bg1"/>
              </a:solidFill>
            </a:ln>
          </c:spPr>
          <c:marker>
            <c:symbol val="none"/>
          </c:marker>
          <c:xVal>
            <c:numRef>
              <c:f>DTS_T1_Pertes!$A$2:$A$602</c:f>
              <c:numCache>
                <c:formatCode>General</c:formatCode>
                <c:ptCount val="6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numCache>
            </c:numRef>
          </c:xVal>
          <c:yVal>
            <c:numRef>
              <c:f>DTS_T1_Pertes!$B$2:$B$602</c:f>
              <c:numCache>
                <c:formatCode>0.00E+00</c:formatCode>
                <c:ptCount val="601"/>
                <c:pt idx="0" formatCode="General">
                  <c:v>0</c:v>
                </c:pt>
                <c:pt idx="1">
                  <c:v>3.2702178292147298E-2</c:v>
                </c:pt>
                <c:pt idx="2" formatCode="General">
                  <c:v>4.8912206209166934E-2</c:v>
                </c:pt>
                <c:pt idx="3" formatCode="General">
                  <c:v>3.631340996113331E-2</c:v>
                </c:pt>
                <c:pt idx="4" formatCode="General">
                  <c:v>1.3900955008273423E-2</c:v>
                </c:pt>
                <c:pt idx="5" formatCode="General">
                  <c:v>7.3286541763996097E-3</c:v>
                </c:pt>
                <c:pt idx="6" formatCode="General">
                  <c:v>4.6707039824773122E-3</c:v>
                </c:pt>
                <c:pt idx="7" formatCode="General">
                  <c:v>2.9304261912274612E-3</c:v>
                </c:pt>
                <c:pt idx="8" formatCode="General">
                  <c:v>1.6524064405047927E-3</c:v>
                </c:pt>
                <c:pt idx="9">
                  <c:v>8.5550473115061335E-4</c:v>
                </c:pt>
                <c:pt idx="10">
                  <c:v>4.6946860295255601E-4</c:v>
                </c:pt>
                <c:pt idx="11">
                  <c:v>2.9071785711383478E-4</c:v>
                </c:pt>
                <c:pt idx="12">
                  <c:v>1.7508125849283464E-4</c:v>
                </c:pt>
                <c:pt idx="13">
                  <c:v>1.0766255059650125E-4</c:v>
                </c:pt>
                <c:pt idx="14">
                  <c:v>6.977625494181949E-5</c:v>
                </c:pt>
                <c:pt idx="15">
                  <c:v>3.9510376432107259E-5</c:v>
                </c:pt>
                <c:pt idx="16">
                  <c:v>2.1311562131722006E-5</c:v>
                </c:pt>
                <c:pt idx="17">
                  <c:v>1.2549960447540521E-5</c:v>
                </c:pt>
                <c:pt idx="18">
                  <c:v>7.1989977575607098E-6</c:v>
                </c:pt>
                <c:pt idx="19">
                  <c:v>4.2252347696364403E-6</c:v>
                </c:pt>
                <c:pt idx="20">
                  <c:v>2.578883448012429E-6</c:v>
                </c:pt>
                <c:pt idx="21">
                  <c:v>1.6317586728671841E-6</c:v>
                </c:pt>
                <c:pt idx="22">
                  <c:v>9.9530201577198268E-7</c:v>
                </c:pt>
                <c:pt idx="23">
                  <c:v>5.9056495136837953E-7</c:v>
                </c:pt>
                <c:pt idx="24">
                  <c:v>3.7049061808248417E-7</c:v>
                </c:pt>
                <c:pt idx="25">
                  <c:v>2.2561423878406064E-7</c:v>
                </c:pt>
                <c:pt idx="26">
                  <c:v>1.3368383861381081E-7</c:v>
                </c:pt>
                <c:pt idx="27">
                  <c:v>8.2263071699072921E-8</c:v>
                </c:pt>
                <c:pt idx="28">
                  <c:v>5.1264630168182393E-8</c:v>
                </c:pt>
                <c:pt idx="29">
                  <c:v>3.0523032345781506E-8</c:v>
                </c:pt>
                <c:pt idx="30">
                  <c:v>1.7792480107219286E-8</c:v>
                </c:pt>
                <c:pt idx="31">
                  <c:v>1.0480226375205472E-8</c:v>
                </c:pt>
                <c:pt idx="32">
                  <c:v>6.2768278585444989E-9</c:v>
                </c:pt>
                <c:pt idx="33">
                  <c:v>3.8464960073461475E-9</c:v>
                </c:pt>
                <c:pt idx="34">
                  <c:v>2.3696625711110578E-9</c:v>
                </c:pt>
                <c:pt idx="35">
                  <c:v>1.4418815430105625E-9</c:v>
                </c:pt>
                <c:pt idx="36">
                  <c:v>8.6362209451505026E-10</c:v>
                </c:pt>
                <c:pt idx="37">
                  <c:v>5.1434043298508241E-10</c:v>
                </c:pt>
                <c:pt idx="38">
                  <c:v>3.0857856867232644E-10</c:v>
                </c:pt>
                <c:pt idx="39">
                  <c:v>1.865974702077039E-10</c:v>
                </c:pt>
                <c:pt idx="40">
                  <c:v>1.1329256045361453E-10</c:v>
                </c:pt>
                <c:pt idx="41">
                  <c:v>6.8906587720262515E-11</c:v>
                </c:pt>
                <c:pt idx="42">
                  <c:v>4.1915331276177184E-11</c:v>
                </c:pt>
                <c:pt idx="43">
                  <c:v>2.5465738512144617E-11</c:v>
                </c:pt>
                <c:pt idx="44">
                  <c:v>1.5446637990804569E-11</c:v>
                </c:pt>
                <c:pt idx="45">
                  <c:v>9.3611572729546882E-12</c:v>
                </c:pt>
                <c:pt idx="46">
                  <c:v>5.674992738990822E-12</c:v>
                </c:pt>
                <c:pt idx="47">
                  <c:v>3.4439217343834253E-12</c:v>
                </c:pt>
                <c:pt idx="48">
                  <c:v>2.0918984757004692E-12</c:v>
                </c:pt>
                <c:pt idx="49">
                  <c:v>1.2709986618445314E-12</c:v>
                </c:pt>
                <c:pt idx="50">
                  <c:v>7.7190603355682681E-13</c:v>
                </c:pt>
                <c:pt idx="51">
                  <c:v>4.6837698567546822E-13</c:v>
                </c:pt>
                <c:pt idx="52">
                  <c:v>2.8389971913155859E-13</c:v>
                </c:pt>
                <c:pt idx="53">
                  <c:v>1.7192015766334718E-13</c:v>
                </c:pt>
                <c:pt idx="54">
                  <c:v>1.0404972429334143E-13</c:v>
                </c:pt>
                <c:pt idx="55">
                  <c:v>6.2967911082848583E-14</c:v>
                </c:pt>
                <c:pt idx="56">
                  <c:v>3.8120165919979062E-14</c:v>
                </c:pt>
                <c:pt idx="57">
                  <c:v>2.3092363172143826E-14</c:v>
                </c:pt>
                <c:pt idx="58">
                  <c:v>1.3998812729646044E-14</c:v>
                </c:pt>
                <c:pt idx="59">
                  <c:v>8.4912316501170191E-15</c:v>
                </c:pt>
                <c:pt idx="60">
                  <c:v>5.1521292162740187E-15</c:v>
                </c:pt>
                <c:pt idx="61">
                  <c:v>3.1259296989917931E-15</c:v>
                </c:pt>
                <c:pt idx="62">
                  <c:v>1.8957972944480252E-15</c:v>
                </c:pt>
                <c:pt idx="63">
                  <c:v>1.1490100155660806E-15</c:v>
                </c:pt>
                <c:pt idx="64">
                  <c:v>6.9592618537705229E-16</c:v>
                </c:pt>
                <c:pt idx="65">
                  <c:v>4.2129382516982316E-16</c:v>
                </c:pt>
                <c:pt idx="66">
                  <c:v>2.5498509794985855E-16</c:v>
                </c:pt>
                <c:pt idx="67">
                  <c:v>1.5433983262739703E-16</c:v>
                </c:pt>
                <c:pt idx="68">
                  <c:v>9.3446525441691286E-17</c:v>
                </c:pt>
                <c:pt idx="69">
                  <c:v>5.6598891988845941E-17</c:v>
                </c:pt>
                <c:pt idx="70">
                  <c:v>3.4293176656915717E-17</c:v>
                </c:pt>
                <c:pt idx="71">
                  <c:v>2.0784228075544866E-17</c:v>
                </c:pt>
                <c:pt idx="72">
                  <c:v>1.2599439695328506E-17</c:v>
                </c:pt>
                <c:pt idx="73">
                  <c:v>7.6388628910352577E-18</c:v>
                </c:pt>
                <c:pt idx="74">
                  <c:v>4.6317352285786608E-18</c:v>
                </c:pt>
                <c:pt idx="75">
                  <c:v>2.8085475402870768E-18</c:v>
                </c:pt>
                <c:pt idx="76">
                  <c:v>1.7030778022383744E-18</c:v>
                </c:pt>
                <c:pt idx="77">
                  <c:v>1.0327551021683067E-18</c:v>
                </c:pt>
                <c:pt idx="78">
                  <c:v>6.2627931512726213E-19</c:v>
                </c:pt>
                <c:pt idx="79">
                  <c:v>3.7979172443810582E-19</c:v>
                </c:pt>
                <c:pt idx="80">
                  <c:v>2.303186169761337E-19</c:v>
                </c:pt>
                <c:pt idx="81">
                  <c:v>1.396748993684059E-19</c:v>
                </c:pt>
                <c:pt idx="82">
                  <c:v>8.4705816844705986E-20</c:v>
                </c:pt>
                <c:pt idx="83">
                  <c:v>5.1370460553233592E-20</c:v>
                </c:pt>
                <c:pt idx="84">
                  <c:v>3.1154362468092669E-20</c:v>
                </c:pt>
                <c:pt idx="85">
                  <c:v>1.889423417580542E-20</c:v>
                </c:pt>
                <c:pt idx="86">
                  <c:v>1.1458943177999113E-20</c:v>
                </c:pt>
                <c:pt idx="87">
                  <c:v>6.9496752875632412E-21</c:v>
                </c:pt>
                <c:pt idx="88">
                  <c:v>4.2149163736530363E-21</c:v>
                </c:pt>
                <c:pt idx="89">
                  <c:v>2.5563348326663886E-21</c:v>
                </c:pt>
                <c:pt idx="90">
                  <c:v>1.5504246468194261E-21</c:v>
                </c:pt>
                <c:pt idx="91">
                  <c:v>9.4034574693892822E-22</c:v>
                </c:pt>
                <c:pt idx="92">
                  <c:v>5.7033269215992753E-22</c:v>
                </c:pt>
                <c:pt idx="93">
                  <c:v>3.4591755091312788E-22</c:v>
                </c:pt>
                <c:pt idx="94">
                  <c:v>2.0980720015858498E-22</c:v>
                </c:pt>
                <c:pt idx="95">
                  <c:v>1.2725400897201311E-22</c:v>
                </c:pt>
                <c:pt idx="96">
                  <c:v>7.7183717187973914E-23</c:v>
                </c:pt>
                <c:pt idx="97">
                  <c:v>4.6814768816468746E-23</c:v>
                </c:pt>
                <c:pt idx="98">
                  <c:v>2.8395067040008775E-23</c:v>
                </c:pt>
                <c:pt idx="99">
                  <c:v>1.7222872594064364E-23</c:v>
                </c:pt>
                <c:pt idx="100">
                  <c:v>1.0446500090522122E-23</c:v>
                </c:pt>
                <c:pt idx="101">
                  <c:v>6.3363393995249348E-24</c:v>
                </c:pt>
                <c:pt idx="102">
                  <c:v>3.8433356595788132E-24</c:v>
                </c:pt>
                <c:pt idx="103">
                  <c:v>2.3312043093302351E-24</c:v>
                </c:pt>
                <c:pt idx="104">
                  <c:v>1.414016171395036E-24</c:v>
                </c:pt>
                <c:pt idx="105">
                  <c:v>8.5768994176921816E-25</c:v>
                </c:pt>
                <c:pt idx="106">
                  <c:v>5.2024516090858947E-25</c:v>
                </c:pt>
                <c:pt idx="107">
                  <c:v>3.1556401109756502E-25</c:v>
                </c:pt>
                <c:pt idx="108">
                  <c:v>1.9141169631468885E-25</c:v>
                </c:pt>
                <c:pt idx="109">
                  <c:v>1.1610501179697871E-25</c:v>
                </c:pt>
                <c:pt idx="110">
                  <c:v>7.0426298241759196E-26</c:v>
                </c:pt>
                <c:pt idx="111">
                  <c:v>4.2718900821479036E-26</c:v>
                </c:pt>
                <c:pt idx="112">
                  <c:v>2.5912332568695634E-26</c:v>
                </c:pt>
                <c:pt idx="113">
                  <c:v>1.5717884812879165E-26</c:v>
                </c:pt>
                <c:pt idx="114">
                  <c:v>9.5341674227949228E-27</c:v>
                </c:pt>
                <c:pt idx="115">
                  <c:v>5.7832565095227583E-27</c:v>
                </c:pt>
                <c:pt idx="116">
                  <c:v>3.5080282257476802E-27</c:v>
                </c:pt>
                <c:pt idx="117">
                  <c:v>2.1279164980136789E-27</c:v>
                </c:pt>
                <c:pt idx="118">
                  <c:v>1.2907641750015758E-27</c:v>
                </c:pt>
                <c:pt idx="119">
                  <c:v>7.8296074039661035E-28</c:v>
                </c:pt>
                <c:pt idx="120">
                  <c:v>4.7493456278924481E-28</c:v>
                </c:pt>
                <c:pt idx="121">
                  <c:v>2.880900250643947E-28</c:v>
                </c:pt>
                <c:pt idx="122">
                  <c:v>1.7475244989322239E-28</c:v>
                </c:pt>
                <c:pt idx="123">
                  <c:v>1.0600317754408342E-28</c:v>
                </c:pt>
                <c:pt idx="124">
                  <c:v>6.4300597641973005E-29</c:v>
                </c:pt>
                <c:pt idx="125">
                  <c:v>3.9004220897767652E-29</c:v>
                </c:pt>
                <c:pt idx="126">
                  <c:v>2.3659667495986587E-29</c:v>
                </c:pt>
                <c:pt idx="127">
                  <c:v>1.435178961808376E-29</c:v>
                </c:pt>
                <c:pt idx="128">
                  <c:v>8.7057028219335226E-30</c:v>
                </c:pt>
                <c:pt idx="129">
                  <c:v>5.2808269630835445E-30</c:v>
                </c:pt>
                <c:pt idx="130">
                  <c:v>3.2033199850813776E-30</c:v>
                </c:pt>
                <c:pt idx="131">
                  <c:v>1.9431170555731204E-30</c:v>
                </c:pt>
                <c:pt idx="132">
                  <c:v>1.1786851928336424E-30</c:v>
                </c:pt>
                <c:pt idx="133">
                  <c:v>7.1498492560776923E-31</c:v>
                </c:pt>
                <c:pt idx="134">
                  <c:v>4.3370667700280514E-31</c:v>
                </c:pt>
                <c:pt idx="135">
                  <c:v>2.6308462538682923E-31</c:v>
                </c:pt>
                <c:pt idx="136">
                  <c:v>1.5958605555960173E-31</c:v>
                </c:pt>
                <c:pt idx="137">
                  <c:v>9.6804266420492885E-32</c:v>
                </c:pt>
                <c:pt idx="138">
                  <c:v>5.8721091204622219E-32</c:v>
                </c:pt>
                <c:pt idx="139">
                  <c:v>3.5619988464929432E-32</c:v>
                </c:pt>
                <c:pt idx="140">
                  <c:v>2.1606948995796526E-32</c:v>
                </c:pt>
                <c:pt idx="141">
                  <c:v>1.3106692556686121E-32</c:v>
                </c:pt>
                <c:pt idx="142">
                  <c:v>7.9504690264733221E-33</c:v>
                </c:pt>
                <c:pt idx="143">
                  <c:v>4.822723233553286E-33</c:v>
                </c:pt>
                <c:pt idx="144">
                  <c:v>2.9254444818597879E-33</c:v>
                </c:pt>
                <c:pt idx="145">
                  <c:v>1.7745624793409784E-33</c:v>
                </c:pt>
                <c:pt idx="146">
                  <c:v>1.0764419719747404E-33</c:v>
                </c:pt>
                <c:pt idx="147">
                  <c:v>6.5296488734380692E-34</c:v>
                </c:pt>
                <c:pt idx="148">
                  <c:v>3.9608545274065423E-34</c:v>
                </c:pt>
                <c:pt idx="149">
                  <c:v>2.4026349957453861E-34</c:v>
                </c:pt>
                <c:pt idx="150">
                  <c:v>1.4574260609134668E-34</c:v>
                </c:pt>
                <c:pt idx="151">
                  <c:v>8.8406678478305266E-35</c:v>
                </c:pt>
                <c:pt idx="152">
                  <c:v>5.3626988857653133E-35</c:v>
                </c:pt>
                <c:pt idx="153">
                  <c:v>3.2529810293325728E-35</c:v>
                </c:pt>
                <c:pt idx="154">
                  <c:v>1.9732377487962221E-35</c:v>
                </c:pt>
                <c:pt idx="155">
                  <c:v>1.1969528738229019E-35</c:v>
                </c:pt>
                <c:pt idx="156">
                  <c:v>7.2606320328052201E-36</c:v>
                </c:pt>
                <c:pt idx="157">
                  <c:v>4.4042456029671743E-36</c:v>
                </c:pt>
                <c:pt idx="158">
                  <c:v>2.6715810117533404E-36</c:v>
                </c:pt>
                <c:pt idx="159">
                  <c:v>1.6205591277916749E-36</c:v>
                </c:pt>
                <c:pt idx="160">
                  <c:v>9.8301728144886877E-37</c:v>
                </c:pt>
                <c:pt idx="161">
                  <c:v>5.9628963524458641E-37</c:v>
                </c:pt>
                <c:pt idx="162">
                  <c:v>3.6170415688452141E-37</c:v>
                </c:pt>
                <c:pt idx="163">
                  <c:v>2.1940707917579071E-37</c:v>
                </c:pt>
                <c:pt idx="164">
                  <c:v>1.330915327845697E-37</c:v>
                </c:pt>
                <c:pt idx="165">
                  <c:v>8.0734002953317075E-38</c:v>
                </c:pt>
                <c:pt idx="166">
                  <c:v>4.8975112619108153E-38</c:v>
                </c:pt>
                <c:pt idx="167">
                  <c:v>2.9711054203910947E-38</c:v>
                </c:pt>
                <c:pt idx="168">
                  <c:v>1.802600829669802E-38</c:v>
                </c:pt>
                <c:pt idx="169">
                  <c:v>1.0938004939175179E-38</c:v>
                </c:pt>
                <c:pt idx="170">
                  <c:v>6.6382028104110855E-39</c:v>
                </c:pt>
                <c:pt idx="171">
                  <c:v>4.0294456431838535E-39</c:v>
                </c:pt>
                <c:pt idx="172">
                  <c:v>2.4463292279784562E-39</c:v>
                </c:pt>
                <c:pt idx="173">
                  <c:v>1.4853551607064915E-39</c:v>
                </c:pt>
                <c:pt idx="174">
                  <c:v>9.0186549938468644E-40</c:v>
                </c:pt>
                <c:pt idx="175">
                  <c:v>5.475041699427458E-40</c:v>
                </c:pt>
                <c:pt idx="176">
                  <c:v>3.3228304254240762E-40</c:v>
                </c:pt>
                <c:pt idx="177">
                  <c:v>2.015876353241243E-40</c:v>
                </c:pt>
                <c:pt idx="178">
                  <c:v>1.2224885926216656E-40</c:v>
                </c:pt>
                <c:pt idx="179">
                  <c:v>7.4109472048090948E-41</c:v>
                </c:pt>
                <c:pt idx="180">
                  <c:v>4.4915707940495186E-41</c:v>
                </c:pt>
                <c:pt idx="181">
                  <c:v>2.721929883021053E-41</c:v>
                </c:pt>
                <c:pt idx="182">
                  <c:v>1.6495456449468019E-41</c:v>
                </c:pt>
                <c:pt idx="183">
                  <c:v>9.9977046915741537E-42</c:v>
                </c:pt>
                <c:pt idx="184">
                  <c:v>6.0604615536572768E-42</c:v>
                </c:pt>
                <c:pt idx="185">
                  <c:v>3.6743807498083916E-42</c:v>
                </c:pt>
                <c:pt idx="186">
                  <c:v>2.2280626966466139E-42</c:v>
                </c:pt>
                <c:pt idx="187">
                  <c:v>1.3512055654881856E-42</c:v>
                </c:pt>
                <c:pt idx="188">
                  <c:v>8.1950455815795127E-43</c:v>
                </c:pt>
                <c:pt idx="189">
                  <c:v>4.9705512661045398E-43</c:v>
                </c:pt>
                <c:pt idx="190">
                  <c:v>3.0148904699289452E-43</c:v>
                </c:pt>
                <c:pt idx="191">
                  <c:v>1.8287149954267367E-43</c:v>
                </c:pt>
                <c:pt idx="192">
                  <c:v>1.1092366064279729E-43</c:v>
                </c:pt>
                <c:pt idx="193">
                  <c:v>6.7282775345815635E-44</c:v>
                </c:pt>
                <c:pt idx="194">
                  <c:v>4.0811637656236891E-44</c:v>
                </c:pt>
                <c:pt idx="195">
                  <c:v>2.4755062414092151E-44</c:v>
                </c:pt>
                <c:pt idx="196">
                  <c:v>1.5015633532717104E-44</c:v>
                </c:pt>
                <c:pt idx="197">
                  <c:v>9.1079957648409372E-45</c:v>
                </c:pt>
                <c:pt idx="198">
                  <c:v>5.5246079030308167E-45</c:v>
                </c:pt>
                <c:pt idx="199">
                  <c:v>3.3510396304285857E-45</c:v>
                </c:pt>
                <c:pt idx="200">
                  <c:v>2.0326243489506354E-45</c:v>
                </c:pt>
                <c:pt idx="201">
                  <c:v>1.2329178391127953E-45</c:v>
                </c:pt>
                <c:pt idx="202">
                  <c:v>7.4784328855717343E-46</c:v>
                </c:pt>
                <c:pt idx="203">
                  <c:v>4.5361406783348168E-46</c:v>
                </c:pt>
                <c:pt idx="204">
                  <c:v>2.7514516058431806E-46</c:v>
                </c:pt>
                <c:pt idx="205">
                  <c:v>1.6689245045504441E-46</c:v>
                </c:pt>
                <c:pt idx="206">
                  <c:v>1.0123039997454782E-46</c:v>
                </c:pt>
                <c:pt idx="207">
                  <c:v>6.1402303317476006E-47</c:v>
                </c:pt>
                <c:pt idx="208">
                  <c:v>3.7244128888232538E-47</c:v>
                </c:pt>
                <c:pt idx="209">
                  <c:v>2.2590738462206076E-47</c:v>
                </c:pt>
                <c:pt idx="210">
                  <c:v>1.3702584320579242E-47</c:v>
                </c:pt>
                <c:pt idx="211">
                  <c:v>8.3113962498729983E-48</c:v>
                </c:pt>
                <c:pt idx="212">
                  <c:v>5.0413278610181163E-48</c:v>
                </c:pt>
                <c:pt idx="213">
                  <c:v>3.0578441552433173E-48</c:v>
                </c:pt>
                <c:pt idx="214">
                  <c:v>1.8547492491436782E-48</c:v>
                </c:pt>
                <c:pt idx="215">
                  <c:v>1.1250051553669772E-48</c:v>
                </c:pt>
                <c:pt idx="216">
                  <c:v>6.8237526305804136E-49</c:v>
                </c:pt>
                <c:pt idx="217">
                  <c:v>4.1389624993812773E-49</c:v>
                </c:pt>
                <c:pt idx="218">
                  <c:v>2.5104938650089312E-49</c:v>
                </c:pt>
                <c:pt idx="219">
                  <c:v>1.5227418888836047E-49</c:v>
                </c:pt>
                <c:pt idx="220">
                  <c:v>9.2361905561250151E-50</c:v>
                </c:pt>
                <c:pt idx="221">
                  <c:v>5.6022042031137621E-50</c:v>
                </c:pt>
                <c:pt idx="222">
                  <c:v>3.3980084019279142E-50</c:v>
                </c:pt>
                <c:pt idx="223">
                  <c:v>2.0610542655660792E-50</c:v>
                </c:pt>
                <c:pt idx="224">
                  <c:v>1.2501262410903492E-50</c:v>
                </c:pt>
                <c:pt idx="225">
                  <c:v>7.5825936953323033E-51</c:v>
                </c:pt>
                <c:pt idx="226">
                  <c:v>4.5991880874814609E-51</c:v>
                </c:pt>
                <c:pt idx="227">
                  <c:v>2.7896134596723259E-51</c:v>
                </c:pt>
                <c:pt idx="228">
                  <c:v>1.6920234008834968E-51</c:v>
                </c:pt>
                <c:pt idx="229">
                  <c:v>1.0262854674342424E-51</c:v>
                </c:pt>
                <c:pt idx="230">
                  <c:v>6.2248583716492079E-52</c:v>
                </c:pt>
                <c:pt idx="231">
                  <c:v>3.7756371850902423E-52</c:v>
                </c:pt>
                <c:pt idx="232">
                  <c:v>2.2900793027584142E-52</c:v>
                </c:pt>
                <c:pt idx="233">
                  <c:v>1.3890256924654321E-52</c:v>
                </c:pt>
                <c:pt idx="234">
                  <c:v>8.4249926203016647E-53</c:v>
                </c:pt>
                <c:pt idx="235">
                  <c:v>5.1100867828743076E-53</c:v>
                </c:pt>
                <c:pt idx="236">
                  <c:v>3.0994634664873296E-53</c:v>
                </c:pt>
                <c:pt idx="237">
                  <c:v>1.8799412198848117E-53</c:v>
                </c:pt>
                <c:pt idx="238">
                  <c:v>1.1402537919778958E-53</c:v>
                </c:pt>
                <c:pt idx="239">
                  <c:v>6.9160526291229566E-54</c:v>
                </c:pt>
                <c:pt idx="240">
                  <c:v>4.1948319458038271E-54</c:v>
                </c:pt>
                <c:pt idx="241">
                  <c:v>2.5443119663433237E-54</c:v>
                </c:pt>
                <c:pt idx="242">
                  <c:v>1.5432122938285626E-54</c:v>
                </c:pt>
                <c:pt idx="243">
                  <c:v>9.3601005069065666E-55</c:v>
                </c:pt>
                <c:pt idx="244">
                  <c:v>5.677208932317246E-55</c:v>
                </c:pt>
                <c:pt idx="245">
                  <c:v>3.4434102984313891E-55</c:v>
                </c:pt>
                <c:pt idx="246">
                  <c:v>2.0885371551886595E-55</c:v>
                </c:pt>
                <c:pt idx="247">
                  <c:v>1.2667624364053919E-55</c:v>
                </c:pt>
                <c:pt idx="248">
                  <c:v>7.6832982253432531E-56</c:v>
                </c:pt>
                <c:pt idx="249">
                  <c:v>4.6601484501120293E-56</c:v>
                </c:pt>
                <c:pt idx="250">
                  <c:v>2.8265154482994201E-56</c:v>
                </c:pt>
                <c:pt idx="251">
                  <c:v>1.7143619954493528E-56</c:v>
                </c:pt>
                <c:pt idx="252">
                  <c:v>1.0398082453873723E-56</c:v>
                </c:pt>
                <c:pt idx="253">
                  <c:v>6.3067199529150011E-57</c:v>
                </c:pt>
                <c:pt idx="254">
                  <c:v>3.8251934568793778E-57</c:v>
                </c:pt>
                <c:pt idx="255">
                  <c:v>2.3200793229291625E-57</c:v>
                </c:pt>
                <c:pt idx="256">
                  <c:v>1.4071870800705137E-57</c:v>
                </c:pt>
                <c:pt idx="257">
                  <c:v>8.5349390677230184E-58</c:v>
                </c:pt>
                <c:pt idx="258">
                  <c:v>5.1766475314486352E-58</c:v>
                </c:pt>
                <c:pt idx="259">
                  <c:v>3.1397593000032917E-58</c:v>
                </c:pt>
                <c:pt idx="260">
                  <c:v>1.9043365760014016E-58</c:v>
                </c:pt>
                <c:pt idx="261">
                  <c:v>1.155023073664619E-58</c:v>
                </c:pt>
                <c:pt idx="262">
                  <c:v>7.0054689702350074E-59</c:v>
                </c:pt>
                <c:pt idx="263">
                  <c:v>4.2489671574482153E-59</c:v>
                </c:pt>
                <c:pt idx="264">
                  <c:v>2.5770873902161964E-59</c:v>
                </c:pt>
                <c:pt idx="265">
                  <c:v>1.5630559839176005E-59</c:v>
                </c:pt>
                <c:pt idx="266">
                  <c:v>9.4802445656733224E-60</c:v>
                </c:pt>
                <c:pt idx="267">
                  <c:v>5.7499513964669054E-60</c:v>
                </c:pt>
                <c:pt idx="268">
                  <c:v>3.4874535791255813E-60</c:v>
                </c:pt>
                <c:pt idx="269">
                  <c:v>2.115204351098066E-60</c:v>
                </c:pt>
                <c:pt idx="270">
                  <c:v>1.2829090395316773E-60</c:v>
                </c:pt>
                <c:pt idx="271">
                  <c:v>7.7810649818048242E-61</c:v>
                </c:pt>
                <c:pt idx="272">
                  <c:v>4.7193465198241479E-61</c:v>
                </c:pt>
                <c:pt idx="273">
                  <c:v>2.8623605872803376E-61</c:v>
                </c:pt>
                <c:pt idx="274">
                  <c:v>1.7360669786686359E-61</c:v>
                </c:pt>
                <c:pt idx="275">
                  <c:v>1.052951265697294E-61</c:v>
                </c:pt>
                <c:pt idx="276">
                  <c:v>6.3863061064053308E-62</c:v>
                </c:pt>
                <c:pt idx="277">
                  <c:v>3.8733867421464945E-62</c:v>
                </c:pt>
                <c:pt idx="278">
                  <c:v>2.3492631536733944E-62</c:v>
                </c:pt>
                <c:pt idx="279">
                  <c:v>1.4248598602258083E-62</c:v>
                </c:pt>
                <c:pt idx="280">
                  <c:v>8.6419613786825474E-63</c:v>
                </c:pt>
                <c:pt idx="281">
                  <c:v>5.2414588272435374E-63</c:v>
                </c:pt>
                <c:pt idx="282">
                  <c:v>3.1790087946930941E-63</c:v>
                </c:pt>
                <c:pt idx="283">
                  <c:v>1.9281063182651244E-63</c:v>
                </c:pt>
                <c:pt idx="284">
                  <c:v>1.1694184148381924E-63</c:v>
                </c:pt>
                <c:pt idx="285">
                  <c:v>7.0926509215084256E-64</c:v>
                </c:pt>
                <c:pt idx="286">
                  <c:v>4.3017676999438232E-64</c:v>
                </c:pt>
                <c:pt idx="287">
                  <c:v>2.6090658396730224E-64</c:v>
                </c:pt>
                <c:pt idx="288">
                  <c:v>1.582423934836798E-64</c:v>
                </c:pt>
                <c:pt idx="289">
                  <c:v>9.5975497594349036E-65</c:v>
                </c:pt>
                <c:pt idx="290">
                  <c:v>5.8210004228768407E-65</c:v>
                </c:pt>
                <c:pt idx="291">
                  <c:v>3.5304870500378668E-65</c:v>
                </c:pt>
                <c:pt idx="292">
                  <c:v>2.1412696076287898E-65</c:v>
                </c:pt>
                <c:pt idx="293">
                  <c:v>1.2986969639645066E-65</c:v>
                </c:pt>
                <c:pt idx="294">
                  <c:v>7.8766952789337206E-66</c:v>
                </c:pt>
                <c:pt idx="295">
                  <c:v>4.7772725041254166E-66</c:v>
                </c:pt>
                <c:pt idx="296">
                  <c:v>2.8974486029361455E-66</c:v>
                </c:pt>
                <c:pt idx="297">
                  <c:v>1.7573215171065015E-66</c:v>
                </c:pt>
                <c:pt idx="298">
                  <c:v>1.0658264082419148E-66</c:v>
                </c:pt>
                <c:pt idx="299">
                  <c:v>6.4642998779320184E-67</c:v>
                </c:pt>
                <c:pt idx="300">
                  <c:v>3.92063385932825E-67</c:v>
                </c:pt>
                <c:pt idx="301">
                  <c:v>2.3778850385868969E-67</c:v>
                </c:pt>
                <c:pt idx="302">
                  <c:v>1.442199045012243E-67</c:v>
                </c:pt>
                <c:pt idx="303">
                  <c:v>8.7470042654659203E-68</c:v>
                </c:pt>
                <c:pt idx="304">
                  <c:v>5.3050961868233603E-68</c:v>
                </c:pt>
                <c:pt idx="305">
                  <c:v>3.217562416486733E-68</c:v>
                </c:pt>
                <c:pt idx="306">
                  <c:v>1.9514637849066942E-68</c:v>
                </c:pt>
                <c:pt idx="307">
                  <c:v>1.1835696324546701E-68</c:v>
                </c:pt>
                <c:pt idx="308">
                  <c:v>7.1783881403481706E-69</c:v>
                </c:pt>
                <c:pt idx="309">
                  <c:v>4.3537137433213056E-69</c:v>
                </c:pt>
                <c:pt idx="310">
                  <c:v>2.6405391949731409E-69</c:v>
                </c:pt>
                <c:pt idx="311">
                  <c:v>1.6014935131804195E-69</c:v>
                </c:pt>
                <c:pt idx="312">
                  <c:v>9.7130935460171048E-70</c:v>
                </c:pt>
                <c:pt idx="313">
                  <c:v>5.8910103370294369E-70</c:v>
                </c:pt>
                <c:pt idx="314">
                  <c:v>3.5729079540145779E-70</c:v>
                </c:pt>
                <c:pt idx="315">
                  <c:v>2.1669740210459555E-70</c:v>
                </c:pt>
                <c:pt idx="316">
                  <c:v>1.3142724948866446E-70</c:v>
                </c:pt>
                <c:pt idx="317">
                  <c:v>7.9710764542300246E-71</c:v>
                </c:pt>
                <c:pt idx="318">
                  <c:v>4.8344644981134101E-71</c:v>
                </c:pt>
                <c:pt idx="319">
                  <c:v>2.9321057177464309E-71</c:v>
                </c:pt>
                <c:pt idx="320">
                  <c:v>1.7783233333217164E-71</c:v>
                </c:pt>
                <c:pt idx="321">
                  <c:v>1.0785534818398388E-71</c:v>
                </c:pt>
                <c:pt idx="322">
                  <c:v>6.5414270629049445E-72</c:v>
                </c:pt>
                <c:pt idx="323">
                  <c:v>3.9673743855329373E-72</c:v>
                </c:pt>
                <c:pt idx="324">
                  <c:v>2.4062111444201821E-72</c:v>
                </c:pt>
                <c:pt idx="325">
                  <c:v>1.459365763094067E-72</c:v>
                </c:pt>
                <c:pt idx="326">
                  <c:v>8.8510429296346239E-73</c:v>
                </c:pt>
                <c:pt idx="327">
                  <c:v>5.3681497036219698E-73</c:v>
                </c:pt>
                <c:pt idx="328">
                  <c:v>3.2557771538265214E-73</c:v>
                </c:pt>
                <c:pt idx="329">
                  <c:v>1.9746248977850945E-73</c:v>
                </c:pt>
                <c:pt idx="330">
                  <c:v>1.1976072985532942E-73</c:v>
                </c:pt>
                <c:pt idx="331">
                  <c:v>7.2634700626405353E-74</c:v>
                </c:pt>
                <c:pt idx="332">
                  <c:v>4.4052824855319107E-74</c:v>
                </c:pt>
                <c:pt idx="333">
                  <c:v>2.6717958573912294E-74</c:v>
                </c:pt>
                <c:pt idx="334">
                  <c:v>1.6204389856867811E-74</c:v>
                </c:pt>
                <c:pt idx="335">
                  <c:v>9.8279287410534347E-75</c:v>
                </c:pt>
                <c:pt idx="336">
                  <c:v>5.9606170734031918E-75</c:v>
                </c:pt>
                <c:pt idx="337">
                  <c:v>3.6151003486232004E-75</c:v>
                </c:pt>
                <c:pt idx="338">
                  <c:v>2.192549494064777E-75</c:v>
                </c:pt>
                <c:pt idx="339">
                  <c:v>1.3297756369595951E-75</c:v>
                </c:pt>
                <c:pt idx="340">
                  <c:v>8.0650536072616443E-76</c:v>
                </c:pt>
                <c:pt idx="341">
                  <c:v>4.8914325409396912E-76</c:v>
                </c:pt>
                <c:pt idx="342">
                  <c:v>2.9666397049793232E-76</c:v>
                </c:pt>
                <c:pt idx="343">
                  <c:v>1.7992581185844374E-76</c:v>
                </c:pt>
                <c:pt idx="344">
                  <c:v>1.0912445042082185E-76</c:v>
                </c:pt>
                <c:pt idx="345">
                  <c:v>6.6183633054258806E-77</c:v>
                </c:pt>
                <c:pt idx="346">
                  <c:v>4.0140157823499826E-77</c:v>
                </c:pt>
                <c:pt idx="347">
                  <c:v>2.434487164928168E-77</c:v>
                </c:pt>
                <c:pt idx="348">
                  <c:v>1.4765081439981722E-77</c:v>
                </c:pt>
                <c:pt idx="349">
                  <c:v>8.9549703281385452E-78</c:v>
                </c:pt>
                <c:pt idx="350">
                  <c:v>5.4311576003805557E-78</c:v>
                </c:pt>
                <c:pt idx="351">
                  <c:v>3.2939773742967102E-78</c:v>
                </c:pt>
                <c:pt idx="352">
                  <c:v>1.9977851169261309E-78</c:v>
                </c:pt>
                <c:pt idx="353">
                  <c:v>1.2116491804453122E-78</c:v>
                </c:pt>
                <c:pt idx="354">
                  <c:v>7.3486061665774729E-79</c:v>
                </c:pt>
                <c:pt idx="355">
                  <c:v>4.4569012945583164E-79</c:v>
                </c:pt>
                <c:pt idx="356">
                  <c:v>2.7030932305749192E-79</c:v>
                </c:pt>
                <c:pt idx="357">
                  <c:v>1.639415368993742E-79</c:v>
                </c:pt>
                <c:pt idx="358">
                  <c:v>9.9429888007235923E-80</c:v>
                </c:pt>
                <c:pt idx="359">
                  <c:v>6.0303826660735018E-80</c:v>
                </c:pt>
                <c:pt idx="360">
                  <c:v>3.6574025989289997E-80</c:v>
                </c:pt>
                <c:pt idx="361">
                  <c:v>2.2181997138197348E-80</c:v>
                </c:pt>
                <c:pt idx="362">
                  <c:v>1.3453289922875571E-80</c:v>
                </c:pt>
                <c:pt idx="363">
                  <c:v>8.159364624442579E-81</c:v>
                </c:pt>
                <c:pt idx="364">
                  <c:v>4.9486206902717447E-81</c:v>
                </c:pt>
                <c:pt idx="365">
                  <c:v>3.0013177720403173E-81</c:v>
                </c:pt>
                <c:pt idx="366">
                  <c:v>1.8202866476432696E-81</c:v>
                </c:pt>
                <c:pt idx="367">
                  <c:v>1.1039962024944493E-81</c:v>
                </c:pt>
                <c:pt idx="368">
                  <c:v>6.6956904957158711E-82</c:v>
                </c:pt>
                <c:pt idx="369">
                  <c:v>4.0609080729596406E-82</c:v>
                </c:pt>
                <c:pt idx="370">
                  <c:v>2.4629236313471857E-82</c:v>
                </c:pt>
                <c:pt idx="371">
                  <c:v>1.4937528073911775E-82</c:v>
                </c:pt>
                <c:pt idx="372">
                  <c:v>9.0595479288280253E-83</c:v>
                </c:pt>
                <c:pt idx="373">
                  <c:v>5.4945777749815565E-83</c:v>
                </c:pt>
                <c:pt idx="374">
                  <c:v>3.3324384076971727E-83</c:v>
                </c:pt>
                <c:pt idx="375">
                  <c:v>2.021109983558041E-83</c:v>
                </c:pt>
                <c:pt idx="376">
                  <c:v>1.2257948022478098E-83</c:v>
                </c:pt>
                <c:pt idx="377">
                  <c:v>7.43439475425191E-84</c:v>
                </c:pt>
                <c:pt idx="378">
                  <c:v>4.5089298232847805E-84</c:v>
                </c:pt>
                <c:pt idx="379">
                  <c:v>2.7346474958639828E-84</c:v>
                </c:pt>
                <c:pt idx="380">
                  <c:v>1.6585525978386637E-84</c:v>
                </c:pt>
                <c:pt idx="381">
                  <c:v>1.0059054643183418E-84</c:v>
                </c:pt>
                <c:pt idx="382">
                  <c:v>6.1007764249213682E-85</c:v>
                </c:pt>
                <c:pt idx="383">
                  <c:v>3.700096730539569E-85</c:v>
                </c:pt>
                <c:pt idx="384">
                  <c:v>2.2440941502909711E-85</c:v>
                </c:pt>
                <c:pt idx="385">
                  <c:v>1.3610343902532405E-85</c:v>
                </c:pt>
                <c:pt idx="386">
                  <c:v>8.2546213350174544E-86</c:v>
                </c:pt>
                <c:pt idx="387">
                  <c:v>5.0063965370641059E-86</c:v>
                </c:pt>
                <c:pt idx="388">
                  <c:v>3.0363607588200037E-86</c:v>
                </c:pt>
                <c:pt idx="389">
                  <c:v>1.8415415893576814E-86</c:v>
                </c:pt>
                <c:pt idx="390">
                  <c:v>1.1168882733102952E-86</c:v>
                </c:pt>
                <c:pt idx="391">
                  <c:v>6.7738873638554497E-87</c:v>
                </c:pt>
                <c:pt idx="392">
                  <c:v>4.1083388131819657E-87</c:v>
                </c:pt>
                <c:pt idx="393">
                  <c:v>2.4916932605489101E-87</c:v>
                </c:pt>
                <c:pt idx="394">
                  <c:v>1.5112034891713074E-87</c:v>
                </c:pt>
                <c:pt idx="395">
                  <c:v>9.1653987569092253E-88</c:v>
                </c:pt>
                <c:pt idx="396">
                  <c:v>5.5587843939341424E-88</c:v>
                </c:pt>
                <c:pt idx="397">
                  <c:v>3.3713849562896294E-88</c:v>
                </c:pt>
                <c:pt idx="398">
                  <c:v>2.0447344354977657E-88</c:v>
                </c:pt>
                <c:pt idx="399">
                  <c:v>1.240125193629818E-88</c:v>
                </c:pt>
                <c:pt idx="400">
                  <c:v>7.5213223885968173E-89</c:v>
                </c:pt>
                <c:pt idx="401">
                  <c:v>4.5616602304932052E-89</c:v>
                </c:pt>
                <c:pt idx="402">
                  <c:v>2.766634075320189E-89</c:v>
                </c:pt>
                <c:pt idx="403">
                  <c:v>1.6779559981182368E-89</c:v>
                </c:pt>
                <c:pt idx="404">
                  <c:v>1.0176758639701114E-89</c:v>
                </c:pt>
                <c:pt idx="405">
                  <c:v>6.172178010431212E-90</c:v>
                </c:pt>
                <c:pt idx="406">
                  <c:v>3.7434106754208063E-90</c:v>
                </c:pt>
                <c:pt idx="407">
                  <c:v>2.2703696399551411E-90</c:v>
                </c:pt>
                <c:pt idx="408">
                  <c:v>1.3769739766913128E-90</c:v>
                </c:pt>
                <c:pt idx="409">
                  <c:v>8.3513168632864028E-91</c:v>
                </c:pt>
                <c:pt idx="410">
                  <c:v>5.065056096919388E-91</c:v>
                </c:pt>
                <c:pt idx="411">
                  <c:v>3.0719463542011697E-91</c:v>
                </c:pt>
                <c:pt idx="412">
                  <c:v>1.8631296017306922E-91</c:v>
                </c:pt>
                <c:pt idx="413">
                  <c:v>1.1299847364426227E-91</c:v>
                </c:pt>
                <c:pt idx="414">
                  <c:v>6.8533381675626587E-92</c:v>
                </c:pt>
                <c:pt idx="415">
                  <c:v>4.1565386344777098E-92</c:v>
                </c:pt>
                <c:pt idx="416">
                  <c:v>2.5209344735444745E-92</c:v>
                </c:pt>
                <c:pt idx="417">
                  <c:v>1.5289432648273114E-92</c:v>
                </c:pt>
                <c:pt idx="418">
                  <c:v>9.2730213880486157E-93</c:v>
                </c:pt>
                <c:pt idx="419">
                  <c:v>5.624076667416696E-93</c:v>
                </c:pt>
                <c:pt idx="420">
                  <c:v>3.4109965796394534E-93</c:v>
                </c:pt>
                <c:pt idx="421">
                  <c:v>2.0687662252490817E-93</c:v>
                </c:pt>
                <c:pt idx="422">
                  <c:v>1.2547050141208598E-93</c:v>
                </c:pt>
                <c:pt idx="423">
                  <c:v>7.609777062456102E-94</c:v>
                </c:pt>
                <c:pt idx="424">
                  <c:v>4.6153253255836194E-94</c:v>
                </c:pt>
                <c:pt idx="425">
                  <c:v>2.7991926580374413E-94</c:v>
                </c:pt>
                <c:pt idx="426">
                  <c:v>1.6977093824120629E-94</c:v>
                </c:pt>
                <c:pt idx="427">
                  <c:v>1.0296603642196289E-94</c:v>
                </c:pt>
                <c:pt idx="428">
                  <c:v>6.2448891082487702E-95</c:v>
                </c:pt>
                <c:pt idx="429">
                  <c:v>3.7875254225782889E-95</c:v>
                </c:pt>
                <c:pt idx="430">
                  <c:v>2.297134758374857E-95</c:v>
                </c:pt>
                <c:pt idx="431">
                  <c:v>1.393212883481549E-95</c:v>
                </c:pt>
                <c:pt idx="432">
                  <c:v>8.4498419025834109E-96</c:v>
                </c:pt>
                <c:pt idx="433">
                  <c:v>5.1248337163176717E-96</c:v>
                </c:pt>
                <c:pt idx="434">
                  <c:v>3.1082151176308901E-96</c:v>
                </c:pt>
                <c:pt idx="435">
                  <c:v>1.8851349871530667E-96</c:v>
                </c:pt>
                <c:pt idx="436">
                  <c:v>1.1433361507204878E-96</c:v>
                </c:pt>
                <c:pt idx="437">
                  <c:v>6.9343461076426606E-97</c:v>
                </c:pt>
                <c:pt idx="438">
                  <c:v>4.205689355663695E-97</c:v>
                </c:pt>
                <c:pt idx="439">
                  <c:v>2.5507562941263347E-97</c:v>
                </c:pt>
                <c:pt idx="440">
                  <c:v>1.5470375040625416E-97</c:v>
                </c:pt>
                <c:pt idx="441">
                  <c:v>9.3828077474951527E-98</c:v>
                </c:pt>
                <c:pt idx="442">
                  <c:v>5.6906895587864468E-98</c:v>
                </c:pt>
                <c:pt idx="443">
                  <c:v>3.451414130651126E-98</c:v>
                </c:pt>
                <c:pt idx="444">
                  <c:v>2.0932897832008712E-98</c:v>
                </c:pt>
                <c:pt idx="445">
                  <c:v>1.269584869202661E-98</c:v>
                </c:pt>
                <c:pt idx="446">
                  <c:v>7.7000620675395173E-99</c:v>
                </c:pt>
                <c:pt idx="447">
                  <c:v>4.6701068634278503E-99</c:v>
                </c:pt>
                <c:pt idx="448">
                  <c:v>2.8324321551801348E-99</c:v>
                </c:pt>
                <c:pt idx="449">
                  <c:v>1.7178780063168592E-99</c:v>
                </c:pt>
                <c:pt idx="450">
                  <c:v>1.0418980599828422E-99</c:v>
                </c:pt>
                <c:pt idx="451">
                  <c:v>6.3191439135869728E-100</c:v>
                </c:pt>
                <c:pt idx="452">
                  <c:v>3.8325812498090392E-100</c:v>
                </c:pt>
                <c:pt idx="453">
                  <c:v>2.3244735194135272E-100</c:v>
                </c:pt>
                <c:pt idx="454">
                  <c:v>1.4098014215021909E-100</c:v>
                </c:pt>
                <c:pt idx="455">
                  <c:v>8.5504976976693282E-101</c:v>
                </c:pt>
                <c:pt idx="456">
                  <c:v>5.1859097474507835E-101</c:v>
                </c:pt>
                <c:pt idx="457">
                  <c:v>3.1452750096957285E-101</c:v>
                </c:pt>
                <c:pt idx="458">
                  <c:v>1.9076223628663287E-101</c:v>
                </c:pt>
                <c:pt idx="459">
                  <c:v>1.1569811856252186E-101</c:v>
                </c:pt>
                <c:pt idx="460">
                  <c:v>7.0171425622337367E-102</c:v>
                </c:pt>
                <c:pt idx="461">
                  <c:v>4.25592939950825E-102</c:v>
                </c:pt>
                <c:pt idx="462">
                  <c:v>2.5812415205254063E-102</c:v>
                </c:pt>
                <c:pt idx="463">
                  <c:v>1.5655357245102702E-102</c:v>
                </c:pt>
                <c:pt idx="464">
                  <c:v>9.495053923285671E-103</c:v>
                </c:pt>
                <c:pt idx="465">
                  <c:v>5.758800079244565E-103</c:v>
                </c:pt>
                <c:pt idx="466">
                  <c:v>3.4927434118830525E-103</c:v>
                </c:pt>
                <c:pt idx="467">
                  <c:v>2.1183683365045793E-103</c:v>
                </c:pt>
                <c:pt idx="468">
                  <c:v>1.284802535178042E-103</c:v>
                </c:pt>
                <c:pt idx="469">
                  <c:v>7.7924030562134983E-104</c:v>
                </c:pt>
                <c:pt idx="470">
                  <c:v>4.726139604028646E-104</c:v>
                </c:pt>
                <c:pt idx="471">
                  <c:v>2.8664330265059261E-104</c:v>
                </c:pt>
                <c:pt idx="472">
                  <c:v>1.7385098971981991E-104</c:v>
                </c:pt>
                <c:pt idx="473">
                  <c:v>1.0544176119549362E-104</c:v>
                </c:pt>
                <c:pt idx="474">
                  <c:v>6.3951134153664434E-105</c:v>
                </c:pt>
                <c:pt idx="475">
                  <c:v>3.8786801400950483E-105</c:v>
                </c:pt>
                <c:pt idx="476">
                  <c:v>2.3524467310974942E-105</c:v>
                </c:pt>
                <c:pt idx="477">
                  <c:v>1.4267758369403689E-105</c:v>
                </c:pt>
                <c:pt idx="478">
                  <c:v>8.6535002349852581E-106</c:v>
                </c:pt>
                <c:pt idx="479">
                  <c:v>5.2484128515358295E-106</c:v>
                </c:pt>
                <c:pt idx="480">
                  <c:v>3.1832026464567718E-106</c:v>
                </c:pt>
                <c:pt idx="481">
                  <c:v>1.9306373364144374E-106</c:v>
                </c:pt>
                <c:pt idx="482">
                  <c:v>1.1709469800191824E-106</c:v>
                </c:pt>
                <c:pt idx="483">
                  <c:v>7.1018889589147934E-107</c:v>
                </c:pt>
                <c:pt idx="484">
                  <c:v>4.3073547475389106E-107</c:v>
                </c:pt>
                <c:pt idx="485">
                  <c:v>2.612447197232638E-107</c:v>
                </c:pt>
                <c:pt idx="486">
                  <c:v>1.5844718143129E-107</c:v>
                </c:pt>
                <c:pt idx="487">
                  <c:v>9.6099611400949498E-108</c:v>
                </c:pt>
                <c:pt idx="488">
                  <c:v>5.8285276564830668E-108</c:v>
                </c:pt>
                <c:pt idx="489">
                  <c:v>3.535055268392296E-108</c:v>
                </c:pt>
                <c:pt idx="490">
                  <c:v>2.1440438885715529E-108</c:v>
                </c:pt>
                <c:pt idx="491">
                  <c:v>1.3003829017207912E-108</c:v>
                </c:pt>
                <c:pt idx="492">
                  <c:v>7.8869474299815757E-109</c:v>
                </c:pt>
                <c:pt idx="493">
                  <c:v>4.7835107883281428E-109</c:v>
                </c:pt>
                <c:pt idx="494">
                  <c:v>2.9012468733945383E-109</c:v>
                </c:pt>
                <c:pt idx="495">
                  <c:v>1.7596355558178176E-109</c:v>
                </c:pt>
                <c:pt idx="496">
                  <c:v>1.0672370359251163E-109</c:v>
                </c:pt>
                <c:pt idx="497">
                  <c:v>6.4729039477511248E-110</c:v>
                </c:pt>
                <c:pt idx="498">
                  <c:v>3.9258848055849091E-110</c:v>
                </c:pt>
                <c:pt idx="499">
                  <c:v>2.3810913482273546E-110</c:v>
                </c:pt>
                <c:pt idx="500">
                  <c:v>1.4441578873352152E-110</c:v>
                </c:pt>
                <c:pt idx="501">
                  <c:v>8.7589774956904645E-111</c:v>
                </c:pt>
                <c:pt idx="502">
                  <c:v>5.3124182350577928E-111</c:v>
                </c:pt>
                <c:pt idx="503">
                  <c:v>3.2220421759005727E-111</c:v>
                </c:pt>
                <c:pt idx="504">
                  <c:v>1.9542057949149535E-111</c:v>
                </c:pt>
                <c:pt idx="505">
                  <c:v>1.1852486953822121E-111</c:v>
                </c:pt>
                <c:pt idx="506">
                  <c:v>7.1886739824869594E-112</c:v>
                </c:pt>
                <c:pt idx="507">
                  <c:v>4.3600172042348929E-112</c:v>
                </c:pt>
                <c:pt idx="508">
                  <c:v>2.6444035413186777E-112</c:v>
                </c:pt>
                <c:pt idx="509">
                  <c:v>1.6038633711613798E-112</c:v>
                </c:pt>
                <c:pt idx="510">
                  <c:v>9.7276317090164982E-113</c:v>
                </c:pt>
                <c:pt idx="511">
                  <c:v>5.8999316639094424E-113</c:v>
                </c:pt>
                <c:pt idx="512">
                  <c:v>3.5783840871363983E-113</c:v>
                </c:pt>
                <c:pt idx="513">
                  <c:v>2.1703363117259736E-113</c:v>
                </c:pt>
                <c:pt idx="514">
                  <c:v>1.3163374256926313E-113</c:v>
                </c:pt>
                <c:pt idx="515">
                  <c:v>7.9837610667339631E-114</c:v>
                </c:pt>
                <c:pt idx="516">
                  <c:v>4.8422581864551037E-114</c:v>
                </c:pt>
                <c:pt idx="517">
                  <c:v>2.9368952806784296E-114</c:v>
                </c:pt>
                <c:pt idx="518">
                  <c:v>1.7812672727078505E-114</c:v>
                </c:pt>
                <c:pt idx="519">
                  <c:v>1.0803633015541773E-114</c:v>
                </c:pt>
                <c:pt idx="520">
                  <c:v>6.5525548500009578E-115</c:v>
                </c:pt>
                <c:pt idx="521">
                  <c:v>3.9742173321036498E-115</c:v>
                </c:pt>
                <c:pt idx="522">
                  <c:v>2.410419693332253E-115</c:v>
                </c:pt>
                <c:pt idx="523">
                  <c:v>1.4619543978222268E-115</c:v>
                </c:pt>
                <c:pt idx="524">
                  <c:v>8.8669669542957821E-116</c:v>
                </c:pt>
                <c:pt idx="525">
                  <c:v>5.3779462573643851E-116</c:v>
                </c:pt>
                <c:pt idx="526">
                  <c:v>3.261804514708159E-116</c:v>
                </c:pt>
                <c:pt idx="527">
                  <c:v>1.9783334948222429E-116</c:v>
                </c:pt>
                <c:pt idx="528">
                  <c:v>1.1998893009597215E-116</c:v>
                </c:pt>
                <c:pt idx="529">
                  <c:v>7.2775124898709732E-117</c:v>
                </c:pt>
                <c:pt idx="530">
                  <c:v>4.4139238782743166E-117</c:v>
                </c:pt>
                <c:pt idx="531">
                  <c:v>2.6771137165910349E-117</c:v>
                </c:pt>
                <c:pt idx="532">
                  <c:v>1.6237116216945472E-117</c:v>
                </c:pt>
                <c:pt idx="533">
                  <c:v>9.8480688955986218E-118</c:v>
                </c:pt>
                <c:pt idx="534">
                  <c:v>5.9730115659214842E-118</c:v>
                </c:pt>
                <c:pt idx="535">
                  <c:v>3.6227280269681482E-118</c:v>
                </c:pt>
                <c:pt idx="536">
                  <c:v>2.1972435758362395E-118</c:v>
                </c:pt>
                <c:pt idx="537">
                  <c:v>1.3326643256868627E-118</c:v>
                </c:pt>
                <c:pt idx="538">
                  <c:v>8.0828298502207472E-119</c:v>
                </c:pt>
                <c:pt idx="539">
                  <c:v>4.902371243608495E-119</c:v>
                </c:pt>
                <c:pt idx="540">
                  <c:v>2.97337064764602E-119</c:v>
                </c:pt>
                <c:pt idx="541">
                  <c:v>1.8033997168025096E-119</c:v>
                </c:pt>
                <c:pt idx="542">
                  <c:v>1.0937927419444898E-119</c:v>
                </c:pt>
                <c:pt idx="543">
                  <c:v>6.6340412764992949E-120</c:v>
                </c:pt>
                <c:pt idx="544">
                  <c:v>4.0236610852925519E-120</c:v>
                </c:pt>
                <c:pt idx="545">
                  <c:v>2.4404207375607915E-120</c:v>
                </c:pt>
                <c:pt idx="546">
                  <c:v>1.4801581150658998E-120</c:v>
                </c:pt>
                <c:pt idx="547">
                  <c:v>8.9774212330414046E-121</c:v>
                </c:pt>
                <c:pt idx="548">
                  <c:v>5.4449661527574296E-121</c:v>
                </c:pt>
                <c:pt idx="549">
                  <c:v>3.302469785751022E-121</c:v>
                </c:pt>
                <c:pt idx="550">
                  <c:v>2.0030076508837485E-121</c:v>
                </c:pt>
                <c:pt idx="551">
                  <c:v>1.2148606053426087E-121</c:v>
                </c:pt>
                <c:pt idx="552">
                  <c:v>7.3683521826901503E-122</c:v>
                </c:pt>
                <c:pt idx="553">
                  <c:v>4.469041484184647E-122</c:v>
                </c:pt>
                <c:pt idx="554">
                  <c:v>2.7105565983330255E-122</c:v>
                </c:pt>
                <c:pt idx="555">
                  <c:v>1.6440031934885594E-122</c:v>
                </c:pt>
                <c:pt idx="556">
                  <c:v>9.9711882478010091E-123</c:v>
                </c:pt>
                <c:pt idx="557">
                  <c:v>6.0477141424213371E-123</c:v>
                </c:pt>
                <c:pt idx="558">
                  <c:v>3.6680536159647886E-123</c:v>
                </c:pt>
                <c:pt idx="559">
                  <c:v>2.2247446678054886E-123</c:v>
                </c:pt>
                <c:pt idx="560">
                  <c:v>1.3493504324490062E-123</c:v>
                </c:pt>
                <c:pt idx="561">
                  <c:v>8.1840713770895211E-124</c:v>
                </c:pt>
                <c:pt idx="562">
                  <c:v>4.9637984741117034E-124</c:v>
                </c:pt>
                <c:pt idx="563">
                  <c:v>3.0106408505389498E-124</c:v>
                </c:pt>
                <c:pt idx="564">
                  <c:v>1.8260128710070335E-124</c:v>
                </c:pt>
                <c:pt idx="565">
                  <c:v>1.1075128992396285E-124</c:v>
                </c:pt>
                <c:pt idx="566">
                  <c:v>6.7172857841257896E-125</c:v>
                </c:pt>
                <c:pt idx="567">
                  <c:v>4.074167976065194E-125</c:v>
                </c:pt>
                <c:pt idx="568">
                  <c:v>2.4710646505281333E-125</c:v>
                </c:pt>
                <c:pt idx="569">
                  <c:v>1.4987505530992246E-125</c:v>
                </c:pt>
                <c:pt idx="570">
                  <c:v>9.0902258816337279E-126</c:v>
                </c:pt>
                <c:pt idx="571">
                  <c:v>5.5134071263638467E-126</c:v>
                </c:pt>
                <c:pt idx="572">
                  <c:v>3.3439942354007522E-126</c:v>
                </c:pt>
                <c:pt idx="573">
                  <c:v>2.0282012440810471E-126</c:v>
                </c:pt>
                <c:pt idx="574">
                  <c:v>1.2301459367147235E-126</c:v>
                </c:pt>
                <c:pt idx="575">
                  <c:v>7.4610902669756381E-127</c:v>
                </c:pt>
                <c:pt idx="576">
                  <c:v>4.5253066880625516E-127</c:v>
                </c:pt>
                <c:pt idx="577">
                  <c:v>2.7446931923112367E-127</c:v>
                </c:pt>
                <c:pt idx="578">
                  <c:v>1.6647140943016532E-127</c:v>
                </c:pt>
                <c:pt idx="579">
                  <c:v>1.0096842243342249E-127</c:v>
                </c:pt>
                <c:pt idx="580">
                  <c:v>6.1239487429272889E-128</c:v>
                </c:pt>
                <c:pt idx="581">
                  <c:v>3.7143051846608864E-128</c:v>
                </c:pt>
                <c:pt idx="582">
                  <c:v>2.2528054206549269E-128</c:v>
                </c:pt>
                <c:pt idx="583">
                  <c:v>1.3663747881486473E-128</c:v>
                </c:pt>
                <c:pt idx="584">
                  <c:v>8.2873571650045278E-129</c:v>
                </c:pt>
                <c:pt idx="585">
                  <c:v>5.0264611544315769E-129</c:v>
                </c:pt>
                <c:pt idx="586">
                  <c:v>3.048657679476526E-129</c:v>
                </c:pt>
                <c:pt idx="587">
                  <c:v>1.8490772270505121E-129</c:v>
                </c:pt>
                <c:pt idx="588">
                  <c:v>1.1215057211112607E-129</c:v>
                </c:pt>
                <c:pt idx="589">
                  <c:v>6.8021779879839696E-130</c:v>
                </c:pt>
                <c:pt idx="590">
                  <c:v>4.1256705395106198E-130</c:v>
                </c:pt>
                <c:pt idx="591">
                  <c:v>2.5023102184272655E-130</c:v>
                </c:pt>
                <c:pt idx="592">
                  <c:v>1.5177065462611249E-130</c:v>
                </c:pt>
                <c:pt idx="593">
                  <c:v>9.2052273044355445E-131</c:v>
                </c:pt>
                <c:pt idx="594">
                  <c:v>5.583175474167173E-131</c:v>
                </c:pt>
                <c:pt idx="595">
                  <c:v>3.3863207223771646E-131</c:v>
                </c:pt>
                <c:pt idx="596">
                  <c:v>2.0538794440835828E-131</c:v>
                </c:pt>
                <c:pt idx="597">
                  <c:v>1.2457240731722706E-131</c:v>
                </c:pt>
                <c:pt idx="598">
                  <c:v>7.5555974919210884E-132</c:v>
                </c:pt>
                <c:pt idx="599">
                  <c:v>4.5826408021362612E-132</c:v>
                </c:pt>
                <c:pt idx="600">
                  <c:v>2.7794756124741333E-132</c:v>
                </c:pt>
              </c:numCache>
            </c:numRef>
          </c:yVal>
        </c:ser>
        <c:ser>
          <c:idx val="4"/>
          <c:order val="2"/>
          <c:tx>
            <c:strRef>
              <c:f>DTS_T1_Pertes!$G$1</c:f>
              <c:strCache>
                <c:ptCount val="1"/>
                <c:pt idx="0">
                  <c:v>DTS_T3</c:v>
                </c:pt>
              </c:strCache>
            </c:strRef>
          </c:tx>
          <c:spPr>
            <a:ln w="15875">
              <a:solidFill>
                <a:srgbClr val="FF0000"/>
              </a:solidFill>
              <a:prstDash val="solid"/>
            </a:ln>
          </c:spPr>
          <c:marker>
            <c:symbol val="none"/>
          </c:marker>
          <c:xVal>
            <c:numRef>
              <c:f>DTS_T1_Pertes!$A$2:$A$602</c:f>
              <c:numCache>
                <c:formatCode>General</c:formatCode>
                <c:ptCount val="6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numCache>
            </c:numRef>
          </c:xVal>
          <c:yVal>
            <c:numRef>
              <c:f>DTS_T1_Pertes!$G$2:$G$602</c:f>
              <c:numCache>
                <c:formatCode>General</c:formatCode>
                <c:ptCount val="601"/>
                <c:pt idx="0">
                  <c:v>0</c:v>
                </c:pt>
                <c:pt idx="1">
                  <c:v>9.8050839001054352E-2</c:v>
                </c:pt>
                <c:pt idx="2">
                  <c:v>8.3607454897980563E-2</c:v>
                </c:pt>
                <c:pt idx="3">
                  <c:v>5.6269809052275785E-2</c:v>
                </c:pt>
                <c:pt idx="4">
                  <c:v>2.7820179019413839E-2</c:v>
                </c:pt>
                <c:pt idx="5">
                  <c:v>1.6141048947171201E-2</c:v>
                </c:pt>
                <c:pt idx="6">
                  <c:v>9.8021960883741613E-3</c:v>
                </c:pt>
                <c:pt idx="7">
                  <c:v>6.0668877009063104E-3</c:v>
                </c:pt>
                <c:pt idx="8">
                  <c:v>3.55515836839376E-3</c:v>
                </c:pt>
                <c:pt idx="9">
                  <c:v>2.0317039793408278E-3</c:v>
                </c:pt>
                <c:pt idx="10">
                  <c:v>1.1822253144387384E-3</c:v>
                </c:pt>
                <c:pt idx="11" formatCode="0.00E+00">
                  <c:v>7.2935826027574902E-4</c:v>
                </c:pt>
                <c:pt idx="12" formatCode="0.00E+00">
                  <c:v>4.4209753487447101E-4</c:v>
                </c:pt>
                <c:pt idx="13" formatCode="0.00E+00">
                  <c:v>2.692796951800756E-4</c:v>
                </c:pt>
                <c:pt idx="14" formatCode="0.00E+00">
                  <c:v>1.6679556276888107E-4</c:v>
                </c:pt>
                <c:pt idx="15" formatCode="0.00E+00">
                  <c:v>9.8340236196923548E-5</c:v>
                </c:pt>
                <c:pt idx="16" formatCode="0.00E+00">
                  <c:v>5.7335582402353767E-5</c:v>
                </c:pt>
                <c:pt idx="17" formatCode="0.00E+00">
                  <c:v>3.4466337392041211E-5</c:v>
                </c:pt>
                <c:pt idx="18" formatCode="0.00E+00">
                  <c:v>2.0495554125525812E-5</c:v>
                </c:pt>
                <c:pt idx="19" formatCode="0.00E+00">
                  <c:v>1.2290077278424161E-5</c:v>
                </c:pt>
                <c:pt idx="20" formatCode="0.00E+00">
                  <c:v>7.4704583667417263E-6</c:v>
                </c:pt>
                <c:pt idx="21" formatCode="0.00E+00">
                  <c:v>4.5986488384826036E-6</c:v>
                </c:pt>
                <c:pt idx="22" formatCode="0.00E+00">
                  <c:v>2.7948118652250982E-6</c:v>
                </c:pt>
                <c:pt idx="23" formatCode="0.00E+00">
                  <c:v>1.6820228475153252E-6</c:v>
                </c:pt>
                <c:pt idx="24" formatCode="0.00E+00">
                  <c:v>1.0324932958790099E-6</c:v>
                </c:pt>
                <c:pt idx="25" formatCode="0.00E+00">
                  <c:v>6.2713915967646704E-7</c:v>
                </c:pt>
                <c:pt idx="26" formatCode="0.00E+00">
                  <c:v>3.7722101376945051E-7</c:v>
                </c:pt>
                <c:pt idx="27" formatCode="0.00E+00">
                  <c:v>2.2997583520516126E-7</c:v>
                </c:pt>
                <c:pt idx="28" formatCode="0.00E+00">
                  <c:v>1.4085695005858369E-7</c:v>
                </c:pt>
                <c:pt idx="29" formatCode="0.00E+00">
                  <c:v>8.4863521225998139E-8</c:v>
                </c:pt>
                <c:pt idx="30" formatCode="0.00E+00">
                  <c:v>5.0751652667819124E-8</c:v>
                </c:pt>
                <c:pt idx="31" formatCode="0.00E+00">
                  <c:v>3.0470975042331071E-8</c:v>
                </c:pt>
                <c:pt idx="32" formatCode="0.00E+00">
                  <c:v>1.8401829825863903E-8</c:v>
                </c:pt>
                <c:pt idx="33" formatCode="0.00E+00">
                  <c:v>1.120068143978077E-8</c:v>
                </c:pt>
                <c:pt idx="34" formatCode="0.00E+00">
                  <c:v>6.830201503661306E-9</c:v>
                </c:pt>
                <c:pt idx="35" formatCode="0.00E+00">
                  <c:v>4.1473351556435092E-9</c:v>
                </c:pt>
                <c:pt idx="36" formatCode="0.00E+00">
                  <c:v>2.5045626510131832E-9</c:v>
                </c:pt>
                <c:pt idx="37" formatCode="0.00E+00">
                  <c:v>1.5096211841805626E-9</c:v>
                </c:pt>
                <c:pt idx="38" formatCode="0.00E+00">
                  <c:v>9.1224685314221002E-10</c:v>
                </c:pt>
                <c:pt idx="39" formatCode="0.00E+00">
                  <c:v>5.5274078768873939E-10</c:v>
                </c:pt>
                <c:pt idx="40" formatCode="0.00E+00">
                  <c:v>3.3536970282901747E-10</c:v>
                </c:pt>
                <c:pt idx="41" formatCode="0.00E+00">
                  <c:v>2.0360317210393728E-10</c:v>
                </c:pt>
                <c:pt idx="42" formatCode="0.00E+00">
                  <c:v>1.2361289889417349E-10</c:v>
                </c:pt>
                <c:pt idx="43" formatCode="0.00E+00">
                  <c:v>7.501767621107565E-11</c:v>
                </c:pt>
                <c:pt idx="44" formatCode="0.00E+00">
                  <c:v>4.5501006742988041E-11</c:v>
                </c:pt>
                <c:pt idx="45" formatCode="0.00E+00">
                  <c:v>2.7589160104206897E-11</c:v>
                </c:pt>
                <c:pt idx="46" formatCode="0.00E+00">
                  <c:v>1.6729256301639178E-11</c:v>
                </c:pt>
                <c:pt idx="47" formatCode="0.00E+00">
                  <c:v>1.0146442935822255E-11</c:v>
                </c:pt>
                <c:pt idx="48" formatCode="0.00E+00">
                  <c:v>6.1546621614794865E-12</c:v>
                </c:pt>
                <c:pt idx="49" formatCode="0.00E+00">
                  <c:v>3.7329103237822208E-12</c:v>
                </c:pt>
                <c:pt idx="50" formatCode="0.00E+00">
                  <c:v>2.2635118063864137E-12</c:v>
                </c:pt>
                <c:pt idx="51" formatCode="0.00E+00">
                  <c:v>1.3722262447666189E-12</c:v>
                </c:pt>
                <c:pt idx="52" formatCode="0.00E+00">
                  <c:v>8.3184378547887604E-13</c:v>
                </c:pt>
                <c:pt idx="53" formatCode="0.00E+00">
                  <c:v>5.0430740502644903E-13</c:v>
                </c:pt>
                <c:pt idx="54" formatCode="0.00E+00">
                  <c:v>3.0578678316778131E-13</c:v>
                </c:pt>
                <c:pt idx="55" formatCode="0.00E+00">
                  <c:v>1.8544365637477289E-13</c:v>
                </c:pt>
                <c:pt idx="56" formatCode="0.00E+00">
                  <c:v>1.1247622709051114E-13</c:v>
                </c:pt>
                <c:pt idx="57" formatCode="0.00E+00">
                  <c:v>6.8226354488786866E-14</c:v>
                </c:pt>
                <c:pt idx="58" formatCode="0.00E+00">
                  <c:v>4.138841772672292E-14</c:v>
                </c:pt>
                <c:pt idx="59" formatCode="0.00E+00">
                  <c:v>2.510908861668602E-14</c:v>
                </c:pt>
                <c:pt idx="60" formatCode="0.00E+00">
                  <c:v>1.5233032799060954E-14</c:v>
                </c:pt>
                <c:pt idx="61" formatCode="0.00E+00">
                  <c:v>9.2407784818747726E-15</c:v>
                </c:pt>
                <c:pt idx="62" formatCode="0.00E+00">
                  <c:v>5.6047594702105155E-15</c:v>
                </c:pt>
                <c:pt idx="63" formatCode="0.00E+00">
                  <c:v>3.3986352611963068E-15</c:v>
                </c:pt>
                <c:pt idx="64" formatCode="0.00E+00">
                  <c:v>2.0603971200341114E-15</c:v>
                </c:pt>
                <c:pt idx="65" formatCode="0.00E+00">
                  <c:v>1.2488872119616843E-15</c:v>
                </c:pt>
                <c:pt idx="66" formatCode="0.00E+00">
                  <c:v>7.5694522728353082E-16</c:v>
                </c:pt>
                <c:pt idx="67" formatCode="0.00E+00">
                  <c:v>4.5879351186946108E-16</c:v>
                </c:pt>
                <c:pt idx="68" formatCode="0.00E+00">
                  <c:v>2.7810664799344103E-16</c:v>
                </c:pt>
                <c:pt idx="69" formatCode="0.00E+00">
                  <c:v>1.6860067235830031E-16</c:v>
                </c:pt>
                <c:pt idx="70" formatCode="0.00E+00">
                  <c:v>1.0222552872756113E-16</c:v>
                </c:pt>
                <c:pt idx="71" formatCode="0.00E+00">
                  <c:v>6.1987176522529861E-17</c:v>
                </c:pt>
                <c:pt idx="72" formatCode="0.00E+00">
                  <c:v>3.7590222101442666E-17</c:v>
                </c:pt>
                <c:pt idx="73" formatCode="0.00E+00">
                  <c:v>2.279649366295839E-17</c:v>
                </c:pt>
                <c:pt idx="74" formatCode="0.00E+00">
                  <c:v>1.3825273834697613E-17</c:v>
                </c:pt>
                <c:pt idx="75" formatCode="0.00E+00">
                  <c:v>8.3846916820199534E-18</c:v>
                </c:pt>
                <c:pt idx="76" formatCode="0.00E+00">
                  <c:v>5.0851679855180483E-18</c:v>
                </c:pt>
                <c:pt idx="77" formatCode="0.00E+00">
                  <c:v>3.0840886310412686E-18</c:v>
                </c:pt>
                <c:pt idx="78" formatCode="0.00E+00">
                  <c:v>1.870470940354836E-18</c:v>
                </c:pt>
                <c:pt idx="79" formatCode="0.00E+00">
                  <c:v>1.1344288503584881E-18</c:v>
                </c:pt>
                <c:pt idx="80" formatCode="0.00E+00">
                  <c:v>6.8802709605631607E-19</c:v>
                </c:pt>
                <c:pt idx="81" formatCode="0.00E+00">
                  <c:v>4.1728779977544698E-19</c:v>
                </c:pt>
                <c:pt idx="82" formatCode="0.00E+00">
                  <c:v>2.5308570745073476E-19</c:v>
                </c:pt>
                <c:pt idx="83" formatCode="0.00E+00">
                  <c:v>1.5349748891719794E-19</c:v>
                </c:pt>
                <c:pt idx="84" formatCode="0.00E+00">
                  <c:v>9.3097194735187519E-20</c:v>
                </c:pt>
                <c:pt idx="85" formatCode="0.00E+00">
                  <c:v>5.6464244451422285E-20</c:v>
                </c:pt>
                <c:pt idx="86" formatCode="0.00E+00">
                  <c:v>3.4246169136073537E-20</c:v>
                </c:pt>
                <c:pt idx="87" formatCode="0.00E+00">
                  <c:v>2.0770739782366303E-20</c:v>
                </c:pt>
                <c:pt idx="88" formatCode="0.00E+00">
                  <c:v>1.259776102215646E-20</c:v>
                </c:pt>
                <c:pt idx="89" formatCode="0.00E+00">
                  <c:v>7.6407526456139874E-21</c:v>
                </c:pt>
                <c:pt idx="90" formatCode="0.00E+00">
                  <c:v>4.6342582385047368E-21</c:v>
                </c:pt>
                <c:pt idx="91" formatCode="0.00E+00">
                  <c:v>2.8107717343080302E-21</c:v>
                </c:pt>
                <c:pt idx="92" formatCode="0.00E+00">
                  <c:v>1.7047948432270176E-21</c:v>
                </c:pt>
                <c:pt idx="93" formatCode="0.00E+00">
                  <c:v>1.0339982648086261E-21</c:v>
                </c:pt>
                <c:pt idx="94" formatCode="0.00E+00">
                  <c:v>6.2714589250690124E-22</c:v>
                </c:pt>
                <c:pt idx="95" formatCode="0.00E+00">
                  <c:v>3.8038062261057336E-22</c:v>
                </c:pt>
                <c:pt idx="96" formatCode="0.00E+00">
                  <c:v>2.3071145857339704E-22</c:v>
                </c:pt>
                <c:pt idx="97" formatCode="0.00E+00">
                  <c:v>1.3993323362287095E-22</c:v>
                </c:pt>
                <c:pt idx="98" formatCode="0.00E+00">
                  <c:v>8.487376161018348E-23</c:v>
                </c:pt>
                <c:pt idx="99" formatCode="0.00E+00">
                  <c:v>5.147861547833561E-23</c:v>
                </c:pt>
                <c:pt idx="100" formatCode="0.00E+00">
                  <c:v>3.1223461334373981E-23</c:v>
                </c:pt>
                <c:pt idx="101" formatCode="0.00E+00">
                  <c:v>1.8938080996710085E-23</c:v>
                </c:pt>
                <c:pt idx="102" formatCode="0.00E+00">
                  <c:v>1.1486602346282312E-23</c:v>
                </c:pt>
                <c:pt idx="103" formatCode="0.00E+00">
                  <c:v>6.9670328077369854E-24</c:v>
                </c:pt>
                <c:pt idx="104" formatCode="0.00E+00">
                  <c:v>4.2257591254754115E-24</c:v>
                </c:pt>
                <c:pt idx="105" formatCode="0.00E+00">
                  <c:v>2.5630802046178566E-24</c:v>
                </c:pt>
                <c:pt idx="106" formatCode="0.00E+00">
                  <c:v>1.5546054850860501E-24</c:v>
                </c:pt>
                <c:pt idx="107" formatCode="0.00E+00">
                  <c:v>9.4292836886910854E-25</c:v>
                </c:pt>
                <c:pt idx="108" formatCode="0.00E+00">
                  <c:v>5.7192316019008918E-25</c:v>
                </c:pt>
                <c:pt idx="109" formatCode="0.00E+00">
                  <c:v>3.4689425748532393E-25</c:v>
                </c:pt>
                <c:pt idx="110" formatCode="0.00E+00">
                  <c:v>2.1040543493400206E-25</c:v>
                </c:pt>
                <c:pt idx="111" formatCode="0.00E+00">
                  <c:v>1.2761954337519952E-25</c:v>
                </c:pt>
                <c:pt idx="112" formatCode="0.00E+00">
                  <c:v>7.7406562700999429E-26</c:v>
                </c:pt>
                <c:pt idx="113" formatCode="0.00E+00">
                  <c:v>4.6950337500981572E-26</c:v>
                </c:pt>
                <c:pt idx="114" formatCode="0.00E+00">
                  <c:v>2.8477376097688352E-26</c:v>
                </c:pt>
                <c:pt idx="115" formatCode="0.00E+00">
                  <c:v>1.7272751238816833E-26</c:v>
                </c:pt>
                <c:pt idx="116" formatCode="0.00E+00">
                  <c:v>1.0476671830547869E-26</c:v>
                </c:pt>
                <c:pt idx="117" formatCode="0.00E+00">
                  <c:v>6.3545590185214127E-27</c:v>
                </c:pt>
                <c:pt idx="118" formatCode="0.00E+00">
                  <c:v>3.8543196745780269E-27</c:v>
                </c:pt>
                <c:pt idx="119" formatCode="0.00E+00">
                  <c:v>2.3378156738637801E-27</c:v>
                </c:pt>
                <c:pt idx="120" formatCode="0.00E+00">
                  <c:v>1.4179894633851459E-27</c:v>
                </c:pt>
                <c:pt idx="121" formatCode="0.00E+00">
                  <c:v>8.6007421895649394E-28</c:v>
                </c:pt>
                <c:pt idx="122" formatCode="0.00E+00">
                  <c:v>5.2167380443161036E-28</c:v>
                </c:pt>
                <c:pt idx="123" formatCode="0.00E+00">
                  <c:v>3.1641880722494755E-28</c:v>
                </c:pt>
                <c:pt idx="124" formatCode="0.00E+00">
                  <c:v>1.9192241321162E-28</c:v>
                </c:pt>
                <c:pt idx="125" formatCode="0.00E+00">
                  <c:v>1.1640971799773329E-28</c:v>
                </c:pt>
                <c:pt idx="126" formatCode="0.00E+00">
                  <c:v>7.0607836038633869E-29</c:v>
                </c:pt>
                <c:pt idx="127" formatCode="0.00E+00">
                  <c:v>4.2826903816329638E-29</c:v>
                </c:pt>
                <c:pt idx="128" formatCode="0.00E+00">
                  <c:v>2.5976495276363361E-29</c:v>
                </c:pt>
                <c:pt idx="129" formatCode="0.00E+00">
                  <c:v>1.5755947524210404E-29</c:v>
                </c:pt>
                <c:pt idx="130" formatCode="0.00E+00">
                  <c:v>9.5567137404841132E-30</c:v>
                </c:pt>
                <c:pt idx="131" formatCode="0.00E+00">
                  <c:v>5.7965915892522809E-30</c:v>
                </c:pt>
                <c:pt idx="132" formatCode="0.00E+00">
                  <c:v>3.5159030563724972E-30</c:v>
                </c:pt>
                <c:pt idx="133" formatCode="0.00E+00">
                  <c:v>2.1325594044967859E-30</c:v>
                </c:pt>
                <c:pt idx="134" formatCode="0.00E+00">
                  <c:v>1.293497019131466E-30</c:v>
                </c:pt>
                <c:pt idx="135" formatCode="0.00E+00">
                  <c:v>7.8456651368640207E-31</c:v>
                </c:pt>
                <c:pt idx="136" formatCode="0.00E+00">
                  <c:v>4.7587636740615351E-31</c:v>
                </c:pt>
                <c:pt idx="137" formatCode="0.00E+00">
                  <c:v>2.886413418556124E-31</c:v>
                </c:pt>
                <c:pt idx="138" formatCode="0.00E+00">
                  <c:v>1.7507452338509164E-31</c:v>
                </c:pt>
                <c:pt idx="139" formatCode="0.00E+00">
                  <c:v>1.0619092042431317E-31</c:v>
                </c:pt>
                <c:pt idx="140" formatCode="0.00E+00">
                  <c:v>6.4409781527838543E-32</c:v>
                </c:pt>
                <c:pt idx="141" formatCode="0.00E+00">
                  <c:v>3.9067558379775154E-32</c:v>
                </c:pt>
                <c:pt idx="142" formatCode="0.00E+00">
                  <c:v>2.3696309347801382E-32</c:v>
                </c:pt>
                <c:pt idx="143" formatCode="0.00E+00">
                  <c:v>1.4372924481664597E-32</c:v>
                </c:pt>
                <c:pt idx="144" formatCode="0.00E+00">
                  <c:v>8.7178534365115643E-33</c:v>
                </c:pt>
                <c:pt idx="145" formatCode="0.00E+00">
                  <c:v>5.2877871489969763E-33</c:v>
                </c:pt>
                <c:pt idx="146" formatCode="0.00E+00">
                  <c:v>3.2072908386047029E-33</c:v>
                </c:pt>
                <c:pt idx="147" formatCode="0.00E+00">
                  <c:v>1.9453721533153724E-33</c:v>
                </c:pt>
                <c:pt idx="148" formatCode="0.00E+00">
                  <c:v>1.1799592637956649E-33</c:v>
                </c:pt>
                <c:pt idx="149" formatCode="0.00E+00">
                  <c:v>7.1570046160741856E-34</c:v>
                </c:pt>
                <c:pt idx="150" formatCode="0.00E+00">
                  <c:v>4.3410575166817587E-34</c:v>
                </c:pt>
                <c:pt idx="151" formatCode="0.00E+00">
                  <c:v>2.6330538331390515E-34</c:v>
                </c:pt>
                <c:pt idx="152" formatCode="0.00E+00">
                  <c:v>1.5970697673244342E-34</c:v>
                </c:pt>
                <c:pt idx="153" formatCode="0.00E+00">
                  <c:v>9.686970711505941E-35</c:v>
                </c:pt>
                <c:pt idx="154" formatCode="0.00E+00">
                  <c:v>5.8755973888314544E-35</c:v>
                </c:pt>
                <c:pt idx="155" formatCode="0.00E+00">
                  <c:v>3.5638220660583221E-35</c:v>
                </c:pt>
                <c:pt idx="156" formatCode="0.00E+00">
                  <c:v>2.1616229040761928E-35</c:v>
                </c:pt>
                <c:pt idx="157" formatCode="0.00E+00">
                  <c:v>1.3111240649036404E-35</c:v>
                </c:pt>
                <c:pt idx="158" formatCode="0.00E+00">
                  <c:v>7.9525713837922394E-36</c:v>
                </c:pt>
                <c:pt idx="159" formatCode="0.00E+00">
                  <c:v>4.8236001061128459E-36</c:v>
                </c:pt>
                <c:pt idx="160" formatCode="0.00E+00">
                  <c:v>2.9257347995882363E-36</c:v>
                </c:pt>
                <c:pt idx="161" formatCode="0.00E+00">
                  <c:v>1.7745923049661713E-36</c:v>
                </c:pt>
                <c:pt idx="162" formatCode="0.00E+00">
                  <c:v>1.0763717877254259E-36</c:v>
                </c:pt>
                <c:pt idx="163" formatCode="0.00E+00">
                  <c:v>6.5286945732205262E-37</c:v>
                </c:pt>
                <c:pt idx="164" formatCode="0.00E+00">
                  <c:v>3.9599647755253634E-37</c:v>
                </c:pt>
                <c:pt idx="165" formatCode="0.00E+00">
                  <c:v>2.4019194280099388E-37</c:v>
                </c:pt>
                <c:pt idx="166" formatCode="0.00E+00">
                  <c:v>1.4569005861999195E-37</c:v>
                </c:pt>
                <c:pt idx="167" formatCode="0.00E+00">
                  <c:v>8.837092339760836E-38</c:v>
                </c:pt>
                <c:pt idx="168" formatCode="0.00E+00">
                  <c:v>5.3604590665739213E-38</c:v>
                </c:pt>
                <c:pt idx="169" formatCode="0.00E+00">
                  <c:v>3.2517249797880617E-38</c:v>
                </c:pt>
                <c:pt idx="170" formatCode="0.00E+00">
                  <c:v>1.9726522712235393E-38</c:v>
                </c:pt>
                <c:pt idx="171" formatCode="0.00E+00">
                  <c:v>1.1967820739108023E-38</c:v>
                </c:pt>
                <c:pt idx="172" formatCode="0.00E+00">
                  <c:v>7.2611418180454125E-39</c:v>
                </c:pt>
                <c:pt idx="173" formatCode="0.00E+00">
                  <c:v>4.4056534705189516E-39</c:v>
                </c:pt>
                <c:pt idx="174" formatCode="0.00E+00">
                  <c:v>2.6730960958637885E-39</c:v>
                </c:pt>
                <c:pt idx="175" formatCode="0.00E+00">
                  <c:v>1.6217979321622735E-39</c:v>
                </c:pt>
                <c:pt idx="176" formatCode="0.00E+00">
                  <c:v>9.8386802026102855E-40</c:v>
                </c:pt>
                <c:pt idx="177" formatCode="0.00E+00">
                  <c:v>5.9678963518677981E-40</c:v>
                </c:pt>
                <c:pt idx="178" formatCode="0.00E+00">
                  <c:v>3.6194843554456148E-40</c:v>
                </c:pt>
                <c:pt idx="179" formatCode="0.00E+00">
                  <c:v>2.1949308654689927E-40</c:v>
                </c:pt>
                <c:pt idx="180" formatCode="0.00E+00">
                  <c:v>1.3309441392492205E-40</c:v>
                </c:pt>
                <c:pt idx="181" formatCode="0.00E+00">
                  <c:v>8.0701841321893955E-41</c:v>
                </c:pt>
                <c:pt idx="182" formatCode="0.00E+00">
                  <c:v>4.8933931781022955E-41</c:v>
                </c:pt>
                <c:pt idx="183" formatCode="0.00E+00">
                  <c:v>2.9672439501883806E-41</c:v>
                </c:pt>
                <c:pt idx="184" formatCode="0.00E+00">
                  <c:v>1.7993674960268278E-41</c:v>
                </c:pt>
                <c:pt idx="185" formatCode="0.00E+00">
                  <c:v>1.0912171012471026E-41</c:v>
                </c:pt>
                <c:pt idx="186" formatCode="0.00E+00">
                  <c:v>6.6179629010449003E-42</c:v>
                </c:pt>
                <c:pt idx="187" formatCode="0.00E+00">
                  <c:v>4.0137898764637564E-42</c:v>
                </c:pt>
                <c:pt idx="188" formatCode="0.00E+00">
                  <c:v>2.4344288142016247E-42</c:v>
                </c:pt>
                <c:pt idx="189" formatCode="0.00E+00">
                  <c:v>1.4765474011641335E-42</c:v>
                </c:pt>
                <c:pt idx="190" formatCode="0.00E+00">
                  <c:v>8.9557589906451867E-43</c:v>
                </c:pt>
                <c:pt idx="191" formatCode="0.00E+00">
                  <c:v>5.4320026685260031E-43</c:v>
                </c:pt>
                <c:pt idx="192" formatCode="0.00E+00">
                  <c:v>3.2947224628751898E-43</c:v>
                </c:pt>
                <c:pt idx="193" formatCode="0.00E+00">
                  <c:v>1.9983808669728215E-43</c:v>
                </c:pt>
                <c:pt idx="194" formatCode="0.00E+00">
                  <c:v>1.2120983991760871E-43</c:v>
                </c:pt>
                <c:pt idx="195" formatCode="0.00E+00">
                  <c:v>7.351864573284938E-44</c:v>
                </c:pt>
                <c:pt idx="196" formatCode="0.00E+00">
                  <c:v>4.459200931973204E-44</c:v>
                </c:pt>
                <c:pt idx="197" formatCode="0.00E+00">
                  <c:v>2.7046836329506143E-44</c:v>
                </c:pt>
                <c:pt idx="198" formatCode="0.00E+00">
                  <c:v>1.640498267918472E-44</c:v>
                </c:pt>
                <c:pt idx="199" formatCode="0.00E+00">
                  <c:v>9.9502718442926156E-45</c:v>
                </c:pt>
                <c:pt idx="200" formatCode="0.00E+00">
                  <c:v>6.0352321455256352E-45</c:v>
                </c:pt>
                <c:pt idx="201" formatCode="0.00E+00">
                  <c:v>3.6606050710665463E-45</c:v>
                </c:pt>
                <c:pt idx="202" formatCode="0.00E+00">
                  <c:v>2.2202998862685834E-45</c:v>
                </c:pt>
                <c:pt idx="203" formatCode="0.00E+00">
                  <c:v>1.3466981346753075E-45</c:v>
                </c:pt>
                <c:pt idx="204" formatCode="0.00E+00">
                  <c:v>8.1682447521671246E-46</c:v>
                </c:pt>
                <c:pt idx="205" formatCode="0.00E+00">
                  <c:v>4.9543546078151444E-46</c:v>
                </c:pt>
                <c:pt idx="206" formatCode="0.00E+00">
                  <c:v>3.005005665242664E-46</c:v>
                </c:pt>
                <c:pt idx="207" formatCode="0.00E+00">
                  <c:v>1.8226503513933593E-46</c:v>
                </c:pt>
                <c:pt idx="208" formatCode="0.00E+00">
                  <c:v>1.1055064824644843E-46</c:v>
                </c:pt>
                <c:pt idx="209" formatCode="0.00E+00">
                  <c:v>6.7053134546253049E-47</c:v>
                </c:pt>
                <c:pt idx="210" formatCode="0.00E+00">
                  <c:v>4.0670240181026173E-47</c:v>
                </c:pt>
                <c:pt idx="211" formatCode="0.00E+00">
                  <c:v>2.4668017675106213E-47</c:v>
                </c:pt>
                <c:pt idx="212" formatCode="0.00E+00">
                  <c:v>1.4962068064426893E-47</c:v>
                </c:pt>
                <c:pt idx="213" formatCode="0.00E+00">
                  <c:v>9.0750465769010582E-48</c:v>
                </c:pt>
                <c:pt idx="214" formatCode="0.00E+00">
                  <c:v>5.504348982802112E-48</c:v>
                </c:pt>
                <c:pt idx="215" formatCode="0.00E+00">
                  <c:v>3.3385887142157681E-48</c:v>
                </c:pt>
                <c:pt idx="216" formatCode="0.00E+00">
                  <c:v>2.0249753596262084E-48</c:v>
                </c:pt>
                <c:pt idx="217" formatCode="0.00E+00">
                  <c:v>1.2282207415898895E-48</c:v>
                </c:pt>
                <c:pt idx="218" formatCode="0.00E+00">
                  <c:v>7.449600338932219E-49</c:v>
                </c:pt>
                <c:pt idx="219" formatCode="0.00E+00">
                  <c:v>4.5184489890479748E-49</c:v>
                </c:pt>
                <c:pt idx="220" formatCode="0.00E+00">
                  <c:v>2.7406000195224757E-49</c:v>
                </c:pt>
                <c:pt idx="221" formatCode="0.00E+00">
                  <c:v>1.6622708644712803E-49</c:v>
                </c:pt>
                <c:pt idx="222" formatCode="0.00E+00">
                  <c:v>1.0082257686544899E-49</c:v>
                </c:pt>
                <c:pt idx="223" formatCode="0.00E+00">
                  <c:v>6.1152421357614252E-50</c:v>
                </c:pt>
                <c:pt idx="224" formatCode="0.00E+00">
                  <c:v>3.7091072162157166E-50</c:v>
                </c:pt>
                <c:pt idx="225" formatCode="0.00E+00">
                  <c:v>2.2497019365752004E-50</c:v>
                </c:pt>
                <c:pt idx="226" formatCode="0.00E+00">
                  <c:v>1.3645216881225425E-50</c:v>
                </c:pt>
                <c:pt idx="227" formatCode="0.00E+00">
                  <c:v>8.2762913357483477E-51</c:v>
                </c:pt>
                <c:pt idx="228" formatCode="0.00E+00">
                  <c:v>5.0198525892725111E-51</c:v>
                </c:pt>
                <c:pt idx="229" formatCode="0.00E+00">
                  <c:v>3.0447106453328469E-51</c:v>
                </c:pt>
                <c:pt idx="230" formatCode="0.00E+00">
                  <c:v>1.8467195869472732E-51</c:v>
                </c:pt>
                <c:pt idx="231" formatCode="0.00E+00">
                  <c:v>1.12009730975324E-51</c:v>
                </c:pt>
                <c:pt idx="232" formatCode="0.00E+00">
                  <c:v>6.7937634668577273E-52</c:v>
                </c:pt>
                <c:pt idx="233" formatCode="0.00E+00">
                  <c:v>4.1206427197743532E-52</c:v>
                </c:pt>
                <c:pt idx="234" formatCode="0.00E+00">
                  <c:v>2.4993056440586102E-52</c:v>
                </c:pt>
                <c:pt idx="235" formatCode="0.00E+00">
                  <c:v>1.5159108132290221E-52</c:v>
                </c:pt>
                <c:pt idx="236" formatCode="0.00E+00">
                  <c:v>9.1944933746170064E-53</c:v>
                </c:pt>
                <c:pt idx="237" formatCode="0.00E+00">
                  <c:v>5.576758407768115E-53</c:v>
                </c:pt>
                <c:pt idx="238" formatCode="0.00E+00">
                  <c:v>3.3824838463151976E-53</c:v>
                </c:pt>
                <c:pt idx="239" formatCode="0.00E+00">
                  <c:v>2.0515849595452009E-53</c:v>
                </c:pt>
                <c:pt idx="240" formatCode="0.00E+00">
                  <c:v>1.2443517344746618E-53</c:v>
                </c:pt>
                <c:pt idx="241" formatCode="0.00E+00">
                  <c:v>7.5473881378753012E-54</c:v>
                </c:pt>
                <c:pt idx="242" formatCode="0.00E+00">
                  <c:v>4.5777291131330912E-54</c:v>
                </c:pt>
                <c:pt idx="243" formatCode="0.00E+00">
                  <c:v>2.7765364091432726E-54</c:v>
                </c:pt>
                <c:pt idx="244" formatCode="0.00E+00">
                  <c:v>1.6840560233511065E-54</c:v>
                </c:pt>
                <c:pt idx="245" formatCode="0.00E+00">
                  <c:v>1.0214322770365178E-54</c:v>
                </c:pt>
                <c:pt idx="246" formatCode="0.00E+00">
                  <c:v>6.195302271755057E-55</c:v>
                </c:pt>
                <c:pt idx="247" formatCode="0.00E+00">
                  <c:v>3.7576411739996783E-55</c:v>
                </c:pt>
                <c:pt idx="248" formatCode="0.00E+00">
                  <c:v>2.2791242084334197E-55</c:v>
                </c:pt>
                <c:pt idx="249" formatCode="0.00E+00">
                  <c:v>1.3823581146527946E-55</c:v>
                </c:pt>
                <c:pt idx="250" formatCode="0.00E+00">
                  <c:v>8.3844199608471827E-56</c:v>
                </c:pt>
                <c:pt idx="251" formatCode="0.00E+00">
                  <c:v>5.0854028969348064E-56</c:v>
                </c:pt>
                <c:pt idx="252" formatCode="0.00E+00">
                  <c:v>3.0844490149535213E-56</c:v>
                </c:pt>
                <c:pt idx="253" formatCode="0.00E+00">
                  <c:v>1.8708101331227081E-56</c:v>
                </c:pt>
                <c:pt idx="254" formatCode="0.00E+00">
                  <c:v>1.134701738403243E-56</c:v>
                </c:pt>
                <c:pt idx="255" formatCode="0.00E+00">
                  <c:v>6.8823002730862071E-57</c:v>
                </c:pt>
                <c:pt idx="256" formatCode="0.00E+00">
                  <c:v>4.1743167885517415E-57</c:v>
                </c:pt>
                <c:pt idx="257" formatCode="0.00E+00">
                  <c:v>2.531844823812698E-57</c:v>
                </c:pt>
                <c:pt idx="258" formatCode="0.00E+00">
                  <c:v>1.5356373174027243E-57</c:v>
                </c:pt>
                <c:pt idx="259" formatCode="0.00E+00">
                  <c:v>9.3140834471097853E-58</c:v>
                </c:pt>
                <c:pt idx="260" formatCode="0.00E+00">
                  <c:v>5.649259012536415E-58</c:v>
                </c:pt>
                <c:pt idx="261" formatCode="0.00E+00">
                  <c:v>3.4264369608785691E-58</c:v>
                </c:pt>
                <c:pt idx="262" formatCode="0.00E+00">
                  <c:v>2.0782314017884277E-58</c:v>
                </c:pt>
                <c:pt idx="263" formatCode="0.00E+00">
                  <c:v>1.2605061177479611E-58</c:v>
                </c:pt>
                <c:pt idx="264" formatCode="0.00E+00">
                  <c:v>7.6453243113714711E-59</c:v>
                </c:pt>
                <c:pt idx="265" formatCode="0.00E+00">
                  <c:v>4.6371032761412497E-59</c:v>
                </c:pt>
                <c:pt idx="266" formatCode="0.00E+00">
                  <c:v>2.8125323484381832E-59</c:v>
                </c:pt>
                <c:pt idx="267" formatCode="0.00E+00">
                  <c:v>1.7058788590379739E-59</c:v>
                </c:pt>
                <c:pt idx="268" formatCode="0.00E+00">
                  <c:v>1.0346626027429136E-59</c:v>
                </c:pt>
                <c:pt idx="269" formatCode="0.00E+00">
                  <c:v>6.2755128392162095E-60</c:v>
                </c:pt>
                <c:pt idx="270" formatCode="0.00E+00">
                  <c:v>3.8062700643206107E-60</c:v>
                </c:pt>
                <c:pt idx="271" formatCode="0.00E+00">
                  <c:v>2.3086063389425907E-60</c:v>
                </c:pt>
                <c:pt idx="272" formatCode="0.00E+00">
                  <c:v>1.4002322531961613E-60</c:v>
                </c:pt>
                <c:pt idx="273" formatCode="0.00E+00">
                  <c:v>8.4927859853093268E-61</c:v>
                </c:pt>
                <c:pt idx="274" formatCode="0.00E+00">
                  <c:v>5.1511025297445081E-61</c:v>
                </c:pt>
                <c:pt idx="275" formatCode="0.00E+00">
                  <c:v>3.1242812372755795E-61</c:v>
                </c:pt>
                <c:pt idx="276" formatCode="0.00E+00">
                  <c:v>1.8949596217380097E-61</c:v>
                </c:pt>
                <c:pt idx="277" formatCode="0.00E+00">
                  <c:v>1.1493431570407045E-61</c:v>
                </c:pt>
                <c:pt idx="278" formatCode="0.00E+00">
                  <c:v>6.9710690442420364E-62</c:v>
                </c:pt>
                <c:pt idx="279" formatCode="0.00E+00">
                  <c:v>4.2281362189937941E-62</c:v>
                </c:pt>
                <c:pt idx="280" formatCode="0.00E+00">
                  <c:v>2.5644750314026992E-62</c:v>
                </c:pt>
                <c:pt idx="281" formatCode="0.00E+00">
                  <c:v>1.5554207858566284E-62</c:v>
                </c:pt>
                <c:pt idx="282" formatCode="0.00E+00">
                  <c:v>9.434029759288975E-63</c:v>
                </c:pt>
                <c:pt idx="283" formatCode="0.00E+00">
                  <c:v>5.7219822558730972E-63</c:v>
                </c:pt>
                <c:pt idx="284" formatCode="0.00E+00">
                  <c:v>3.470529129582597E-63</c:v>
                </c:pt>
                <c:pt idx="285" formatCode="0.00E+00">
                  <c:v>2.1049646400398132E-63</c:v>
                </c:pt>
                <c:pt idx="286" formatCode="0.00E+00">
                  <c:v>1.2767146455547591E-63</c:v>
                </c:pt>
                <c:pt idx="287" formatCode="0.00E+00">
                  <c:v>7.743598048075655E-64</c:v>
                </c:pt>
                <c:pt idx="288" formatCode="0.00E+00">
                  <c:v>4.69668777226314E-64</c:v>
                </c:pt>
                <c:pt idx="289" formatCode="0.00E+00">
                  <c:v>2.8486592718161707E-64</c:v>
                </c:pt>
                <c:pt idx="290" formatCode="0.00E+00">
                  <c:v>1.7277832202935992E-64</c:v>
                </c:pt>
                <c:pt idx="291" formatCode="0.00E+00">
                  <c:v>1.0479436438123131E-64</c:v>
                </c:pt>
                <c:pt idx="292" formatCode="0.00E+00">
                  <c:v>6.3560387338635793E-65</c:v>
                </c:pt>
                <c:pt idx="293" formatCode="0.00E+00">
                  <c:v>3.8550949135873549E-65</c:v>
                </c:pt>
                <c:pt idx="294" formatCode="0.00E+00">
                  <c:v>2.3382101877981222E-65</c:v>
                </c:pt>
                <c:pt idx="295" formatCode="0.00E+00">
                  <c:v>1.4181819600259394E-65</c:v>
                </c:pt>
                <c:pt idx="296" formatCode="0.00E+00">
                  <c:v>8.6016209536207748E-66</c:v>
                </c:pt>
                <c:pt idx="297" formatCode="0.00E+00">
                  <c:v>5.2170930365260731E-66</c:v>
                </c:pt>
                <c:pt idx="298" formatCode="0.00E+00">
                  <c:v>3.1642938014333956E-66</c:v>
                </c:pt>
                <c:pt idx="299" formatCode="0.00E+00">
                  <c:v>1.9192208739673969E-66</c:v>
                </c:pt>
                <c:pt idx="300" formatCode="0.00E+00">
                  <c:v>1.1640538099760387E-66</c:v>
                </c:pt>
                <c:pt idx="301" formatCode="0.00E+00">
                  <c:v>7.0602665252794444E-67</c:v>
                </c:pt>
                <c:pt idx="302" formatCode="0.00E+00">
                  <c:v>4.2822210069285772E-67</c:v>
                </c:pt>
                <c:pt idx="303" formatCode="0.00E+00">
                  <c:v>2.5972694223221031E-67</c:v>
                </c:pt>
                <c:pt idx="304" formatCode="0.00E+00">
                  <c:v>1.5753057998064743E-67</c:v>
                </c:pt>
                <c:pt idx="305" formatCode="0.00E+00">
                  <c:v>9.554603884195392E-68</c:v>
                </c:pt>
                <c:pt idx="306" formatCode="0.00E+00">
                  <c:v>5.7950935077057925E-68</c:v>
                </c:pt>
                <c:pt idx="307" formatCode="0.00E+00">
                  <c:v>3.5148610146810056E-68</c:v>
                </c:pt>
                <c:pt idx="308" formatCode="0.00E+00">
                  <c:v>2.1318459265230582E-68</c:v>
                </c:pt>
                <c:pt idx="309" formatCode="0.00E+00">
                  <c:v>1.293014576519444E-68</c:v>
                </c:pt>
                <c:pt idx="310" formatCode="0.00E+00">
                  <c:v>7.8424359094093829E-69</c:v>
                </c:pt>
                <c:pt idx="311" formatCode="0.00E+00">
                  <c:v>4.7566203235713997E-69</c:v>
                </c:pt>
                <c:pt idx="312" formatCode="0.00E+00">
                  <c:v>2.8850008712225683E-69</c:v>
                </c:pt>
                <c:pt idx="313" formatCode="0.00E+00">
                  <c:v>1.7498199500056949E-69</c:v>
                </c:pt>
                <c:pt idx="314" formatCode="0.00E+00">
                  <c:v>1.0613062780872336E-69</c:v>
                </c:pt>
                <c:pt idx="315" formatCode="0.00E+00">
                  <c:v>6.4370674281616511E-70</c:v>
                </c:pt>
                <c:pt idx="316" formatCode="0.00E+00">
                  <c:v>3.90422951211704E-70</c:v>
                </c:pt>
                <c:pt idx="317" formatCode="0.00E+00">
                  <c:v>2.3680048034208961E-70</c:v>
                </c:pt>
                <c:pt idx="318" formatCode="0.00E+00">
                  <c:v>1.4362491227966368E-70</c:v>
                </c:pt>
                <c:pt idx="319" formatCode="0.00E+00">
                  <c:v>8.711178907649783E-71</c:v>
                </c:pt>
                <c:pt idx="320" formatCode="0.00E+00">
                  <c:v>5.2835284505439481E-71</c:v>
                </c:pt>
                <c:pt idx="321" formatCode="0.00E+00">
                  <c:v>3.2045800794166197E-71</c:v>
                </c:pt>
                <c:pt idx="322" formatCode="0.00E+00">
                  <c:v>1.9436504765135233E-71</c:v>
                </c:pt>
                <c:pt idx="323" formatCode="0.00E+00">
                  <c:v>1.1788679827152111E-71</c:v>
                </c:pt>
                <c:pt idx="324" formatCode="0.00E+00">
                  <c:v>7.1501004024636853E-72</c:v>
                </c:pt>
                <c:pt idx="325" formatCode="0.00E+00">
                  <c:v>4.3366969314840163E-72</c:v>
                </c:pt>
                <c:pt idx="326" formatCode="0.00E+00">
                  <c:v>2.630304154557516E-72</c:v>
                </c:pt>
                <c:pt idx="327" formatCode="0.00E+00">
                  <c:v>1.5953384624241581E-72</c:v>
                </c:pt>
                <c:pt idx="328" formatCode="0.00E+00">
                  <c:v>9.6760848557333739E-73</c:v>
                </c:pt>
                <c:pt idx="329" formatCode="0.00E+00">
                  <c:v>5.8687616161580848E-73</c:v>
                </c:pt>
                <c:pt idx="330" formatCode="0.00E+00">
                  <c:v>3.559534769099292E-73</c:v>
                </c:pt>
                <c:pt idx="331" formatCode="0.00E+00">
                  <c:v>2.1589370518993774E-73</c:v>
                </c:pt>
                <c:pt idx="332" formatCode="0.00E+00">
                  <c:v>1.3094432798969264E-73</c:v>
                </c:pt>
                <c:pt idx="333" formatCode="0.00E+00">
                  <c:v>7.9420638533350811E-74</c:v>
                </c:pt>
                <c:pt idx="334" formatCode="0.00E+00">
                  <c:v>4.8170375343979555E-74</c:v>
                </c:pt>
                <c:pt idx="335" formatCode="0.00E+00">
                  <c:v>2.9216397175269176E-74</c:v>
                </c:pt>
                <c:pt idx="336" formatCode="0.00E+00">
                  <c:v>1.772038950032099E-74</c:v>
                </c:pt>
                <c:pt idx="337" formatCode="0.00E+00">
                  <c:v>1.0747806589409763E-74</c:v>
                </c:pt>
                <c:pt idx="338" formatCode="0.00E+00">
                  <c:v>6.5187810960500083E-75</c:v>
                </c:pt>
                <c:pt idx="339" formatCode="0.00E+00">
                  <c:v>3.9537839047122162E-75</c:v>
                </c:pt>
                <c:pt idx="340" formatCode="0.00E+00">
                  <c:v>2.3980566499687566E-75</c:v>
                </c:pt>
                <c:pt idx="341" formatCode="0.00E+00">
                  <c:v>1.4544738782277585E-75</c:v>
                </c:pt>
                <c:pt idx="342" formatCode="0.00E+00">
                  <c:v>8.8217021925348501E-76</c:v>
                </c:pt>
                <c:pt idx="343" formatCode="0.00E+00">
                  <c:v>5.3505550792563095E-76</c:v>
                </c:pt>
                <c:pt idx="344" formatCode="0.00E+00">
                  <c:v>3.245228387338373E-76</c:v>
                </c:pt>
                <c:pt idx="345" formatCode="0.00E+00">
                  <c:v>1.9683017329514127E-76</c:v>
                </c:pt>
                <c:pt idx="346" formatCode="0.00E+00">
                  <c:v>1.1938178427495323E-76</c:v>
                </c:pt>
                <c:pt idx="347" formatCode="0.00E+00">
                  <c:v>7.240764775123481E-77</c:v>
                </c:pt>
                <c:pt idx="348" formatCode="0.00E+00">
                  <c:v>4.3916810984485468E-77</c:v>
                </c:pt>
                <c:pt idx="349" formatCode="0.00E+00">
                  <c:v>2.6636498731450853E-77</c:v>
                </c:pt>
                <c:pt idx="350" formatCode="0.00E+00">
                  <c:v>1.6155613860464574E-77</c:v>
                </c:pt>
                <c:pt idx="351" formatCode="0.00E+00">
                  <c:v>9.7987296784943951E-78</c:v>
                </c:pt>
                <c:pt idx="352" formatCode="0.00E+00">
                  <c:v>5.9431415697924408E-78</c:v>
                </c:pt>
                <c:pt idx="353" formatCode="0.00E+00">
                  <c:v>3.6046438500948729E-78</c:v>
                </c:pt>
                <c:pt idx="354" formatCode="0.00E+00">
                  <c:v>2.1862943646721728E-78</c:v>
                </c:pt>
                <c:pt idx="355" formatCode="0.00E+00">
                  <c:v>1.3260347267434769E-78</c:v>
                </c:pt>
                <c:pt idx="356" formatCode="0.00E+00">
                  <c:v>8.0426866630595073E-79</c:v>
                </c:pt>
                <c:pt idx="357" formatCode="0.00E+00">
                  <c:v>4.8780628400926579E-79</c:v>
                </c:pt>
                <c:pt idx="358" formatCode="0.00E+00">
                  <c:v>2.9586502061083948E-79</c:v>
                </c:pt>
                <c:pt idx="359" formatCode="0.00E+00">
                  <c:v>1.7944850551307679E-79</c:v>
                </c:pt>
                <c:pt idx="360" formatCode="0.00E+00">
                  <c:v>1.0883938040125717E-79</c:v>
                </c:pt>
                <c:pt idx="361" formatCode="0.00E+00">
                  <c:v>6.6013425339597661E-80</c:v>
                </c:pt>
                <c:pt idx="362" formatCode="0.00E+00">
                  <c:v>4.0038561777031403E-80</c:v>
                </c:pt>
                <c:pt idx="363" formatCode="0.00E+00">
                  <c:v>2.4284248208994246E-80</c:v>
                </c:pt>
                <c:pt idx="364" formatCode="0.00E+00">
                  <c:v>1.4728918254009935E-80</c:v>
                </c:pt>
                <c:pt idx="365" formatCode="0.00E+00">
                  <c:v>8.9334052492726582E-81</c:v>
                </c:pt>
                <c:pt idx="366" formatCode="0.00E+00">
                  <c:v>5.4183020884829195E-81</c:v>
                </c:pt>
                <c:pt idx="367" formatCode="0.00E+00">
                  <c:v>3.2863165215575936E-81</c:v>
                </c:pt>
                <c:pt idx="368" formatCode="0.00E+00">
                  <c:v>1.9932214969841859E-81</c:v>
                </c:pt>
                <c:pt idx="369" formatCode="0.00E+00">
                  <c:v>1.2089316065462102E-81</c:v>
                </c:pt>
                <c:pt idx="370" formatCode="0.00E+00">
                  <c:v>7.332429560124365E-82</c:v>
                </c:pt>
                <c:pt idx="371" formatCode="0.00E+00">
                  <c:v>4.4472758245218791E-82</c:v>
                </c:pt>
                <c:pt idx="372" formatCode="0.00E+00">
                  <c:v>2.6973681856117576E-82</c:v>
                </c:pt>
                <c:pt idx="373" formatCode="0.00E+00">
                  <c:v>1.6360116642970637E-82</c:v>
                </c:pt>
                <c:pt idx="374" formatCode="0.00E+00">
                  <c:v>9.9227616808929569E-83</c:v>
                </c:pt>
                <c:pt idx="375" formatCode="0.00E+00">
                  <c:v>6.0183678211199761E-83</c:v>
                </c:pt>
                <c:pt idx="376" formatCode="0.00E+00">
                  <c:v>3.6502691998732519E-83</c:v>
                </c:pt>
                <c:pt idx="377" formatCode="0.00E+00">
                  <c:v>2.2139665911237315E-83</c:v>
                </c:pt>
                <c:pt idx="378" formatCode="0.00E+00">
                  <c:v>1.34281824857941E-83</c:v>
                </c:pt>
                <c:pt idx="379" formatCode="0.00E+00">
                  <c:v>8.144480897573653E-84</c:v>
                </c:pt>
                <c:pt idx="380" formatCode="0.00E+00">
                  <c:v>4.9398025153728072E-84</c:v>
                </c:pt>
                <c:pt idx="381" formatCode="0.00E+00">
                  <c:v>2.9960963039415905E-84</c:v>
                </c:pt>
                <c:pt idx="382" formatCode="0.00E+00">
                  <c:v>1.8171967659678972E-84</c:v>
                </c:pt>
                <c:pt idx="383" formatCode="0.00E+00">
                  <c:v>1.1021688855461271E-84</c:v>
                </c:pt>
                <c:pt idx="384" formatCode="0.00E+00">
                  <c:v>6.68489120398253E-85</c:v>
                </c:pt>
                <c:pt idx="385" formatCode="0.00E+00">
                  <c:v>4.0545302641923E-85</c:v>
                </c:pt>
                <c:pt idx="386" formatCode="0.00E+00">
                  <c:v>2.4591598288649514E-85</c:v>
                </c:pt>
                <c:pt idx="387" formatCode="0.00E+00">
                  <c:v>1.491533363198152E-85</c:v>
                </c:pt>
                <c:pt idx="388" formatCode="0.00E+00">
                  <c:v>9.0464710168694815E-86</c:v>
                </c:pt>
                <c:pt idx="389" formatCode="0.00E+00">
                  <c:v>5.4868795680015669E-86</c:v>
                </c:pt>
                <c:pt idx="390" formatCode="0.00E+00">
                  <c:v>3.3279107312275435E-86</c:v>
                </c:pt>
                <c:pt idx="391" formatCode="0.00E+00">
                  <c:v>2.0184496350081404E-86</c:v>
                </c:pt>
                <c:pt idx="392" formatCode="0.00E+00">
                  <c:v>1.2242332639574015E-86</c:v>
                </c:pt>
                <c:pt idx="393" formatCode="0.00E+00">
                  <c:v>7.4252391160841628E-87</c:v>
                </c:pt>
                <c:pt idx="394" formatCode="0.00E+00">
                  <c:v>4.5035679763375396E-87</c:v>
                </c:pt>
                <c:pt idx="395" formatCode="0.00E+00">
                  <c:v>2.7315113627344905E-87</c:v>
                </c:pt>
                <c:pt idx="396" formatCode="0.00E+00">
                  <c:v>1.6567207501079393E-87</c:v>
                </c:pt>
                <c:pt idx="397" formatCode="0.00E+00">
                  <c:v>1.004837012345027E-87</c:v>
                </c:pt>
                <c:pt idx="398" formatCode="0.00E+00">
                  <c:v>6.0945542524108714E-88</c:v>
                </c:pt>
                <c:pt idx="399" formatCode="0.00E+00">
                  <c:v>3.696479343558511E-88</c:v>
                </c:pt>
                <c:pt idx="400" formatCode="0.00E+00">
                  <c:v>2.2419949639363667E-88</c:v>
                </c:pt>
                <c:pt idx="401" formatCode="0.00E+00">
                  <c:v>1.3598186556907471E-88</c:v>
                </c:pt>
                <c:pt idx="402" formatCode="0.00E+00">
                  <c:v>8.2475958434439642E-89</c:v>
                </c:pt>
                <c:pt idx="403" formatCode="0.00E+00">
                  <c:v>5.0023463876290403E-89</c:v>
                </c:pt>
                <c:pt idx="404" formatCode="0.00E+00">
                  <c:v>3.0340320610917057E-89</c:v>
                </c:pt>
                <c:pt idx="405" formatCode="0.00E+00">
                  <c:v>1.840206604996682E-89</c:v>
                </c:pt>
                <c:pt idx="406" formatCode="0.00E+00">
                  <c:v>1.1161254726135119E-89</c:v>
                </c:pt>
                <c:pt idx="407" formatCode="0.00E+00">
                  <c:v>6.7695448551113952E-90</c:v>
                </c:pt>
                <c:pt idx="408" formatCode="0.00E+00">
                  <c:v>4.1058770149160575E-90</c:v>
                </c:pt>
                <c:pt idx="409" formatCode="0.00E+00">
                  <c:v>2.4903043054859157E-90</c:v>
                </c:pt>
                <c:pt idx="410" formatCode="0.00E+00">
                  <c:v>1.5104241435288449E-90</c:v>
                </c:pt>
                <c:pt idx="411" formatCode="0.00E+00">
                  <c:v>9.1610538458065546E-91</c:v>
                </c:pt>
                <c:pt idx="412" formatCode="0.00E+00">
                  <c:v>5.5563803923590645E-91</c:v>
                </c:pt>
                <c:pt idx="413" formatCode="0.00E+00">
                  <c:v>3.370066900134488E-91</c:v>
                </c:pt>
                <c:pt idx="414" formatCode="0.00E+00">
                  <c:v>2.044019773027725E-91</c:v>
                </c:pt>
                <c:pt idx="415" formatCode="0.00E+00">
                  <c:v>1.2397430481992381E-91</c:v>
                </c:pt>
                <c:pt idx="416" formatCode="0.00E+00">
                  <c:v>7.5193151889856887E-92</c:v>
                </c:pt>
                <c:pt idx="417" formatCode="0.00E+00">
                  <c:v>4.5606308100693486E-92</c:v>
                </c:pt>
                <c:pt idx="418" formatCode="0.00E+00">
                  <c:v>2.7661234836887525E-92</c:v>
                </c:pt>
                <c:pt idx="419" formatCode="0.00E+00">
                  <c:v>1.6777151664435486E-92</c:v>
                </c:pt>
                <c:pt idx="420" formatCode="0.00E+00">
                  <c:v>1.0175714597651812E-92</c:v>
                </c:pt>
                <c:pt idx="421" formatCode="0.00E+00">
                  <c:v>6.171796891264346E-93</c:v>
                </c:pt>
                <c:pt idx="422" formatCode="0.00E+00">
                  <c:v>3.7433320615749147E-93</c:v>
                </c:pt>
                <c:pt idx="423" formatCode="0.00E+00">
                  <c:v>2.2704142497920461E-93</c:v>
                </c:pt>
                <c:pt idx="424" formatCode="0.00E+00">
                  <c:v>1.3770568671846988E-93</c:v>
                </c:pt>
                <c:pt idx="425" formatCode="0.00E+00">
                  <c:v>8.3521573699954807E-94</c:v>
                </c:pt>
                <c:pt idx="426" formatCode="0.00E+00">
                  <c:v>5.0657701912195992E-94</c:v>
                </c:pt>
                <c:pt idx="427" formatCode="0.00E+00">
                  <c:v>3.0725030457376858E-94</c:v>
                </c:pt>
                <c:pt idx="428" formatCode="0.00E+00">
                  <c:v>1.8635419895636336E-94</c:v>
                </c:pt>
                <c:pt idx="429" formatCode="0.00E+00">
                  <c:v>1.1302800613989016E-94</c:v>
                </c:pt>
                <c:pt idx="430" formatCode="0.00E+00">
                  <c:v>6.855402738406908E-95</c:v>
                </c:pt>
                <c:pt idx="431" formatCode="0.00E+00">
                  <c:v>4.1579561443490825E-95</c:v>
                </c:pt>
                <c:pt idx="432" formatCode="0.00E+00">
                  <c:v>2.521894177356487E-95</c:v>
                </c:pt>
                <c:pt idx="433" formatCode="0.00E+00">
                  <c:v>1.5295857808127141E-95</c:v>
                </c:pt>
                <c:pt idx="434" formatCode="0.00E+00">
                  <c:v>9.2772837713924568E-96</c:v>
                </c:pt>
                <c:pt idx="435" formatCode="0.00E+00">
                  <c:v>5.6268827906362464E-96</c:v>
                </c:pt>
                <c:pt idx="436" formatCode="0.00E+00">
                  <c:v>3.4128320895201526E-96</c:v>
                </c:pt>
                <c:pt idx="437" formatCode="0.00E+00">
                  <c:v>2.0699602214231875E-96</c:v>
                </c:pt>
                <c:pt idx="438" formatCode="0.00E+00">
                  <c:v>1.2554779892504473E-96</c:v>
                </c:pt>
                <c:pt idx="439" formatCode="0.00E+00">
                  <c:v>7.614760218328115E-97</c:v>
                </c:pt>
                <c:pt idx="440" formatCode="0.00E+00">
                  <c:v>4.6185259432849161E-97</c:v>
                </c:pt>
                <c:pt idx="441" formatCode="0.00E+00">
                  <c:v>2.8012416100770129E-97</c:v>
                </c:pt>
                <c:pt idx="442" formatCode="0.00E+00">
                  <c:v>1.6990172040756154E-97</c:v>
                </c:pt>
                <c:pt idx="443" formatCode="0.00E+00">
                  <c:v>1.0304929165585341E-97</c:v>
                </c:pt>
                <c:pt idx="444" formatCode="0.00E+00">
                  <c:v>6.2501763618872455E-98</c:v>
                </c:pt>
                <c:pt idx="445" formatCode="0.00E+00">
                  <c:v>3.7908758383352498E-98</c:v>
                </c:pt>
                <c:pt idx="446" formatCode="0.00E+00">
                  <c:v>2.2992536037943672E-98</c:v>
                </c:pt>
                <c:pt idx="447" formatCode="0.00E+00">
                  <c:v>1.3945504138442837E-98</c:v>
                </c:pt>
                <c:pt idx="448" formatCode="0.00E+00">
                  <c:v>8.4582708821247777E-99</c:v>
                </c:pt>
                <c:pt idx="449" formatCode="0.00E+00">
                  <c:v>5.1301372972719388E-99</c:v>
                </c:pt>
                <c:pt idx="450" formatCode="0.00E+00">
                  <c:v>3.1115473549548148E-99</c:v>
                </c:pt>
                <c:pt idx="451" formatCode="0.00E+00">
                  <c:v>1.887225820947427E-99</c:v>
                </c:pt>
                <c:pt idx="452" formatCode="0.00E+00">
                  <c:v>1.1446464174662903E-99</c:v>
                </c:pt>
                <c:pt idx="453" formatCode="0.00E+00">
                  <c:v>6.9425475895273541E-100</c:v>
                </c:pt>
                <c:pt idx="454" formatCode="0.00E+00">
                  <c:v>4.2108173751199412E-100</c:v>
                </c:pt>
                <c:pt idx="455" formatCode="0.00E+00">
                  <c:v>2.5539593241762155E-100</c:v>
                </c:pt>
                <c:pt idx="456" formatCode="0.00E+00">
                  <c:v>1.5490362288869381E-100</c:v>
                </c:pt>
                <c:pt idx="457" formatCode="0.00E+00">
                  <c:v>9.3952686622938399E-101</c:v>
                </c:pt>
                <c:pt idx="458" formatCode="0.00E+00">
                  <c:v>5.6984515648212739E-101</c:v>
                </c:pt>
                <c:pt idx="459" formatCode="0.00E+00">
                  <c:v>3.4562452248946334E-101</c:v>
                </c:pt>
                <c:pt idx="460" formatCode="0.00E+00">
                  <c:v>2.0962943594772005E-101</c:v>
                </c:pt>
                <c:pt idx="461" formatCode="0.00E+00">
                  <c:v>1.2714521274246014E-101</c:v>
                </c:pt>
                <c:pt idx="462" formatCode="0.00E+00">
                  <c:v>7.7116585121563393E-102</c:v>
                </c:pt>
                <c:pt idx="463" formatCode="0.00E+00">
                  <c:v>4.6773039940540362E-102</c:v>
                </c:pt>
                <c:pt idx="464" formatCode="0.00E+00">
                  <c:v>2.8368961286466659E-102</c:v>
                </c:pt>
                <c:pt idx="465" formatCode="0.00E+00">
                  <c:v>1.7206451020699574E-102</c:v>
                </c:pt>
                <c:pt idx="466" formatCode="0.00E+00">
                  <c:v>1.043612328797358E-102</c:v>
                </c:pt>
                <c:pt idx="467" formatCode="0.00E+00">
                  <c:v>6.3297583466679013E-103</c:v>
                </c:pt>
                <c:pt idx="468" formatCode="0.00E+00">
                  <c:v>3.8391500807106911E-103</c:v>
                </c:pt>
                <c:pt idx="469" formatCode="0.00E+00">
                  <c:v>2.3285366647092932E-103</c:v>
                </c:pt>
                <c:pt idx="470" formatCode="0.00E+00">
                  <c:v>1.4123134733388605E-103</c:v>
                </c:pt>
                <c:pt idx="471" formatCode="0.00E+00">
                  <c:v>8.5660213975399931E-104</c:v>
                </c:pt>
                <c:pt idx="472" formatCode="0.00E+00">
                  <c:v>5.1954986782560572E-104</c:v>
                </c:pt>
                <c:pt idx="473" formatCode="0.00E+00">
                  <c:v>3.1511955436434055E-104</c:v>
                </c:pt>
                <c:pt idx="474" formatCode="0.00E+00">
                  <c:v>1.9112764114128481E-104</c:v>
                </c:pt>
                <c:pt idx="475" formatCode="0.00E+00">
                  <c:v>1.1592355135853383E-104</c:v>
                </c:pt>
                <c:pt idx="476" formatCode="0.00E+00">
                  <c:v>7.0310451440382912E-105</c:v>
                </c:pt>
                <c:pt idx="477" formatCode="0.00E+00">
                  <c:v>4.2645000795788696E-105</c:v>
                </c:pt>
                <c:pt idx="478" formatCode="0.00E+00">
                  <c:v>2.5865233227978098E-105</c:v>
                </c:pt>
                <c:pt idx="479" formatCode="0.00E+00">
                  <c:v>1.568789602740123E-105</c:v>
                </c:pt>
                <c:pt idx="480" formatCode="0.00E+00">
                  <c:v>9.5150930020341012E-106</c:v>
                </c:pt>
                <c:pt idx="481" formatCode="0.00E+00">
                  <c:v>5.7711372690563047E-106</c:v>
                </c:pt>
                <c:pt idx="482" formatCode="0.00E+00">
                  <c:v>3.5003365496894205E-106</c:v>
                </c:pt>
                <c:pt idx="483" formatCode="0.00E+00">
                  <c:v>2.1230402752172388E-106</c:v>
                </c:pt>
                <c:pt idx="484" formatCode="0.00E+00">
                  <c:v>1.2876762778900954E-106</c:v>
                </c:pt>
                <c:pt idx="485" formatCode="0.00E+00">
                  <c:v>7.8100747181988709E-107</c:v>
                </c:pt>
                <c:pt idx="486" formatCode="0.00E+00">
                  <c:v>4.7370035943596775E-107</c:v>
                </c:pt>
                <c:pt idx="487" formatCode="0.00E+00">
                  <c:v>2.8731101180351373E-107</c:v>
                </c:pt>
                <c:pt idx="488" formatCode="0.00E+00">
                  <c:v>1.7426126432529226E-107</c:v>
                </c:pt>
                <c:pt idx="489" formatCode="0.00E+00">
                  <c:v>1.0569379250962071E-107</c:v>
                </c:pt>
                <c:pt idx="490" formatCode="0.00E+00">
                  <c:v>6.4105919556864536E-108</c:v>
                </c:pt>
                <c:pt idx="491" formatCode="0.00E+00">
                  <c:v>3.8881840885270118E-108</c:v>
                </c:pt>
                <c:pt idx="492" formatCode="0.00E+00">
                  <c:v>2.3582809070334186E-108</c:v>
                </c:pt>
                <c:pt idx="493" formatCode="0.00E+00">
                  <c:v>1.4303564636624689E-108</c:v>
                </c:pt>
                <c:pt idx="494" formatCode="0.00E+00">
                  <c:v>8.6754710028060229E-109</c:v>
                </c:pt>
                <c:pt idx="495" formatCode="0.00E+00">
                  <c:v>5.2618913203378676E-109</c:v>
                </c:pt>
                <c:pt idx="496" formatCode="0.00E+00">
                  <c:v>3.1914696361440202E-109</c:v>
                </c:pt>
                <c:pt idx="497" formatCode="0.00E+00">
                  <c:v>1.9357068703326534E-109</c:v>
                </c:pt>
                <c:pt idx="498" formatCode="0.00E+00">
                  <c:v>1.174055149304353E-109</c:v>
                </c:pt>
                <c:pt idx="499" formatCode="0.00E+00">
                  <c:v>7.1209417848867336E-110</c:v>
                </c:pt>
                <c:pt idx="500" formatCode="0.00E+00">
                  <c:v>4.3190318279939595E-110</c:v>
                </c:pt>
                <c:pt idx="501" formatCode="0.00E+00">
                  <c:v>2.6196025530517612E-110</c:v>
                </c:pt>
                <c:pt idx="502" formatCode="0.00E+00">
                  <c:v>1.5888556288401932E-110</c:v>
                </c:pt>
                <c:pt idx="503" formatCode="0.00E+00">
                  <c:v>9.6368145163279922E-111</c:v>
                </c:pt>
                <c:pt idx="504" formatCode="0.00E+00">
                  <c:v>5.8449741440256359E-111</c:v>
                </c:pt>
                <c:pt idx="505" formatCode="0.00E+00">
                  <c:v>3.5451263624291565E-111</c:v>
                </c:pt>
                <c:pt idx="506" formatCode="0.00E+00">
                  <c:v>2.1502099947422966E-111</c:v>
                </c:pt>
                <c:pt idx="507" formatCode="0.00E+00">
                  <c:v>1.3041575611713773E-111</c:v>
                </c:pt>
                <c:pt idx="508" formatCode="0.00E+00">
                  <c:v>7.910050968639358E-112</c:v>
                </c:pt>
                <c:pt idx="509" formatCode="0.00E+00">
                  <c:v>4.7976496567290445E-112</c:v>
                </c:pt>
                <c:pt idx="510" formatCode="0.00E+00">
                  <c:v>2.9098982983015505E-112</c:v>
                </c:pt>
                <c:pt idx="511" formatCode="0.00E+00">
                  <c:v>1.764928518717126E-112</c:v>
                </c:pt>
                <c:pt idx="512" formatCode="0.00E+00">
                  <c:v>1.0704748328435928E-112</c:v>
                </c:pt>
                <c:pt idx="513" formatCode="0.00E+00">
                  <c:v>6.4927074133517784E-113</c:v>
                </c:pt>
                <c:pt idx="514" formatCode="0.00E+00">
                  <c:v>3.9379956626226101E-113</c:v>
                </c:pt>
                <c:pt idx="515" formatCode="0.00E+00">
                  <c:v>2.3884968050402982E-113</c:v>
                </c:pt>
                <c:pt idx="516" formatCode="0.00E+00">
                  <c:v>1.4486855420563591E-113</c:v>
                </c:pt>
                <c:pt idx="517" formatCode="0.00E+00">
                  <c:v>8.7866558558289495E-114</c:v>
                </c:pt>
                <c:pt idx="518" formatCode="0.00E+00">
                  <c:v>5.3293364339253794E-114</c:v>
                </c:pt>
                <c:pt idx="519" formatCode="0.00E+00">
                  <c:v>3.2323820602702722E-114</c:v>
                </c:pt>
                <c:pt idx="520" formatCode="0.00E+00">
                  <c:v>1.9605244706270167E-114</c:v>
                </c:pt>
                <c:pt idx="521" formatCode="0.00E+00">
                  <c:v>1.1891095752843751E-114</c:v>
                </c:pt>
                <c:pt idx="522" formatCode="0.00E+00">
                  <c:v>7.2122623204943409E-115</c:v>
                </c:pt>
                <c:pt idx="523" formatCode="0.00E+00">
                  <c:v>4.3744270778889879E-115</c:v>
                </c:pt>
                <c:pt idx="524" formatCode="0.00E+00">
                  <c:v>2.6532054268163305E-115</c:v>
                </c:pt>
                <c:pt idx="525" formatCode="0.00E+00">
                  <c:v>1.6092391930653129E-115</c:v>
                </c:pt>
                <c:pt idx="526" formatCode="0.00E+00">
                  <c:v>9.7604615309912685E-116</c:v>
                </c:pt>
                <c:pt idx="527" formatCode="0.00E+00">
                  <c:v>5.9199785784052461E-116</c:v>
                </c:pt>
                <c:pt idx="528" formatCode="0.00E+00">
                  <c:v>3.5906241243731928E-116</c:v>
                </c:pt>
                <c:pt idx="529" formatCode="0.00E+00">
                  <c:v>2.1778089669452065E-116</c:v>
                </c:pt>
                <c:pt idx="530" formatCode="0.00E+00">
                  <c:v>1.3208991070834268E-116</c:v>
                </c:pt>
                <c:pt idx="531" formatCode="0.00E+00">
                  <c:v>8.0116051885257955E-117</c:v>
                </c:pt>
                <c:pt idx="532" formatCode="0.00E+00">
                  <c:v>4.8592524139213669E-117</c:v>
                </c:pt>
                <c:pt idx="533" formatCode="0.00E+00">
                  <c:v>2.9472664898063857E-117</c:v>
                </c:pt>
                <c:pt idx="534" formatCode="0.00E+00">
                  <c:v>1.7875960255721783E-117</c:v>
                </c:pt>
                <c:pt idx="535" formatCode="0.00E+00">
                  <c:v>1.0842249111434478E-117</c:v>
                </c:pt>
                <c:pt idx="536" formatCode="0.00E+00">
                  <c:v>6.5761151468599047E-118</c:v>
                </c:pt>
                <c:pt idx="537" formatCode="0.00E+00">
                  <c:v>3.9885906154703115E-118</c:v>
                </c:pt>
                <c:pt idx="538" formatCode="0.00E+00">
                  <c:v>2.4191875755287338E-118</c:v>
                </c:pt>
                <c:pt idx="539" formatCode="0.00E+00">
                  <c:v>1.4673024735977129E-118</c:v>
                </c:pt>
                <c:pt idx="540" formatCode="0.00E+00">
                  <c:v>8.8995855417399258E-119</c:v>
                </c:pt>
                <c:pt idx="541" formatCode="0.00E+00">
                  <c:v>5.3978391578523072E-119</c:v>
                </c:pt>
                <c:pt idx="542" formatCode="0.00E+00">
                  <c:v>3.2739355266405152E-119</c:v>
                </c:pt>
                <c:pt idx="543" formatCode="0.00E+00">
                  <c:v>1.9857306119157985E-119</c:v>
                </c:pt>
                <c:pt idx="544" formatCode="0.00E+00">
                  <c:v>1.2043994933986741E-119</c:v>
                </c:pt>
                <c:pt idx="545" formatCode="0.00E+00">
                  <c:v>7.3050101238554107E-120</c:v>
                </c:pt>
                <c:pt idx="546" formatCode="0.00E+00">
                  <c:v>4.4306873437498307E-120</c:v>
                </c:pt>
                <c:pt idx="547" formatCode="0.00E+00">
                  <c:v>2.6873325434710778E-120</c:v>
                </c:pt>
                <c:pt idx="548" formatCode="0.00E+00">
                  <c:v>1.6299404672790726E-120</c:v>
                </c:pt>
                <c:pt idx="549" formatCode="0.00E+00">
                  <c:v>9.8860339379231331E-121</c:v>
                </c:pt>
                <c:pt idx="550" formatCode="0.00E+00">
                  <c:v>5.9961498163740919E-121</c:v>
                </c:pt>
                <c:pt idx="551" formatCode="0.00E+00">
                  <c:v>3.6368289631600098E-121</c:v>
                </c:pt>
                <c:pt idx="552" formatCode="0.00E+00">
                  <c:v>2.2058364146003779E-121</c:v>
                </c:pt>
                <c:pt idx="553" formatCode="0.00E+00">
                  <c:v>1.337900295568308E-121</c:v>
                </c:pt>
                <c:pt idx="554" formatCode="0.00E+00">
                  <c:v>8.1147327268896379E-122</c:v>
                </c:pt>
                <c:pt idx="555" formatCode="0.00E+00">
                  <c:v>4.9218085122235503E-122</c:v>
                </c:pt>
                <c:pt idx="556" formatCode="0.00E+00">
                  <c:v>2.9852123397178261E-122</c:v>
                </c:pt>
                <c:pt idx="557" formatCode="0.00E+00">
                  <c:v>1.8106135462023132E-122</c:v>
                </c:pt>
                <c:pt idx="558" formatCode="0.00E+00">
                  <c:v>1.0981870649936539E-122</c:v>
                </c:pt>
                <c:pt idx="559" formatCode="0.00E+00">
                  <c:v>6.6608078346140389E-123</c:v>
                </c:pt>
                <c:pt idx="560" formatCode="0.00E+00">
                  <c:v>4.0399641003581833E-123</c:v>
                </c:pt>
                <c:pt idx="561" formatCode="0.00E+00">
                  <c:v>2.4503500366539435E-123</c:v>
                </c:pt>
                <c:pt idx="562" formatCode="0.00E+00">
                  <c:v>1.486205184021684E-123</c:v>
                </c:pt>
                <c:pt idx="563" formatCode="0.00E+00">
                  <c:v>9.0142466192379253E-124</c:v>
                </c:pt>
                <c:pt idx="564" formatCode="0.00E+00">
                  <c:v>5.46739082732324E-124</c:v>
                </c:pt>
                <c:pt idx="565" formatCode="0.00E+00">
                  <c:v>3.3161244749816811E-124</c:v>
                </c:pt>
                <c:pt idx="566" formatCode="0.00E+00">
                  <c:v>2.0113217404673459E-124</c:v>
                </c:pt>
                <c:pt idx="567" formatCode="0.00E+00">
                  <c:v>1.219922640491438E-124</c:v>
                </c:pt>
                <c:pt idx="568" formatCode="0.00E+00">
                  <c:v>7.399170828658262E-125</c:v>
                </c:pt>
                <c:pt idx="569" formatCode="0.00E+00">
                  <c:v>4.4878035324702015E-125</c:v>
                </c:pt>
                <c:pt idx="570" formatCode="0.00E+00">
                  <c:v>2.7219781627669123E-125</c:v>
                </c:pt>
                <c:pt idx="571" formatCode="0.00E+00">
                  <c:v>1.6509558365512396E-125</c:v>
                </c:pt>
                <c:pt idx="572" formatCode="0.00E+00">
                  <c:v>1.001350902248716E-125</c:v>
                </c:pt>
                <c:pt idx="573" formatCode="0.00E+00">
                  <c:v>6.0734736142177126E-126</c:v>
                </c:pt>
                <c:pt idx="574" formatCode="0.00E+00">
                  <c:v>3.6837319638573864E-126</c:v>
                </c:pt>
                <c:pt idx="575" formatCode="0.00E+00">
                  <c:v>2.2342867677991293E-126</c:v>
                </c:pt>
                <c:pt idx="576" formatCode="0.00E+00">
                  <c:v>1.3551576523474274E-126</c:v>
                </c:pt>
                <c:pt idx="577" formatCode="0.00E+00">
                  <c:v>8.2194119459167793E-127</c:v>
                </c:pt>
                <c:pt idx="578" formatCode="0.00E+00">
                  <c:v>4.985304495044213E-127</c:v>
                </c:pt>
                <c:pt idx="579" formatCode="0.00E+00">
                  <c:v>3.0237274907307009E-127</c:v>
                </c:pt>
                <c:pt idx="580" formatCode="0.00E+00">
                  <c:v>1.8339758969076681E-127</c:v>
                </c:pt>
                <c:pt idx="581" formatCode="0.00E+00">
                  <c:v>1.1123580830599439E-127</c:v>
                </c:pt>
                <c:pt idx="582" formatCode="0.00E+00">
                  <c:v>6.7467656051386676E-128</c:v>
                </c:pt>
                <c:pt idx="583" formatCode="0.00E+00">
                  <c:v>4.0921038344666961E-128</c:v>
                </c:pt>
                <c:pt idx="584" formatCode="0.00E+00">
                  <c:v>2.481976604184941E-128</c:v>
                </c:pt>
                <c:pt idx="585" formatCode="0.00E+00">
                  <c:v>1.5053889949986928E-128</c:v>
                </c:pt>
                <c:pt idx="586" formatCode="0.00E+00">
                  <c:v>9.1306102576790748E-129</c:v>
                </c:pt>
                <c:pt idx="587" formatCode="0.00E+00">
                  <c:v>5.5379736914910899E-129</c:v>
                </c:pt>
                <c:pt idx="588" formatCode="0.00E+00">
                  <c:v>3.3589379858487826E-129</c:v>
                </c:pt>
                <c:pt idx="589" formatCode="0.00E+00">
                  <c:v>2.0372911448824092E-129</c:v>
                </c:pt>
                <c:pt idx="590" formatCode="0.00E+00">
                  <c:v>1.2356748949258509E-129</c:v>
                </c:pt>
                <c:pt idx="591" formatCode="0.00E+00">
                  <c:v>7.4947191429357585E-130</c:v>
                </c:pt>
                <c:pt idx="592" formatCode="0.00E+00">
                  <c:v>4.5457601357965346E-130</c:v>
                </c:pt>
                <c:pt idx="593" formatCode="0.00E+00">
                  <c:v>2.7571327825761055E-130</c:v>
                </c:pt>
                <c:pt idx="594" formatCode="0.00E+00">
                  <c:v>1.6722794829847361E-130</c:v>
                </c:pt>
                <c:pt idx="595" formatCode="0.00E+00">
                  <c:v>1.0142851188194209E-130</c:v>
                </c:pt>
                <c:pt idx="596" formatCode="0.00E+00">
                  <c:v>6.1519282072500966E-131</c:v>
                </c:pt>
                <c:pt idx="597" formatCode="0.00E+00">
                  <c:v>3.7313198277634323E-131</c:v>
                </c:pt>
                <c:pt idx="598" formatCode="0.00E+00">
                  <c:v>2.263151906006601E-131</c:v>
                </c:pt>
                <c:pt idx="599" formatCode="0.00E+00">
                  <c:v>1.3726662219491998E-131</c:v>
                </c:pt>
                <c:pt idx="600" formatCode="0.00E+00">
                  <c:v>8.3256126240923634E-132</c:v>
                </c:pt>
              </c:numCache>
            </c:numRef>
          </c:yVal>
        </c:ser>
        <c:axId val="90452352"/>
        <c:axId val="90454272"/>
      </c:scatterChart>
      <c:valAx>
        <c:axId val="90452352"/>
        <c:scaling>
          <c:orientation val="minMax"/>
          <c:max val="24"/>
          <c:min val="0"/>
        </c:scaling>
        <c:axPos val="b"/>
        <c:title>
          <c:tx>
            <c:rich>
              <a:bodyPr/>
              <a:lstStyle/>
              <a:p>
                <a:pPr>
                  <a:defRPr sz="1400">
                    <a:solidFill>
                      <a:schemeClr val="bg1"/>
                    </a:solidFill>
                  </a:defRPr>
                </a:pPr>
                <a:r>
                  <a:rPr lang="fr-FR" sz="1400">
                    <a:solidFill>
                      <a:schemeClr val="bg1"/>
                    </a:solidFill>
                  </a:rPr>
                  <a:t>Mois</a:t>
                </a:r>
              </a:p>
            </c:rich>
          </c:tx>
          <c:layout/>
        </c:title>
        <c:numFmt formatCode="General" sourceLinked="1"/>
        <c:tickLblPos val="nextTo"/>
        <c:txPr>
          <a:bodyPr rot="0" vert="horz"/>
          <a:lstStyle/>
          <a:p>
            <a:pPr>
              <a:defRPr sz="1000" b="0" i="0" u="none" strike="noStrike" baseline="0">
                <a:solidFill>
                  <a:srgbClr val="000000"/>
                </a:solidFill>
                <a:latin typeface="Calibri"/>
                <a:ea typeface="Calibri"/>
                <a:cs typeface="Calibri"/>
              </a:defRPr>
            </a:pPr>
            <a:endParaRPr lang="fr-FR"/>
          </a:p>
        </c:txPr>
        <c:crossAx val="90454272"/>
        <c:crosses val="autoZero"/>
        <c:crossBetween val="midCat"/>
        <c:majorUnit val="2"/>
      </c:valAx>
      <c:valAx>
        <c:axId val="90454272"/>
        <c:scaling>
          <c:orientation val="minMax"/>
        </c:scaling>
        <c:axPos val="l"/>
        <c:title>
          <c:tx>
            <c:rich>
              <a:bodyPr rot="-5400000" vert="horz"/>
              <a:lstStyle/>
              <a:p>
                <a:pPr>
                  <a:defRPr sz="1400">
                    <a:solidFill>
                      <a:schemeClr val="bg1"/>
                    </a:solidFill>
                  </a:defRPr>
                </a:pPr>
                <a:r>
                  <a:rPr lang="fr-FR" sz="1400">
                    <a:solidFill>
                      <a:schemeClr val="bg1"/>
                    </a:solidFill>
                  </a:rPr>
                  <a:t>DTS</a:t>
                </a:r>
              </a:p>
            </c:rich>
          </c:tx>
          <c:layout/>
        </c:title>
        <c:numFmt formatCode="#,##0.000" sourceLinked="0"/>
        <c:tickLblPos val="nextTo"/>
        <c:txPr>
          <a:bodyPr/>
          <a:lstStyle/>
          <a:p>
            <a:pPr>
              <a:defRPr sz="1400">
                <a:solidFill>
                  <a:schemeClr val="bg1"/>
                </a:solidFill>
              </a:defRPr>
            </a:pPr>
            <a:endParaRPr lang="fr-FR"/>
          </a:p>
        </c:txPr>
        <c:crossAx val="90452352"/>
        <c:crosses val="autoZero"/>
        <c:crossBetween val="midCat"/>
      </c:valAx>
    </c:plotArea>
    <c:legend>
      <c:legendPos val="r"/>
      <c:layout>
        <c:manualLayout>
          <c:xMode val="edge"/>
          <c:yMode val="edge"/>
          <c:x val="0.16239995685470823"/>
          <c:y val="3.6076363096122416E-2"/>
          <c:w val="0.82837110300236849"/>
          <c:h val="0.1159646710827818"/>
        </c:manualLayout>
      </c:layout>
      <c:txPr>
        <a:bodyPr/>
        <a:lstStyle/>
        <a:p>
          <a:pPr>
            <a:defRPr>
              <a:solidFill>
                <a:schemeClr val="bg1"/>
              </a:solidFill>
            </a:defRPr>
          </a:pPr>
          <a:endParaRPr lang="fr-FR"/>
        </a:p>
      </c:txPr>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drawing1.xml><?xml version="1.0" encoding="utf-8"?>
<c:userShapes xmlns:c="http://schemas.openxmlformats.org/drawingml/2006/chart">
  <cdr:relSizeAnchor xmlns:cdr="http://schemas.openxmlformats.org/drawingml/2006/chartDrawing">
    <cdr:from>
      <cdr:x>0.52885</cdr:x>
      <cdr:y>0.33871</cdr:y>
    </cdr:from>
    <cdr:to>
      <cdr:x>0.52905</cdr:x>
      <cdr:y>0.47664</cdr:y>
    </cdr:to>
    <cdr:sp macro="" textlink="">
      <cdr:nvSpPr>
        <cdr:cNvPr id="3" name="Connecteur droit avec flèche 2"/>
        <cdr:cNvSpPr/>
      </cdr:nvSpPr>
      <cdr:spPr>
        <a:xfrm xmlns:a="http://schemas.openxmlformats.org/drawingml/2006/main" rot="5400000">
          <a:off x="3865974" y="1925226"/>
          <a:ext cx="651637" cy="1585"/>
        </a:xfrm>
        <a:prstGeom xmlns:a="http://schemas.openxmlformats.org/drawingml/2006/main" prst="straightConnector1">
          <a:avLst/>
        </a:prstGeom>
        <a:ln xmlns:a="http://schemas.openxmlformats.org/drawingml/2006/main" w="28575">
          <a:solidFill>
            <a:srgbClr val="C0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fr-FR"/>
        </a:p>
      </cdr:txBody>
    </cdr:sp>
  </cdr:relSizeAnchor>
  <cdr:relSizeAnchor xmlns:cdr="http://schemas.openxmlformats.org/drawingml/2006/chartDrawing">
    <cdr:from>
      <cdr:x>0.40385</cdr:x>
      <cdr:y>0.2029</cdr:y>
    </cdr:from>
    <cdr:to>
      <cdr:x>0.66346</cdr:x>
      <cdr:y>0.34382</cdr:y>
    </cdr:to>
    <cdr:sp macro="" textlink="">
      <cdr:nvSpPr>
        <cdr:cNvPr id="4" name="ZoneTexte 3"/>
        <cdr:cNvSpPr txBox="1"/>
      </cdr:nvSpPr>
      <cdr:spPr>
        <a:xfrm xmlns:a="http://schemas.openxmlformats.org/drawingml/2006/main">
          <a:off x="3200400" y="1066800"/>
          <a:ext cx="2057382" cy="740962"/>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fr-FR" sz="2000" b="1" dirty="0" smtClean="0">
              <a:solidFill>
                <a:srgbClr val="C00000"/>
              </a:solidFill>
            </a:rPr>
            <a:t>Interdiction Atrazine en 2003</a:t>
          </a:r>
          <a:endParaRPr lang="fr-FR" sz="2000" b="1" dirty="0">
            <a:solidFill>
              <a:srgbClr val="C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501BCE82-4870-45F1-8FAB-85D4D2E96CA5}" type="datetimeFigureOut">
              <a:rPr lang="fr-FR" smtClean="0"/>
              <a:pPr/>
              <a:t>04/07/2014</a:t>
            </a:fld>
            <a:endParaRPr lang="fr-FR"/>
          </a:p>
        </p:txBody>
      </p:sp>
      <p:sp>
        <p:nvSpPr>
          <p:cNvPr id="4" name="Espace réservé du pied de page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0C831C2A-B552-4FFC-9247-2569D1F6AD36}" type="slidenum">
              <a:rPr lang="fr-FR" smtClean="0"/>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12C670E3-F966-425B-9807-B12482F236CE}" type="datetimeFigureOut">
              <a:rPr lang="fr-FR" smtClean="0"/>
              <a:pPr/>
              <a:t>04/07/2014</a:t>
            </a:fld>
            <a:endParaRPr lang="fr-FR"/>
          </a:p>
        </p:txBody>
      </p:sp>
      <p:sp>
        <p:nvSpPr>
          <p:cNvPr id="4" name="Espace réservé de l'image des diapositives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B9A3D64C-BA1A-487C-AF57-8795FC79815A}"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Symbol"/>
              <a:buNone/>
              <a:tabLst/>
              <a:defRPr/>
            </a:pPr>
            <a:r>
              <a:rPr lang="fr-FR" dirty="0" smtClean="0"/>
              <a:t>Les questions scientifiques qui découlent de ce thème de recherche sont donc les suivante…Q1/Q2/Q3</a:t>
            </a:r>
          </a:p>
          <a:p>
            <a:pPr marL="0" marR="0" indent="0" algn="l" defTabSz="914400" rtl="0" eaLnBrk="1" fontAlgn="auto" latinLnBrk="0" hangingPunct="1">
              <a:lnSpc>
                <a:spcPct val="100000"/>
              </a:lnSpc>
              <a:spcBef>
                <a:spcPts val="0"/>
              </a:spcBef>
              <a:spcAft>
                <a:spcPts val="0"/>
              </a:spcAft>
              <a:buClrTx/>
              <a:buSzTx/>
              <a:buFont typeface="Symbol"/>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 typeface="Symbol"/>
              <a:buNone/>
              <a:tabLst/>
              <a:defRPr/>
            </a:pPr>
            <a:r>
              <a:rPr lang="fr-FR" dirty="0" smtClean="0"/>
              <a:t>Afin de:</a:t>
            </a:r>
          </a:p>
          <a:p>
            <a:pPr marL="0" marR="0" indent="0" algn="l" defTabSz="914400" rtl="0" eaLnBrk="1" fontAlgn="auto" latinLnBrk="0" hangingPunct="1">
              <a:lnSpc>
                <a:spcPct val="100000"/>
              </a:lnSpc>
              <a:spcBef>
                <a:spcPts val="0"/>
              </a:spcBef>
              <a:spcAft>
                <a:spcPts val="0"/>
              </a:spcAft>
              <a:buClrTx/>
              <a:buSzTx/>
              <a:buFont typeface="Symbol"/>
              <a:buNone/>
              <a:tabLst/>
              <a:defRPr/>
            </a:pPr>
            <a:r>
              <a:rPr lang="fr-FR" dirty="0" smtClean="0"/>
              <a:t>  </a:t>
            </a:r>
          </a:p>
          <a:p>
            <a:pPr marL="0" marR="0" indent="0" algn="l" defTabSz="914400" rtl="0" eaLnBrk="1" fontAlgn="auto" latinLnBrk="0" hangingPunct="1">
              <a:lnSpc>
                <a:spcPct val="100000"/>
              </a:lnSpc>
              <a:spcBef>
                <a:spcPts val="0"/>
              </a:spcBef>
              <a:spcAft>
                <a:spcPts val="0"/>
              </a:spcAft>
              <a:buClrTx/>
              <a:buSzTx/>
              <a:buFont typeface="Symbol"/>
              <a:buChar char="Þ"/>
              <a:tabLst/>
              <a:defRPr/>
            </a:pPr>
            <a:r>
              <a:rPr lang="fr-FR" dirty="0" smtClean="0"/>
              <a:t> Etablir une information quantitative au captage en relation avec les pressions anthropiques sur le bassin versant du captage?</a:t>
            </a:r>
          </a:p>
          <a:p>
            <a:pPr marL="0" marR="0" indent="0" algn="l" defTabSz="914400" rtl="0" eaLnBrk="1" fontAlgn="auto" latinLnBrk="0" hangingPunct="1">
              <a:lnSpc>
                <a:spcPct val="100000"/>
              </a:lnSpc>
              <a:spcBef>
                <a:spcPts val="0"/>
              </a:spcBef>
              <a:spcAft>
                <a:spcPts val="0"/>
              </a:spcAft>
              <a:buClrTx/>
              <a:buSzTx/>
              <a:buFont typeface="Symbol"/>
              <a:buChar char="Þ"/>
              <a:tabLst/>
              <a:defRPr/>
            </a:pPr>
            <a:r>
              <a:rPr lang="fr-FR" dirty="0" smtClean="0"/>
              <a:t> Identifier  les relations entre structure de l’aquifère/pressions/impacts qui génèrent l’état physico-chimique des eaux souterraines?</a:t>
            </a:r>
          </a:p>
          <a:p>
            <a:pPr marL="0" marR="0" indent="0" algn="l" defTabSz="914400" rtl="0" eaLnBrk="1" fontAlgn="auto" latinLnBrk="0" hangingPunct="1">
              <a:lnSpc>
                <a:spcPct val="100000"/>
              </a:lnSpc>
              <a:spcBef>
                <a:spcPts val="0"/>
              </a:spcBef>
              <a:spcAft>
                <a:spcPts val="0"/>
              </a:spcAft>
              <a:buClrTx/>
              <a:buSzTx/>
              <a:buFont typeface="Symbol"/>
              <a:buChar char="Þ"/>
              <a:tabLst/>
              <a:defRPr/>
            </a:pPr>
            <a:r>
              <a:rPr lang="fr-FR" dirty="0" smtClean="0"/>
              <a:t> Elaborer des indicateurs avec différents niveaux d’agrégation et prévoir l’évolution quantitative de la ressource en eau  à une échelle régionale régional?</a:t>
            </a:r>
          </a:p>
          <a:p>
            <a:pPr marL="0" marR="0" indent="0" algn="l" defTabSz="914400" rtl="0" eaLnBrk="1" fontAlgn="auto" latinLnBrk="0" hangingPunct="1">
              <a:lnSpc>
                <a:spcPct val="100000"/>
              </a:lnSpc>
              <a:spcBef>
                <a:spcPts val="0"/>
              </a:spcBef>
              <a:spcAft>
                <a:spcPts val="0"/>
              </a:spcAft>
              <a:buClrTx/>
              <a:buSzTx/>
              <a:buFont typeface="Symbol"/>
              <a:buChar char="Þ"/>
              <a:tabLst/>
              <a:defRPr/>
            </a:pPr>
            <a:r>
              <a:rPr lang="fr-FR" dirty="0" smtClean="0"/>
              <a:t> Mettre en place des outils de gestion et d’aide à la décision intégrant les modèles de gestion hydrodynamique et les systèmes d’informations géographiques?</a:t>
            </a:r>
          </a:p>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12</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13</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L’eau et</a:t>
            </a:r>
            <a:r>
              <a:rPr lang="fr-FR" sz="1200" kern="1200" baseline="0" dirty="0" smtClean="0">
                <a:solidFill>
                  <a:schemeClr val="tx1"/>
                </a:solidFill>
                <a:latin typeface="+mn-lt"/>
                <a:ea typeface="+mn-ea"/>
                <a:cs typeface="+mn-cs"/>
              </a:rPr>
              <a:t> ma masse de soluté qui s’infiltre au niveau des parcelles vont percoler à travers les différentes couches du sous-sol dont les propriétés hydrodispersives  peuvent varier. Ils traverseront les i couches jusqu’au forage (ZNS/ZS). Ces i couches sont considérés comme des réservoirs indépendants contenant un volume d’eau s’écoulant à une vitesse u</a:t>
            </a:r>
            <a:endParaRPr lang="fr-FR" sz="1200" kern="1200" dirty="0" smtClean="0">
              <a:solidFill>
                <a:schemeClr val="tx1"/>
              </a:solidFill>
              <a:latin typeface="+mn-lt"/>
              <a:ea typeface="+mn-ea"/>
              <a:cs typeface="+mn-cs"/>
            </a:endParaRPr>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14</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15</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Pour un volume élémentaire de roche de longueur x </a:t>
            </a:r>
            <a:r>
              <a:rPr lang="fr-FR" sz="1200" i="1" kern="1200" dirty="0" smtClean="0">
                <a:solidFill>
                  <a:schemeClr val="tx1"/>
                </a:solidFill>
                <a:latin typeface="+mn-lt"/>
                <a:ea typeface="+mn-ea"/>
                <a:cs typeface="+mn-cs"/>
              </a:rPr>
              <a:t> </a:t>
            </a:r>
            <a:r>
              <a:rPr lang="fr-FR" sz="1200" kern="1200" dirty="0" smtClean="0">
                <a:solidFill>
                  <a:schemeClr val="tx1"/>
                </a:solidFill>
                <a:latin typeface="+mn-lt"/>
                <a:ea typeface="+mn-ea"/>
                <a:cs typeface="+mn-cs"/>
              </a:rPr>
              <a:t>contenant une quantité d’eau , dans laquelle est dissous une concentration C de soluté, la masse de soluté non réactif présente dans ce volume élémentaire ne peut sortir que le long de l’axe x . Le bilan de masse montre que la variation de concentration répond au modèle d’advection/dispersion décrit par la solution exacte de l’équation</a:t>
            </a:r>
            <a:r>
              <a:rPr lang="fr-FR" sz="1200" kern="1200" baseline="0" dirty="0" smtClean="0">
                <a:solidFill>
                  <a:schemeClr val="tx1"/>
                </a:solidFill>
                <a:latin typeface="+mn-lt"/>
                <a:ea typeface="+mn-ea"/>
                <a:cs typeface="+mn-cs"/>
              </a:rPr>
              <a:t> d’advection/dispersion. Cette équation </a:t>
            </a:r>
            <a:r>
              <a:rPr lang="fr-FR" sz="1200" kern="1200" dirty="0" smtClean="0">
                <a:solidFill>
                  <a:schemeClr val="tx1"/>
                </a:solidFill>
                <a:latin typeface="+mn-lt"/>
                <a:ea typeface="+mn-ea"/>
                <a:cs typeface="+mn-cs"/>
              </a:rPr>
              <a:t>décrit avec trois paramètres (x</a:t>
            </a:r>
            <a:r>
              <a:rPr lang="fr-FR" sz="1200" i="1" kern="1200" dirty="0" smtClean="0">
                <a:solidFill>
                  <a:schemeClr val="tx1"/>
                </a:solidFill>
                <a:latin typeface="+mn-lt"/>
                <a:ea typeface="+mn-ea"/>
                <a:cs typeface="+mn-cs"/>
              </a:rPr>
              <a:t>, D </a:t>
            </a:r>
            <a:r>
              <a:rPr lang="fr-FR" sz="1200" kern="1200" dirty="0" smtClean="0">
                <a:solidFill>
                  <a:schemeClr val="tx1"/>
                </a:solidFill>
                <a:latin typeface="+mn-lt"/>
                <a:ea typeface="+mn-ea"/>
                <a:cs typeface="+mn-cs"/>
              </a:rPr>
              <a:t>et u ) le transport dans une couche de sol, Elle correspond au modèle </a:t>
            </a:r>
            <a:r>
              <a:rPr lang="fr-FR" sz="1200" kern="1200" dirty="0" err="1" smtClean="0">
                <a:solidFill>
                  <a:schemeClr val="tx1"/>
                </a:solidFill>
                <a:latin typeface="+mn-lt"/>
                <a:ea typeface="+mn-ea"/>
                <a:cs typeface="+mn-cs"/>
              </a:rPr>
              <a:t>Fickian</a:t>
            </a:r>
            <a:r>
              <a:rPr lang="fr-FR" sz="1200" kern="1200" dirty="0" smtClean="0">
                <a:solidFill>
                  <a:schemeClr val="tx1"/>
                </a:solidFill>
                <a:latin typeface="+mn-lt"/>
                <a:ea typeface="+mn-ea"/>
                <a:cs typeface="+mn-cs"/>
              </a:rPr>
              <a:t>. Cette solution est valable pour un milieu infini et suppose une diffusion non nulle en dehors du sol . Cette configuration n’est logiquement pas adaptée à notre problématique. Par ailleurs, on peut démontrer que les deux solutions converge pour le cas ou  est très grand et que le transport est très supérieur à la diffusion.</a:t>
            </a:r>
          </a:p>
          <a:p>
            <a:r>
              <a:rPr lang="fr-FR" sz="1200" kern="1200" dirty="0" smtClean="0">
                <a:solidFill>
                  <a:schemeClr val="tx1"/>
                </a:solidFill>
                <a:latin typeface="+mn-lt"/>
                <a:ea typeface="+mn-ea"/>
                <a:cs typeface="+mn-cs"/>
              </a:rPr>
              <a:t> </a:t>
            </a: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La formulation de la distribution des temps de séjour normée, pour un réservoir avec une impulsion est décrit comme suit</a:t>
            </a:r>
          </a:p>
          <a:p>
            <a:endParaRPr lang="fr-F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En fixant la longueur du réservoir L, en faisant appel au nombre de Péclet et au temps de séjours moyen dans le réservoir , en lieu et place de la dispersion, la  vitesse d’écoulement et de la longueur x , puis en</a:t>
            </a:r>
            <a:r>
              <a:rPr lang="fr-FR" sz="1200" kern="1200" baseline="0" dirty="0" smtClean="0">
                <a:solidFill>
                  <a:schemeClr val="tx1"/>
                </a:solidFill>
                <a:latin typeface="+mn-lt"/>
                <a:ea typeface="+mn-ea"/>
                <a:cs typeface="+mn-cs"/>
              </a:rPr>
              <a:t> couplant ces deux formulations en intégrant le taux de décroissance de la molécule </a:t>
            </a:r>
            <a:r>
              <a:rPr lang="fr-FR" sz="1200" kern="1200" baseline="0" dirty="0" err="1" smtClean="0">
                <a:solidFill>
                  <a:schemeClr val="tx1"/>
                </a:solidFill>
                <a:latin typeface="+mn-lt"/>
                <a:ea typeface="+mn-ea"/>
                <a:cs typeface="+mn-cs"/>
              </a:rPr>
              <a:t>phyto</a:t>
            </a:r>
            <a:r>
              <a:rPr lang="fr-FR" sz="1200" kern="1200" baseline="0" dirty="0" smtClean="0">
                <a:solidFill>
                  <a:schemeClr val="tx1"/>
                </a:solidFill>
                <a:latin typeface="+mn-lt"/>
                <a:ea typeface="+mn-ea"/>
                <a:cs typeface="+mn-cs"/>
              </a:rPr>
              <a:t> on obtient E(t)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smtClean="0">
                <a:solidFill>
                  <a:schemeClr val="tx1"/>
                </a:solidFill>
                <a:latin typeface="+mn-lt"/>
                <a:ea typeface="+mn-ea"/>
                <a:cs typeface="+mn-cs"/>
              </a:rPr>
              <a:t>Cette dernière expression permet de décrire la DTS </a:t>
            </a:r>
            <a:r>
              <a:rPr lang="fr-FR" sz="1200" kern="1200" dirty="0" smtClean="0">
                <a:solidFill>
                  <a:schemeClr val="tx1"/>
                </a:solidFill>
                <a:latin typeface="+mn-lt"/>
                <a:ea typeface="+mn-ea"/>
                <a:cs typeface="+mn-cs"/>
              </a:rPr>
              <a:t>d’un soluté à la sortie d’un réservoir connaissant uniquement le nombre de Péclet (Pe) - paramètre hydrodispersif - son temps moyen de séjour (t), et le taux de décroissance </a:t>
            </a:r>
            <a:r>
              <a:rPr lang="fr-FR" sz="1200" kern="1200" dirty="0" smtClean="0">
                <a:solidFill>
                  <a:schemeClr val="tx1"/>
                </a:solidFill>
                <a:latin typeface="+mn-lt"/>
                <a:ea typeface="+mn-ea"/>
                <a:cs typeface="+mn-cs"/>
                <a:sym typeface="Symbol"/>
              </a:rPr>
              <a:t></a:t>
            </a:r>
            <a:r>
              <a:rPr lang="fr-FR"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Le produit de convolution décrire l’évolution de la qualité de l’eau au captage</a:t>
            </a: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16</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17</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L’eau et</a:t>
            </a:r>
            <a:r>
              <a:rPr lang="fr-FR" sz="1200" kern="1200" baseline="0" dirty="0" smtClean="0">
                <a:solidFill>
                  <a:schemeClr val="tx1"/>
                </a:solidFill>
                <a:latin typeface="+mn-lt"/>
                <a:ea typeface="+mn-ea"/>
                <a:cs typeface="+mn-cs"/>
              </a:rPr>
              <a:t> ma masse de soluté qui s’infiltre au niveau des parcelles vont percoler à travers les différentes couches du sous-sol dont les propriétés hydrodispersives  peuvent varier. Ils traverseront les i couches jusqu’au forage (ZNS/ZS). Ces i couches sont considérés comme des réservoirs indépendants contenant un volume d’eau s’écoulant à une vitesse u</a:t>
            </a:r>
            <a:endParaRPr lang="fr-FR" sz="1200" kern="1200" dirty="0" smtClean="0">
              <a:solidFill>
                <a:schemeClr val="tx1"/>
              </a:solidFill>
              <a:latin typeface="+mn-lt"/>
              <a:ea typeface="+mn-ea"/>
              <a:cs typeface="+mn-cs"/>
            </a:endParaRPr>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18</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DARCI (</a:t>
            </a:r>
            <a:r>
              <a:rPr lang="fr-FR" sz="1200" i="1" kern="1200" dirty="0" smtClean="0">
                <a:solidFill>
                  <a:schemeClr val="tx1"/>
                </a:solidFill>
                <a:latin typeface="+mn-lt"/>
                <a:ea typeface="+mn-ea"/>
                <a:cs typeface="+mn-cs"/>
              </a:rPr>
              <a:t>Distribution </a:t>
            </a:r>
            <a:r>
              <a:rPr lang="fr-FR" sz="1200" i="1" kern="1200" dirty="0" err="1" smtClean="0">
                <a:solidFill>
                  <a:schemeClr val="tx1"/>
                </a:solidFill>
                <a:latin typeface="+mn-lt"/>
                <a:ea typeface="+mn-ea"/>
                <a:cs typeface="+mn-cs"/>
              </a:rPr>
              <a:t>Analysis</a:t>
            </a:r>
            <a:r>
              <a:rPr lang="fr-FR" sz="1200" i="1" kern="1200" dirty="0" smtClean="0">
                <a:solidFill>
                  <a:schemeClr val="tx1"/>
                </a:solidFill>
                <a:latin typeface="+mn-lt"/>
                <a:ea typeface="+mn-ea"/>
                <a:cs typeface="+mn-cs"/>
              </a:rPr>
              <a:t> of </a:t>
            </a:r>
            <a:r>
              <a:rPr lang="fr-FR" sz="1200" i="1" kern="1200" dirty="0" err="1" smtClean="0">
                <a:solidFill>
                  <a:schemeClr val="tx1"/>
                </a:solidFill>
                <a:latin typeface="+mn-lt"/>
                <a:ea typeface="+mn-ea"/>
                <a:cs typeface="+mn-cs"/>
              </a:rPr>
              <a:t>ResidenCe</a:t>
            </a:r>
            <a:r>
              <a:rPr lang="fr-FR" sz="1200" i="1" kern="1200" dirty="0" smtClean="0">
                <a:solidFill>
                  <a:schemeClr val="tx1"/>
                </a:solidFill>
                <a:latin typeface="+mn-lt"/>
                <a:ea typeface="+mn-ea"/>
                <a:cs typeface="+mn-cs"/>
              </a:rPr>
              <a:t> </a:t>
            </a:r>
            <a:r>
              <a:rPr lang="fr-FR" sz="1200" i="1" kern="1200" dirty="0" err="1" smtClean="0">
                <a:solidFill>
                  <a:schemeClr val="tx1"/>
                </a:solidFill>
                <a:latin typeface="+mn-lt"/>
                <a:ea typeface="+mn-ea"/>
                <a:cs typeface="+mn-cs"/>
              </a:rPr>
              <a:t>tImes</a:t>
            </a:r>
            <a:r>
              <a:rPr lang="fr-FR" sz="1200" kern="1200" dirty="0" smtClean="0">
                <a:solidFill>
                  <a:schemeClr val="tx1"/>
                </a:solidFill>
                <a:latin typeface="+mn-lt"/>
                <a:ea typeface="+mn-ea"/>
                <a:cs typeface="+mn-cs"/>
              </a:rPr>
              <a:t>), a été développé sous </a:t>
            </a:r>
            <a:r>
              <a:rPr lang="fr-FR" sz="1200" kern="1200" dirty="0" err="1" smtClean="0">
                <a:solidFill>
                  <a:schemeClr val="tx1"/>
                </a:solidFill>
                <a:latin typeface="+mn-lt"/>
                <a:ea typeface="+mn-ea"/>
                <a:cs typeface="+mn-cs"/>
              </a:rPr>
              <a:t>ArcGIS</a:t>
            </a:r>
            <a:r>
              <a:rPr lang="fr-FR" sz="1200" kern="1200" dirty="0" smtClean="0">
                <a:solidFill>
                  <a:schemeClr val="tx1"/>
                </a:solidFill>
                <a:latin typeface="+mn-lt"/>
                <a:ea typeface="+mn-ea"/>
                <a:cs typeface="+mn-cs"/>
              </a:rPr>
              <a:t> en VB.NET (Visual Basic for Application). Il permet de calculer les vitesses de filtration, les temps de séjour et les nombres de Péclet, par couche (ZNS et ZS) et par filet d’écoulement (paramètres équivalents),</a:t>
            </a: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20</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kern="1200" dirty="0" smtClean="0">
                <a:solidFill>
                  <a:schemeClr val="tx1"/>
                </a:solidFill>
                <a:latin typeface="+mn-lt"/>
                <a:ea typeface="+mn-ea"/>
                <a:cs typeface="+mn-cs"/>
              </a:rPr>
              <a:t>Transformer les critères de vulnérabilité en DTS</a:t>
            </a: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21</a:t>
            </a:fld>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lvl="1">
              <a:buFont typeface="Symbol"/>
              <a:buChar char="Þ"/>
            </a:pPr>
            <a:endParaRPr lang="fr-FR" sz="1200" kern="1200" dirty="0" smtClean="0">
              <a:solidFill>
                <a:schemeClr val="tx1"/>
              </a:solidFill>
              <a:latin typeface="+mn-lt"/>
              <a:ea typeface="+mn-ea"/>
              <a:cs typeface="+mn-cs"/>
            </a:endParaRPr>
          </a:p>
          <a:p>
            <a:pPr lvl="1">
              <a:buFont typeface="Symbol"/>
              <a:buChar char="Þ"/>
            </a:pPr>
            <a:endParaRPr lang="fr-FR" sz="1200" kern="1200" dirty="0" smtClean="0">
              <a:solidFill>
                <a:schemeClr val="tx1"/>
              </a:solidFill>
              <a:latin typeface="+mn-lt"/>
              <a:ea typeface="+mn-ea"/>
              <a:cs typeface="+mn-cs"/>
            </a:endParaRPr>
          </a:p>
          <a:p>
            <a:pPr lvl="1">
              <a:buFont typeface="Symbol"/>
              <a:buChar char="Þ"/>
            </a:pPr>
            <a:r>
              <a:rPr lang="fr-FR" sz="1200" kern="1200" dirty="0" smtClean="0">
                <a:solidFill>
                  <a:schemeClr val="tx1"/>
                </a:solidFill>
                <a:latin typeface="+mn-lt"/>
                <a:ea typeface="+mn-ea"/>
                <a:cs typeface="+mn-cs"/>
              </a:rPr>
              <a:t> Connaissant le débit caractéristique d’un filet d’écoulement et la masse injecté initialement, la distribution des temps de séjour « équivalente » peut également être représentée en terme de concentration en soluté, obtenue en sortie de chaque filet d’écoulement</a:t>
            </a:r>
          </a:p>
          <a:p>
            <a:pPr>
              <a:buFont typeface="Symbol"/>
              <a:buChar char="Þ"/>
            </a:pPr>
            <a:r>
              <a:rPr lang="fr-FR" sz="1200" kern="1200" dirty="0" smtClean="0">
                <a:solidFill>
                  <a:schemeClr val="tx1"/>
                </a:solidFill>
                <a:latin typeface="+mn-lt"/>
                <a:ea typeface="+mn-ea"/>
                <a:cs typeface="+mn-cs"/>
              </a:rPr>
              <a:t> Le principe de la méthode d’estimation d’un indice de vulnérabilité, à partir des résultats du modèle de distribution des temps de séjour, vise à fixer un seuil limite (LR) figuré par la ligne </a:t>
            </a:r>
            <a:r>
              <a:rPr lang="fr-FR" sz="1200" i="1" kern="1200" dirty="0" smtClean="0">
                <a:solidFill>
                  <a:schemeClr val="tx1"/>
                </a:solidFill>
                <a:latin typeface="+mn-lt"/>
                <a:ea typeface="+mn-ea"/>
                <a:cs typeface="+mn-cs"/>
              </a:rPr>
              <a:t>a - b</a:t>
            </a:r>
            <a:r>
              <a:rPr lang="fr-FR" sz="1200" kern="1200" dirty="0" smtClean="0">
                <a:solidFill>
                  <a:schemeClr val="tx1"/>
                </a:solidFill>
                <a:latin typeface="+mn-lt"/>
                <a:ea typeface="+mn-ea"/>
                <a:cs typeface="+mn-cs"/>
              </a:rPr>
              <a:t> sur la Figure 28. En fixant cette contrainte, pour chaque filet d’écoulement, et donc pour chaque parcelle cultivée, il est possible d’estimer le pourcentage de masse qui provoque un  dépassement  de la LR. Ce pourcentage représente la masse appliquée en surface, qui arrivera au forage au dessus du seuil LR, et participera à la pollution de l’eau souterraine captée.</a:t>
            </a:r>
          </a:p>
          <a:p>
            <a:pPr marL="0" marR="0" indent="0" algn="l" defTabSz="914400" rtl="0" eaLnBrk="1" fontAlgn="auto" latinLnBrk="0" hangingPunct="1">
              <a:lnSpc>
                <a:spcPct val="100000"/>
              </a:lnSpc>
              <a:spcBef>
                <a:spcPts val="0"/>
              </a:spcBef>
              <a:spcAft>
                <a:spcPts val="0"/>
              </a:spcAft>
              <a:buClrTx/>
              <a:buSzTx/>
              <a:buFont typeface="Symbol"/>
              <a:buChar char="Þ"/>
              <a:tabLst/>
              <a:defRPr/>
            </a:pPr>
            <a:r>
              <a:rPr lang="fr-FR" sz="1200" b="0" kern="1200" dirty="0" smtClean="0">
                <a:solidFill>
                  <a:schemeClr val="tx1"/>
                </a:solidFill>
                <a:latin typeface="+mn-lt"/>
                <a:ea typeface="+mn-ea"/>
                <a:cs typeface="+mn-cs"/>
              </a:rPr>
              <a:t> </a:t>
            </a:r>
            <a:r>
              <a:rPr lang="fr-FR" sz="1200" kern="1200" dirty="0" smtClean="0">
                <a:solidFill>
                  <a:schemeClr val="tx1"/>
                </a:solidFill>
                <a:latin typeface="+mn-lt"/>
                <a:ea typeface="+mn-ea"/>
                <a:cs typeface="+mn-cs"/>
              </a:rPr>
              <a:t>Lorsque l’eau d’un forage dépasse un seuil de potabilité, il est donc possible de rechercher par filet d’écoulement, si ce filet participe au dépassement du seuil et en quelle proportion.</a:t>
            </a:r>
          </a:p>
          <a:p>
            <a:pPr marL="0" marR="0" indent="0" algn="l" defTabSz="914400" rtl="0" eaLnBrk="1" fontAlgn="auto" latinLnBrk="0" hangingPunct="1">
              <a:lnSpc>
                <a:spcPct val="100000"/>
              </a:lnSpc>
              <a:spcBef>
                <a:spcPts val="0"/>
              </a:spcBef>
              <a:spcAft>
                <a:spcPts val="0"/>
              </a:spcAft>
              <a:buClrTx/>
              <a:buSzTx/>
              <a:buFont typeface="Symbol"/>
              <a:buChar char="Þ"/>
              <a:tabLst/>
              <a:defRPr/>
            </a:pPr>
            <a:r>
              <a:rPr lang="fr-FR" sz="1200" kern="1200" dirty="0" smtClean="0">
                <a:solidFill>
                  <a:schemeClr val="tx1"/>
                </a:solidFill>
                <a:latin typeface="+mn-lt"/>
                <a:ea typeface="+mn-ea"/>
                <a:cs typeface="+mn-cs"/>
              </a:rPr>
              <a:t> </a:t>
            </a:r>
          </a:p>
          <a:p>
            <a:pPr>
              <a:buFont typeface="Symbol"/>
              <a:buChar char="Þ"/>
            </a:pP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22</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carte présentée</a:t>
            </a:r>
            <a:r>
              <a:rPr lang="fr-FR" baseline="0" dirty="0" smtClean="0"/>
              <a:t> ici, éditées en 2008 par goodplanet.info, indique la consommation des </a:t>
            </a:r>
            <a:r>
              <a:rPr lang="fr-FR" baseline="0" dirty="0" err="1" smtClean="0"/>
              <a:t>phyto</a:t>
            </a:r>
            <a:r>
              <a:rPr lang="fr-FR" baseline="0" dirty="0" smtClean="0"/>
              <a:t> dans le monde:</a:t>
            </a:r>
          </a:p>
          <a:p>
            <a:endParaRPr lang="fr-FR" baseline="0" dirty="0" smtClean="0"/>
          </a:p>
          <a:p>
            <a:pPr>
              <a:buFont typeface="Symbol"/>
              <a:buChar char="Þ"/>
            </a:pPr>
            <a:r>
              <a:rPr lang="fr-FR" baseline="0" dirty="0" smtClean="0"/>
              <a:t> On constate que les </a:t>
            </a:r>
            <a:r>
              <a:rPr lang="fr-FR" baseline="0" dirty="0" err="1" smtClean="0"/>
              <a:t>phyto</a:t>
            </a:r>
            <a:r>
              <a:rPr lang="fr-FR" baseline="0" dirty="0" smtClean="0"/>
              <a:t> sanitaires sont utilisés sur tous les continents</a:t>
            </a:r>
          </a:p>
          <a:p>
            <a:pPr>
              <a:buFont typeface="Symbol"/>
              <a:buChar char="Þ"/>
            </a:pPr>
            <a:r>
              <a:rPr lang="fr-FR" baseline="0" dirty="0" smtClean="0"/>
              <a:t> La palme d’or pour la consommation en </a:t>
            </a:r>
            <a:r>
              <a:rPr lang="fr-FR" baseline="0" dirty="0" err="1" smtClean="0"/>
              <a:t>phyto</a:t>
            </a:r>
            <a:r>
              <a:rPr lang="fr-FR" baseline="0" dirty="0" smtClean="0"/>
              <a:t> est décernée à la </a:t>
            </a:r>
            <a:r>
              <a:rPr lang="fr-FR" baseline="0" dirty="0" err="1" smtClean="0"/>
              <a:t>colombie</a:t>
            </a:r>
            <a:r>
              <a:rPr lang="fr-FR" baseline="0" dirty="0" smtClean="0"/>
              <a:t>, au japon et à la </a:t>
            </a:r>
            <a:r>
              <a:rPr lang="fr-FR" baseline="0" dirty="0" err="1" smtClean="0"/>
              <a:t>corée</a:t>
            </a:r>
            <a:r>
              <a:rPr lang="fr-FR" baseline="0" dirty="0" smtClean="0"/>
              <a:t> du Sud, avec des </a:t>
            </a:r>
            <a:r>
              <a:rPr lang="fr-FR" baseline="0" dirty="0" err="1" smtClean="0"/>
              <a:t>qt</a:t>
            </a:r>
            <a:r>
              <a:rPr lang="fr-FR" baseline="0" dirty="0" smtClean="0"/>
              <a:t> &gt; 10kg/ha</a:t>
            </a:r>
          </a:p>
          <a:p>
            <a:pPr>
              <a:buFont typeface="Symbol"/>
              <a:buChar char="Þ"/>
            </a:pPr>
            <a:r>
              <a:rPr lang="fr-FR" baseline="0" dirty="0" smtClean="0"/>
              <a:t> Par ailleurs, on constate que la France obtient un triste record, elle est la première consommatrice de </a:t>
            </a:r>
            <a:r>
              <a:rPr lang="fr-FR" baseline="0" dirty="0" err="1" smtClean="0"/>
              <a:t>Phyto</a:t>
            </a:r>
            <a:r>
              <a:rPr lang="fr-FR" baseline="0" dirty="0" smtClean="0"/>
              <a:t> en </a:t>
            </a:r>
            <a:r>
              <a:rPr lang="fr-FR" baseline="0" dirty="0" err="1" smtClean="0"/>
              <a:t>europe</a:t>
            </a:r>
            <a:r>
              <a:rPr lang="fr-FR" baseline="0" dirty="0" smtClean="0"/>
              <a:t> avec des </a:t>
            </a:r>
            <a:r>
              <a:rPr lang="fr-FR" baseline="0" dirty="0" err="1" smtClean="0"/>
              <a:t>qt</a:t>
            </a:r>
            <a:r>
              <a:rPr lang="fr-FR" baseline="0" dirty="0" smtClean="0"/>
              <a:t> variant entre 4.5 et10 kg/ha et figure </a:t>
            </a:r>
            <a:r>
              <a:rPr lang="fr-FR" baseline="0" dirty="0" err="1" smtClean="0"/>
              <a:t>parmis</a:t>
            </a:r>
            <a:r>
              <a:rPr lang="fr-FR" baseline="0" dirty="0" smtClean="0"/>
              <a:t> les pays les plus </a:t>
            </a:r>
            <a:r>
              <a:rPr lang="fr-FR" baseline="0" dirty="0" err="1" smtClean="0"/>
              <a:t>consammateur</a:t>
            </a:r>
            <a:r>
              <a:rPr lang="fr-FR" baseline="0" dirty="0" smtClean="0"/>
              <a:t> au niveau mondial</a:t>
            </a:r>
          </a:p>
          <a:p>
            <a:pPr>
              <a:buFont typeface="Symbol"/>
              <a:buChar char="Þ"/>
            </a:pPr>
            <a:endParaRPr lang="fr-FR" baseline="0" dirty="0" smtClean="0"/>
          </a:p>
          <a:p>
            <a:pPr>
              <a:buFont typeface="Symbol"/>
              <a:buChar char="Þ"/>
            </a:pPr>
            <a:r>
              <a:rPr lang="fr-FR" baseline="0" dirty="0" smtClean="0"/>
              <a:t> Il est maintenant intéressant d’observer l’impact de la consommation des </a:t>
            </a:r>
            <a:r>
              <a:rPr lang="fr-FR" baseline="0" dirty="0" err="1" smtClean="0"/>
              <a:t>phyto</a:t>
            </a:r>
            <a:r>
              <a:rPr lang="fr-FR" baseline="0" dirty="0" smtClean="0"/>
              <a:t> sur la qualité de la ressource en eau</a:t>
            </a:r>
            <a:endParaRPr lang="fr-FR" dirty="0" smtClean="0"/>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=&gt; Connaissant le débit caractéristique d’un filet d’écoulement et la masse injecté initialement, la distribution des temps de séjour « équivalente » peut également être représentée en terme de concentration en soluté</a:t>
            </a:r>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23</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kern="1200" dirty="0" smtClean="0">
                <a:solidFill>
                  <a:schemeClr val="tx1"/>
                </a:solidFill>
                <a:latin typeface="+mn-lt"/>
                <a:ea typeface="+mn-ea"/>
                <a:cs typeface="+mn-cs"/>
              </a:rPr>
              <a:t>Le</a:t>
            </a:r>
            <a:r>
              <a:rPr lang="fr-FR" sz="1200" b="0" kern="1200" baseline="0" dirty="0" smtClean="0">
                <a:solidFill>
                  <a:schemeClr val="tx1"/>
                </a:solidFill>
                <a:latin typeface="+mn-lt"/>
                <a:ea typeface="+mn-ea"/>
                <a:cs typeface="+mn-cs"/>
              </a:rPr>
              <a:t> Val d’O, en jaune sur la carte, correspond à la plaine alluviale de la Loire située au sud-est d’O. D’une superficie d’environ 180 km², sa longueur </a:t>
            </a:r>
            <a:r>
              <a:rPr lang="fr-FR" sz="1200" b="0" kern="1200" baseline="0" dirty="0" err="1" smtClean="0">
                <a:solidFill>
                  <a:schemeClr val="tx1"/>
                </a:solidFill>
                <a:latin typeface="+mn-lt"/>
                <a:ea typeface="+mn-ea"/>
                <a:cs typeface="+mn-cs"/>
              </a:rPr>
              <a:t>avosine</a:t>
            </a:r>
            <a:r>
              <a:rPr lang="fr-FR" sz="1200" b="0" kern="1200" baseline="0" dirty="0" smtClean="0">
                <a:solidFill>
                  <a:schemeClr val="tx1"/>
                </a:solidFill>
                <a:latin typeface="+mn-lt"/>
                <a:ea typeface="+mn-ea"/>
                <a:cs typeface="+mn-cs"/>
              </a:rPr>
              <a:t> les 40 km d’est en ouest de bouteille à la confluence Loire/Loiret et à une largeur max de 7 km. Les </a:t>
            </a:r>
            <a:r>
              <a:rPr lang="fr-FR" sz="1200" b="0" kern="1200" baseline="0" dirty="0" err="1" smtClean="0">
                <a:solidFill>
                  <a:schemeClr val="tx1"/>
                </a:solidFill>
                <a:latin typeface="+mn-lt"/>
                <a:ea typeface="+mn-ea"/>
                <a:cs typeface="+mn-cs"/>
              </a:rPr>
              <a:t>sinuosaité</a:t>
            </a:r>
            <a:r>
              <a:rPr lang="fr-FR" sz="1200" b="0" kern="1200" baseline="0" dirty="0" smtClean="0">
                <a:solidFill>
                  <a:schemeClr val="tx1"/>
                </a:solidFill>
                <a:latin typeface="+mn-lt"/>
                <a:ea typeface="+mn-ea"/>
                <a:cs typeface="+mn-cs"/>
              </a:rPr>
              <a:t> de la Loire et le plateau de </a:t>
            </a:r>
            <a:r>
              <a:rPr lang="fr-FR" sz="1200" b="0" kern="1200" baseline="0" dirty="0" err="1" smtClean="0">
                <a:solidFill>
                  <a:schemeClr val="tx1"/>
                </a:solidFill>
                <a:latin typeface="+mn-lt"/>
                <a:ea typeface="+mn-ea"/>
                <a:cs typeface="+mn-cs"/>
              </a:rPr>
              <a:t>sologne</a:t>
            </a:r>
            <a:r>
              <a:rPr lang="fr-FR" sz="1200" b="0" kern="1200" baseline="0" dirty="0" smtClean="0">
                <a:solidFill>
                  <a:schemeClr val="tx1"/>
                </a:solidFill>
                <a:latin typeface="+mn-lt"/>
                <a:ea typeface="+mn-ea"/>
                <a:cs typeface="+mn-cs"/>
              </a:rPr>
              <a:t> constituent les limites Nord et sud. Les captages d’eau potable du val sont situé en aval du val d’</a:t>
            </a:r>
            <a:r>
              <a:rPr lang="fr-FR" sz="1200" b="0" kern="1200" baseline="0" dirty="0" err="1" smtClean="0">
                <a:solidFill>
                  <a:schemeClr val="tx1"/>
                </a:solidFill>
                <a:latin typeface="+mn-lt"/>
                <a:ea typeface="+mn-ea"/>
                <a:cs typeface="+mn-cs"/>
              </a:rPr>
              <a:t>orléans</a:t>
            </a:r>
            <a:r>
              <a:rPr lang="fr-FR" sz="1200" b="0" kern="1200" baseline="0" dirty="0" smtClean="0">
                <a:solidFill>
                  <a:schemeClr val="tx1"/>
                </a:solidFill>
                <a:latin typeface="+mn-lt"/>
                <a:ea typeface="+mn-ea"/>
                <a:cs typeface="+mn-cs"/>
              </a:rPr>
              <a:t> et le PPE de ces captages représente notre secteur d’étude. C’est une zone rural qui présente des cultures céréalières de types, mais, colza, blé, etc.</a:t>
            </a:r>
          </a:p>
          <a:p>
            <a:endParaRPr lang="fr-FR" sz="1200" b="0" kern="1200" baseline="0" dirty="0" smtClean="0">
              <a:solidFill>
                <a:schemeClr val="tx1"/>
              </a:solidFill>
              <a:latin typeface="+mn-lt"/>
              <a:ea typeface="+mn-ea"/>
              <a:cs typeface="+mn-cs"/>
            </a:endParaRPr>
          </a:p>
          <a:p>
            <a:r>
              <a:rPr lang="fr-FR" sz="1200" b="0" kern="1200" baseline="0" dirty="0" smtClean="0">
                <a:solidFill>
                  <a:schemeClr val="tx1"/>
                </a:solidFill>
                <a:latin typeface="+mn-lt"/>
                <a:ea typeface="+mn-ea"/>
                <a:cs typeface="+mn-cs"/>
              </a:rPr>
              <a:t>La topo dans ce secteur est très peu prononcé avec une pente peu prononcé d’environ 1% et une </a:t>
            </a:r>
            <a:r>
              <a:rPr lang="fr-FR" sz="1200" b="0" kern="1200" baseline="0" dirty="0" err="1" smtClean="0">
                <a:solidFill>
                  <a:schemeClr val="tx1"/>
                </a:solidFill>
                <a:latin typeface="+mn-lt"/>
                <a:ea typeface="+mn-ea"/>
                <a:cs typeface="+mn-cs"/>
              </a:rPr>
              <a:t>alt</a:t>
            </a:r>
            <a:r>
              <a:rPr lang="fr-FR" sz="1200" b="0" kern="1200" baseline="0" dirty="0" smtClean="0">
                <a:solidFill>
                  <a:schemeClr val="tx1"/>
                </a:solidFill>
                <a:latin typeface="+mn-lt"/>
                <a:ea typeface="+mn-ea"/>
                <a:cs typeface="+mn-cs"/>
              </a:rPr>
              <a:t> </a:t>
            </a:r>
            <a:r>
              <a:rPr lang="fr-FR" sz="1200" b="0" kern="1200" baseline="0" dirty="0" err="1" smtClean="0">
                <a:solidFill>
                  <a:schemeClr val="tx1"/>
                </a:solidFill>
                <a:latin typeface="+mn-lt"/>
                <a:ea typeface="+mn-ea"/>
                <a:cs typeface="+mn-cs"/>
              </a:rPr>
              <a:t>moy</a:t>
            </a:r>
            <a:r>
              <a:rPr lang="fr-FR" sz="1200" b="0" kern="1200" baseline="0" dirty="0" smtClean="0">
                <a:solidFill>
                  <a:schemeClr val="tx1"/>
                </a:solidFill>
                <a:latin typeface="+mn-lt"/>
                <a:ea typeface="+mn-ea"/>
                <a:cs typeface="+mn-cs"/>
              </a:rPr>
              <a:t> d’1 centaine de mètre</a:t>
            </a:r>
          </a:p>
          <a:p>
            <a:endParaRPr lang="fr-FR" sz="1200" b="0" kern="1200" baseline="0" dirty="0" smtClean="0">
              <a:solidFill>
                <a:schemeClr val="tx1"/>
              </a:solidFill>
              <a:latin typeface="+mn-lt"/>
              <a:ea typeface="+mn-ea"/>
              <a:cs typeface="+mn-cs"/>
            </a:endParaRPr>
          </a:p>
          <a:p>
            <a:r>
              <a:rPr lang="fr-FR" sz="1200" b="0" kern="1200" baseline="0" dirty="0" smtClean="0">
                <a:solidFill>
                  <a:schemeClr val="tx1"/>
                </a:solidFill>
                <a:latin typeface="+mn-lt"/>
                <a:ea typeface="+mn-ea"/>
                <a:cs typeface="+mn-cs"/>
              </a:rPr>
              <a:t>La val est essentiellement drainée par le Dhuy qui se jette dans le Loiret</a:t>
            </a: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25</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kern="1200" dirty="0" smtClean="0">
                <a:solidFill>
                  <a:schemeClr val="tx1"/>
                </a:solidFill>
                <a:latin typeface="+mn-lt"/>
                <a:ea typeface="+mn-ea"/>
                <a:cs typeface="+mn-cs"/>
              </a:rPr>
              <a:t>Le sous-sol</a:t>
            </a:r>
            <a:r>
              <a:rPr lang="fr-FR" sz="1200" b="0" kern="1200" baseline="0" dirty="0" smtClean="0">
                <a:solidFill>
                  <a:schemeClr val="tx1"/>
                </a:solidFill>
                <a:latin typeface="+mn-lt"/>
                <a:ea typeface="+mn-ea"/>
                <a:cs typeface="+mn-cs"/>
              </a:rPr>
              <a:t> du val est composé d’une succession de dépôt sédimentaires avec à sa base la craie blanche à silex du crétacé et formation détritique de l’éocène, elles sont surmontées par les calcaires de Beauce du Tierce parfois surmontées par les marnes et sables du </a:t>
            </a:r>
            <a:r>
              <a:rPr lang="fr-FR" sz="1200" b="0" kern="1200" baseline="0" dirty="0" err="1" smtClean="0">
                <a:solidFill>
                  <a:schemeClr val="tx1"/>
                </a:solidFill>
                <a:latin typeface="+mn-lt"/>
                <a:ea typeface="+mn-ea"/>
                <a:cs typeface="+mn-cs"/>
              </a:rPr>
              <a:t>burdigalien</a:t>
            </a:r>
            <a:r>
              <a:rPr lang="fr-FR" sz="1200" b="0" kern="1200" baseline="0" dirty="0" smtClean="0">
                <a:solidFill>
                  <a:schemeClr val="tx1"/>
                </a:solidFill>
                <a:latin typeface="+mn-lt"/>
                <a:ea typeface="+mn-ea"/>
                <a:cs typeface="+mn-cs"/>
              </a:rPr>
              <a:t> et enfin par les alluvions quaternaire</a:t>
            </a: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26</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kern="1200" dirty="0" smtClean="0">
                <a:solidFill>
                  <a:schemeClr val="tx1"/>
                </a:solidFill>
                <a:latin typeface="+mn-lt"/>
                <a:ea typeface="+mn-ea"/>
                <a:cs typeface="+mn-cs"/>
              </a:rPr>
              <a:t>Ainsi,</a:t>
            </a:r>
            <a:r>
              <a:rPr lang="fr-FR" sz="1200" b="0" kern="1200" baseline="0" dirty="0" smtClean="0">
                <a:solidFill>
                  <a:schemeClr val="tx1"/>
                </a:solidFill>
                <a:latin typeface="+mn-lt"/>
                <a:ea typeface="+mn-ea"/>
                <a:cs typeface="+mn-cs"/>
              </a:rPr>
              <a:t> </a:t>
            </a:r>
            <a:r>
              <a:rPr lang="fr-FR" sz="1200" b="0" kern="1200" dirty="0" smtClean="0">
                <a:solidFill>
                  <a:schemeClr val="tx1"/>
                </a:solidFill>
                <a:latin typeface="+mn-lt"/>
                <a:ea typeface="+mn-ea"/>
                <a:cs typeface="+mn-cs"/>
              </a:rPr>
              <a:t>2 nappes</a:t>
            </a:r>
            <a:r>
              <a:rPr lang="fr-FR" sz="1200" b="0" kern="1200" baseline="0" dirty="0" smtClean="0">
                <a:solidFill>
                  <a:schemeClr val="tx1"/>
                </a:solidFill>
                <a:latin typeface="+mn-lt"/>
                <a:ea typeface="+mn-ea"/>
                <a:cs typeface="+mn-cs"/>
              </a:rPr>
              <a:t> se superposent la nappes des alluvions  et la nappes des calcaires de Beauce.  A l’est de la zone ces nappes sont parfois séparé par les lentilles marneuse du </a:t>
            </a:r>
            <a:r>
              <a:rPr lang="fr-FR" sz="1200" b="0" kern="1200" baseline="0" dirty="0" err="1" smtClean="0">
                <a:solidFill>
                  <a:schemeClr val="tx1"/>
                </a:solidFill>
                <a:latin typeface="+mn-lt"/>
                <a:ea typeface="+mn-ea"/>
                <a:cs typeface="+mn-cs"/>
              </a:rPr>
              <a:t>burdigalien</a:t>
            </a:r>
            <a:r>
              <a:rPr lang="fr-FR" sz="1200" b="0" kern="1200" baseline="0" dirty="0" smtClean="0">
                <a:solidFill>
                  <a:schemeClr val="tx1"/>
                </a:solidFill>
                <a:latin typeface="+mn-lt"/>
                <a:ea typeface="+mn-ea"/>
                <a:cs typeface="+mn-cs"/>
              </a:rPr>
              <a:t> formant ainsi un écran protecteur pour la nappe des calcaires. Ces deux nappes sont soit libre à captives selon les </a:t>
            </a:r>
            <a:r>
              <a:rPr lang="fr-FR" sz="1200" b="0" kern="1200" baseline="0" dirty="0" err="1" smtClean="0">
                <a:solidFill>
                  <a:schemeClr val="tx1"/>
                </a:solidFill>
                <a:latin typeface="+mn-lt"/>
                <a:ea typeface="+mn-ea"/>
                <a:cs typeface="+mn-cs"/>
              </a:rPr>
              <a:t>sectreurs</a:t>
            </a:r>
            <a:r>
              <a:rPr lang="fr-FR" sz="1200" b="0" kern="1200" baseline="0" dirty="0" smtClean="0">
                <a:solidFill>
                  <a:schemeClr val="tx1"/>
                </a:solidFill>
                <a:latin typeface="+mn-lt"/>
                <a:ea typeface="+mn-ea"/>
                <a:cs typeface="+mn-cs"/>
              </a:rPr>
              <a:t>.</a:t>
            </a:r>
          </a:p>
          <a:p>
            <a:endParaRPr lang="fr-FR" sz="1200" b="0" kern="1200" baseline="0" dirty="0" smtClean="0">
              <a:solidFill>
                <a:schemeClr val="tx1"/>
              </a:solidFill>
              <a:latin typeface="+mn-lt"/>
              <a:ea typeface="+mn-ea"/>
              <a:cs typeface="+mn-cs"/>
            </a:endParaRPr>
          </a:p>
          <a:p>
            <a:r>
              <a:rPr lang="fr-FR" sz="1200" b="0" kern="1200" baseline="0" dirty="0" smtClean="0">
                <a:solidFill>
                  <a:schemeClr val="tx1"/>
                </a:solidFill>
                <a:latin typeface="+mn-lt"/>
                <a:ea typeface="+mn-ea"/>
                <a:cs typeface="+mn-cs"/>
              </a:rPr>
              <a:t>La carte piézométrique présenté ici est celles des calcaires de </a:t>
            </a:r>
            <a:r>
              <a:rPr lang="fr-FR" sz="1200" b="0" kern="1200" baseline="0" dirty="0" err="1" smtClean="0">
                <a:solidFill>
                  <a:schemeClr val="tx1"/>
                </a:solidFill>
                <a:latin typeface="+mn-lt"/>
                <a:ea typeface="+mn-ea"/>
                <a:cs typeface="+mn-cs"/>
              </a:rPr>
              <a:t>beauce</a:t>
            </a:r>
            <a:r>
              <a:rPr lang="fr-FR" sz="1200" b="0" kern="1200" baseline="0" dirty="0" smtClean="0">
                <a:solidFill>
                  <a:schemeClr val="tx1"/>
                </a:solidFill>
                <a:latin typeface="+mn-lt"/>
                <a:ea typeface="+mn-ea"/>
                <a:cs typeface="+mn-cs"/>
              </a:rPr>
              <a:t>. Ecoulement Est vers l’ouest alimenté en amont par la </a:t>
            </a:r>
            <a:r>
              <a:rPr lang="fr-FR" sz="1200" b="0" kern="1200" baseline="0" dirty="0" err="1" smtClean="0">
                <a:solidFill>
                  <a:schemeClr val="tx1"/>
                </a:solidFill>
                <a:latin typeface="+mn-lt"/>
                <a:ea typeface="+mn-ea"/>
                <a:cs typeface="+mn-cs"/>
              </a:rPr>
              <a:t>loire</a:t>
            </a:r>
            <a:r>
              <a:rPr lang="fr-FR" sz="1200" b="0" kern="1200" baseline="0" dirty="0" smtClean="0">
                <a:solidFill>
                  <a:schemeClr val="tx1"/>
                </a:solidFill>
                <a:latin typeface="+mn-lt"/>
                <a:ea typeface="+mn-ea"/>
                <a:cs typeface="+mn-cs"/>
              </a:rPr>
              <a:t>. Ce sont ces eaux souterraines qui sont pompé aux captages du Val. La sinuosité des courbes piézométriques s’explique par la présence d’un réseau karstique constitué de drain +/- large qui c’est formé au cours du temps par les infiltration acides des eaux de la </a:t>
            </a:r>
            <a:r>
              <a:rPr lang="fr-FR" sz="1200" b="0" kern="1200" baseline="0" dirty="0" err="1" smtClean="0">
                <a:solidFill>
                  <a:schemeClr val="tx1"/>
                </a:solidFill>
                <a:latin typeface="+mn-lt"/>
                <a:ea typeface="+mn-ea"/>
                <a:cs typeface="+mn-cs"/>
              </a:rPr>
              <a:t>loire</a:t>
            </a:r>
            <a:r>
              <a:rPr lang="fr-FR" sz="1200" b="0" kern="1200" baseline="0" dirty="0" smtClean="0">
                <a:solidFill>
                  <a:schemeClr val="tx1"/>
                </a:solidFill>
                <a:latin typeface="+mn-lt"/>
                <a:ea typeface="+mn-ea"/>
                <a:cs typeface="+mn-cs"/>
              </a:rPr>
              <a:t> dans le massif calcaires.</a:t>
            </a: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27</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28</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29</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DARCI (</a:t>
            </a:r>
            <a:r>
              <a:rPr lang="fr-FR" sz="1200" i="1" kern="1200" dirty="0" smtClean="0">
                <a:solidFill>
                  <a:schemeClr val="tx1"/>
                </a:solidFill>
                <a:latin typeface="+mn-lt"/>
                <a:ea typeface="+mn-ea"/>
                <a:cs typeface="+mn-cs"/>
              </a:rPr>
              <a:t>Distribution </a:t>
            </a:r>
            <a:r>
              <a:rPr lang="fr-FR" sz="1200" i="1" kern="1200" dirty="0" err="1" smtClean="0">
                <a:solidFill>
                  <a:schemeClr val="tx1"/>
                </a:solidFill>
                <a:latin typeface="+mn-lt"/>
                <a:ea typeface="+mn-ea"/>
                <a:cs typeface="+mn-cs"/>
              </a:rPr>
              <a:t>Analysis</a:t>
            </a:r>
            <a:r>
              <a:rPr lang="fr-FR" sz="1200" i="1" kern="1200" dirty="0" smtClean="0">
                <a:solidFill>
                  <a:schemeClr val="tx1"/>
                </a:solidFill>
                <a:latin typeface="+mn-lt"/>
                <a:ea typeface="+mn-ea"/>
                <a:cs typeface="+mn-cs"/>
              </a:rPr>
              <a:t> of </a:t>
            </a:r>
            <a:r>
              <a:rPr lang="fr-FR" sz="1200" i="1" kern="1200" dirty="0" err="1" smtClean="0">
                <a:solidFill>
                  <a:schemeClr val="tx1"/>
                </a:solidFill>
                <a:latin typeface="+mn-lt"/>
                <a:ea typeface="+mn-ea"/>
                <a:cs typeface="+mn-cs"/>
              </a:rPr>
              <a:t>ResidenCe</a:t>
            </a:r>
            <a:r>
              <a:rPr lang="fr-FR" sz="1200" i="1" kern="1200" dirty="0" smtClean="0">
                <a:solidFill>
                  <a:schemeClr val="tx1"/>
                </a:solidFill>
                <a:latin typeface="+mn-lt"/>
                <a:ea typeface="+mn-ea"/>
                <a:cs typeface="+mn-cs"/>
              </a:rPr>
              <a:t> </a:t>
            </a:r>
            <a:r>
              <a:rPr lang="fr-FR" sz="1200" i="1" kern="1200" dirty="0" err="1" smtClean="0">
                <a:solidFill>
                  <a:schemeClr val="tx1"/>
                </a:solidFill>
                <a:latin typeface="+mn-lt"/>
                <a:ea typeface="+mn-ea"/>
                <a:cs typeface="+mn-cs"/>
              </a:rPr>
              <a:t>tImes</a:t>
            </a:r>
            <a:r>
              <a:rPr lang="fr-FR" sz="1200" kern="1200" dirty="0" smtClean="0">
                <a:solidFill>
                  <a:schemeClr val="tx1"/>
                </a:solidFill>
                <a:latin typeface="+mn-lt"/>
                <a:ea typeface="+mn-ea"/>
                <a:cs typeface="+mn-cs"/>
              </a:rPr>
              <a:t>), a été développé sous </a:t>
            </a:r>
            <a:r>
              <a:rPr lang="fr-FR" sz="1200" kern="1200" dirty="0" err="1" smtClean="0">
                <a:solidFill>
                  <a:schemeClr val="tx1"/>
                </a:solidFill>
                <a:latin typeface="+mn-lt"/>
                <a:ea typeface="+mn-ea"/>
                <a:cs typeface="+mn-cs"/>
              </a:rPr>
              <a:t>ArcGIS</a:t>
            </a:r>
            <a:r>
              <a:rPr lang="fr-FR" sz="1200" kern="1200" dirty="0" smtClean="0">
                <a:solidFill>
                  <a:schemeClr val="tx1"/>
                </a:solidFill>
                <a:latin typeface="+mn-lt"/>
                <a:ea typeface="+mn-ea"/>
                <a:cs typeface="+mn-cs"/>
              </a:rPr>
              <a:t> en VB.NET (Visual Basic for Application). Il permet de calculer les vitesses de filtration, les temps de séjour et les nombres de Péclet, par couche (ZNS et ZS) et par filet d’écoulement (paramètres équivalents),</a:t>
            </a: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32</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DARCI (</a:t>
            </a:r>
            <a:r>
              <a:rPr lang="fr-FR" sz="1200" i="1" kern="1200" dirty="0" smtClean="0">
                <a:solidFill>
                  <a:schemeClr val="tx1"/>
                </a:solidFill>
                <a:latin typeface="+mn-lt"/>
                <a:ea typeface="+mn-ea"/>
                <a:cs typeface="+mn-cs"/>
              </a:rPr>
              <a:t>Distribution </a:t>
            </a:r>
            <a:r>
              <a:rPr lang="fr-FR" sz="1200" i="1" kern="1200" dirty="0" err="1" smtClean="0">
                <a:solidFill>
                  <a:schemeClr val="tx1"/>
                </a:solidFill>
                <a:latin typeface="+mn-lt"/>
                <a:ea typeface="+mn-ea"/>
                <a:cs typeface="+mn-cs"/>
              </a:rPr>
              <a:t>Analysis</a:t>
            </a:r>
            <a:r>
              <a:rPr lang="fr-FR" sz="1200" i="1" kern="1200" dirty="0" smtClean="0">
                <a:solidFill>
                  <a:schemeClr val="tx1"/>
                </a:solidFill>
                <a:latin typeface="+mn-lt"/>
                <a:ea typeface="+mn-ea"/>
                <a:cs typeface="+mn-cs"/>
              </a:rPr>
              <a:t> of </a:t>
            </a:r>
            <a:r>
              <a:rPr lang="fr-FR" sz="1200" i="1" kern="1200" dirty="0" err="1" smtClean="0">
                <a:solidFill>
                  <a:schemeClr val="tx1"/>
                </a:solidFill>
                <a:latin typeface="+mn-lt"/>
                <a:ea typeface="+mn-ea"/>
                <a:cs typeface="+mn-cs"/>
              </a:rPr>
              <a:t>ResidenCe</a:t>
            </a:r>
            <a:r>
              <a:rPr lang="fr-FR" sz="1200" i="1" kern="1200" dirty="0" smtClean="0">
                <a:solidFill>
                  <a:schemeClr val="tx1"/>
                </a:solidFill>
                <a:latin typeface="+mn-lt"/>
                <a:ea typeface="+mn-ea"/>
                <a:cs typeface="+mn-cs"/>
              </a:rPr>
              <a:t> </a:t>
            </a:r>
            <a:r>
              <a:rPr lang="fr-FR" sz="1200" i="1" kern="1200" dirty="0" err="1" smtClean="0">
                <a:solidFill>
                  <a:schemeClr val="tx1"/>
                </a:solidFill>
                <a:latin typeface="+mn-lt"/>
                <a:ea typeface="+mn-ea"/>
                <a:cs typeface="+mn-cs"/>
              </a:rPr>
              <a:t>tImes</a:t>
            </a:r>
            <a:r>
              <a:rPr lang="fr-FR" sz="1200" kern="1200" dirty="0" smtClean="0">
                <a:solidFill>
                  <a:schemeClr val="tx1"/>
                </a:solidFill>
                <a:latin typeface="+mn-lt"/>
                <a:ea typeface="+mn-ea"/>
                <a:cs typeface="+mn-cs"/>
              </a:rPr>
              <a:t>), a été développé sous </a:t>
            </a:r>
            <a:r>
              <a:rPr lang="fr-FR" sz="1200" kern="1200" dirty="0" err="1" smtClean="0">
                <a:solidFill>
                  <a:schemeClr val="tx1"/>
                </a:solidFill>
                <a:latin typeface="+mn-lt"/>
                <a:ea typeface="+mn-ea"/>
                <a:cs typeface="+mn-cs"/>
              </a:rPr>
              <a:t>ArcGIS</a:t>
            </a:r>
            <a:r>
              <a:rPr lang="fr-FR" sz="1200" kern="1200" dirty="0" smtClean="0">
                <a:solidFill>
                  <a:schemeClr val="tx1"/>
                </a:solidFill>
                <a:latin typeface="+mn-lt"/>
                <a:ea typeface="+mn-ea"/>
                <a:cs typeface="+mn-cs"/>
              </a:rPr>
              <a:t> en VB.NET (Visual Basic for Application). Il permet de calculer les vitesses de filtration, les temps de séjour et les nombres de Péclet, par couche (ZNS et ZS) et par filet d’écoulement (paramètres équivalents),</a:t>
            </a: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33</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DARCI (</a:t>
            </a:r>
            <a:r>
              <a:rPr lang="fr-FR" sz="1200" i="1" kern="1200" dirty="0" smtClean="0">
                <a:solidFill>
                  <a:schemeClr val="tx1"/>
                </a:solidFill>
                <a:latin typeface="+mn-lt"/>
                <a:ea typeface="+mn-ea"/>
                <a:cs typeface="+mn-cs"/>
              </a:rPr>
              <a:t>Distribution </a:t>
            </a:r>
            <a:r>
              <a:rPr lang="fr-FR" sz="1200" i="1" kern="1200" dirty="0" err="1" smtClean="0">
                <a:solidFill>
                  <a:schemeClr val="tx1"/>
                </a:solidFill>
                <a:latin typeface="+mn-lt"/>
                <a:ea typeface="+mn-ea"/>
                <a:cs typeface="+mn-cs"/>
              </a:rPr>
              <a:t>Analysis</a:t>
            </a:r>
            <a:r>
              <a:rPr lang="fr-FR" sz="1200" i="1" kern="1200" dirty="0" smtClean="0">
                <a:solidFill>
                  <a:schemeClr val="tx1"/>
                </a:solidFill>
                <a:latin typeface="+mn-lt"/>
                <a:ea typeface="+mn-ea"/>
                <a:cs typeface="+mn-cs"/>
              </a:rPr>
              <a:t> of </a:t>
            </a:r>
            <a:r>
              <a:rPr lang="fr-FR" sz="1200" i="1" kern="1200" dirty="0" err="1" smtClean="0">
                <a:solidFill>
                  <a:schemeClr val="tx1"/>
                </a:solidFill>
                <a:latin typeface="+mn-lt"/>
                <a:ea typeface="+mn-ea"/>
                <a:cs typeface="+mn-cs"/>
              </a:rPr>
              <a:t>ResidenCe</a:t>
            </a:r>
            <a:r>
              <a:rPr lang="fr-FR" sz="1200" i="1" kern="1200" dirty="0" smtClean="0">
                <a:solidFill>
                  <a:schemeClr val="tx1"/>
                </a:solidFill>
                <a:latin typeface="+mn-lt"/>
                <a:ea typeface="+mn-ea"/>
                <a:cs typeface="+mn-cs"/>
              </a:rPr>
              <a:t> </a:t>
            </a:r>
            <a:r>
              <a:rPr lang="fr-FR" sz="1200" i="1" kern="1200" dirty="0" err="1" smtClean="0">
                <a:solidFill>
                  <a:schemeClr val="tx1"/>
                </a:solidFill>
                <a:latin typeface="+mn-lt"/>
                <a:ea typeface="+mn-ea"/>
                <a:cs typeface="+mn-cs"/>
              </a:rPr>
              <a:t>tImes</a:t>
            </a:r>
            <a:r>
              <a:rPr lang="fr-FR" sz="1200" kern="1200" dirty="0" smtClean="0">
                <a:solidFill>
                  <a:schemeClr val="tx1"/>
                </a:solidFill>
                <a:latin typeface="+mn-lt"/>
                <a:ea typeface="+mn-ea"/>
                <a:cs typeface="+mn-cs"/>
              </a:rPr>
              <a:t>), a été développé sous </a:t>
            </a:r>
            <a:r>
              <a:rPr lang="fr-FR" sz="1200" kern="1200" dirty="0" err="1" smtClean="0">
                <a:solidFill>
                  <a:schemeClr val="tx1"/>
                </a:solidFill>
                <a:latin typeface="+mn-lt"/>
                <a:ea typeface="+mn-ea"/>
                <a:cs typeface="+mn-cs"/>
              </a:rPr>
              <a:t>ArcGIS</a:t>
            </a:r>
            <a:r>
              <a:rPr lang="fr-FR" sz="1200" kern="1200" dirty="0" smtClean="0">
                <a:solidFill>
                  <a:schemeClr val="tx1"/>
                </a:solidFill>
                <a:latin typeface="+mn-lt"/>
                <a:ea typeface="+mn-ea"/>
                <a:cs typeface="+mn-cs"/>
              </a:rPr>
              <a:t> en VB.NET (Visual Basic for Application). Il permet de calculer les vitesses de filtration, les temps de séjour et les nombres de Péclet, par couche (ZNS et ZS) et par filet d’écoulement (paramètres équivalents),</a:t>
            </a: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34</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=&gt;Il est constaté que la somme des temps de séjour est fortement influencée par les temps de séjour obtenus dans la ZNS. En effet, le conduit karstique n’est pas directement visible sur cette carte, par ailleurs il est possible de visualiser les zones faiblement perméables définies par les profils argileux de la ZNS.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=&gt;La vision globale de cette carte indique que la somme des temps de séjour est plus importante à l’Est et au centre du territoire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35</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En 2007, 59% des analyses sur les eaux souterraines révélaient la présence en pesticides (</a:t>
            </a:r>
            <a:r>
              <a:rPr lang="fr-FR" dirty="0" err="1" smtClean="0"/>
              <a:t>SOeS</a:t>
            </a:r>
            <a:r>
              <a:rPr lang="fr-FR" dirty="0" smtClean="0"/>
              <a:t>, 2010)</a:t>
            </a:r>
            <a:endParaRPr lang="fr-FR" baseline="0" dirty="0" smtClean="0"/>
          </a:p>
          <a:p>
            <a:endParaRPr lang="fr-FR" dirty="0" smtClean="0"/>
          </a:p>
          <a:p>
            <a:r>
              <a:rPr lang="fr-FR" dirty="0" smtClean="0"/>
              <a:t>Cette carte,</a:t>
            </a:r>
            <a:r>
              <a:rPr lang="fr-FR" baseline="0" dirty="0" smtClean="0"/>
              <a:t> réalisé par </a:t>
            </a:r>
            <a:r>
              <a:rPr lang="fr-FR" baseline="0" dirty="0" err="1" smtClean="0"/>
              <a:t>SOeS</a:t>
            </a:r>
            <a:r>
              <a:rPr lang="fr-FR" baseline="0" dirty="0" smtClean="0"/>
              <a:t> en 2013 montre l’état qualitatif des eaux souterraines  </a:t>
            </a:r>
            <a:endParaRPr lang="fr-FR" dirty="0" smtClean="0"/>
          </a:p>
          <a:p>
            <a:endParaRPr lang="fr-FR" baseline="0" dirty="0" smtClean="0"/>
          </a:p>
          <a:p>
            <a:r>
              <a:rPr lang="fr-FR" baseline="0" dirty="0" smtClean="0"/>
              <a:t>Elle indique que: </a:t>
            </a:r>
          </a:p>
          <a:p>
            <a:endParaRPr lang="fr-FR" baseline="0" dirty="0" smtClean="0"/>
          </a:p>
          <a:p>
            <a:r>
              <a:rPr lang="fr-FR" baseline="0" dirty="0" smtClean="0"/>
              <a:t>84 nappes présentent des </a:t>
            </a:r>
            <a:r>
              <a:rPr lang="fr-FR" baseline="0" dirty="0" err="1" smtClean="0"/>
              <a:t>conc</a:t>
            </a:r>
            <a:r>
              <a:rPr lang="fr-FR" baseline="0" dirty="0" smtClean="0"/>
              <a:t>. </a:t>
            </a:r>
            <a:r>
              <a:rPr lang="fr-FR" baseline="0" dirty="0" err="1" smtClean="0"/>
              <a:t>Inf</a:t>
            </a:r>
            <a:r>
              <a:rPr lang="fr-FR" baseline="0" dirty="0" smtClean="0"/>
              <a:t> à 0.1 µg/l, malgré tout, </a:t>
            </a:r>
          </a:p>
          <a:p>
            <a:endParaRPr lang="fr-FR" baseline="0" dirty="0" smtClean="0"/>
          </a:p>
          <a:p>
            <a:r>
              <a:rPr lang="fr-FR" baseline="0" dirty="0" smtClean="0"/>
              <a:t>plus de 10 nappes présentaient des teneurs en </a:t>
            </a:r>
            <a:r>
              <a:rPr lang="fr-FR" baseline="0" dirty="0" err="1" smtClean="0"/>
              <a:t>phyto</a:t>
            </a:r>
            <a:r>
              <a:rPr lang="fr-FR" baseline="0" dirty="0" smtClean="0"/>
              <a:t> supérieur à 0.5 µg/l, là ou l’agriculture intensive est de rigueur « grenier de la France »</a:t>
            </a:r>
          </a:p>
          <a:p>
            <a:endParaRPr lang="fr-FR" baseline="0" dirty="0" smtClean="0"/>
          </a:p>
          <a:p>
            <a:r>
              <a:rPr lang="fr-FR" baseline="0" dirty="0" smtClean="0"/>
              <a:t>On observe donc qu’il existe une vrai problématique au regard de la pollution des eaux par les pesticides et qu’il n’est pas anodin de travailler sur la maitrise des risques et l’estimation de la vulnérabilité de cette ressource en eau indispensable à l’homme</a:t>
            </a:r>
          </a:p>
          <a:p>
            <a:endParaRPr lang="fr-FR" baseline="0" dirty="0" smtClean="0"/>
          </a:p>
          <a:p>
            <a:r>
              <a:rPr lang="fr-FR" dirty="0" smtClean="0"/>
              <a:t>21% des nappes présentant des mesures de qualité dépassent le</a:t>
            </a:r>
            <a:r>
              <a:rPr lang="fr-FR" baseline="0" dirty="0" smtClean="0"/>
              <a:t> seuil réglementaire avec plus de 3% qui sont au-delà de 0.5µg/l</a:t>
            </a:r>
            <a:endParaRPr lang="fr-FR" dirty="0"/>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L’ordre de grandeur du nombre de Péclet « équivalent » (Figure 82) traduit un flux advectif dominant sur l’ensemble de la zone. Trois secteurs sont toutefois mis en évidence avec : </a:t>
            </a:r>
          </a:p>
          <a:p>
            <a:pPr lvl="0"/>
            <a:r>
              <a:rPr lang="fr-FR" sz="1200" kern="1200" dirty="0" smtClean="0">
                <a:solidFill>
                  <a:schemeClr val="tx1"/>
                </a:solidFill>
                <a:latin typeface="+mn-lt"/>
                <a:ea typeface="+mn-ea"/>
                <a:cs typeface="+mn-cs"/>
              </a:rPr>
              <a:t>une zone centrale étendue d’Est en Ouest où se localisent les nombres de Péclet compris entre 6 et 500, </a:t>
            </a:r>
          </a:p>
          <a:p>
            <a:pPr lvl="0"/>
            <a:r>
              <a:rPr lang="fr-FR" sz="1200" kern="1200" dirty="0" smtClean="0">
                <a:solidFill>
                  <a:schemeClr val="tx1"/>
                </a:solidFill>
                <a:latin typeface="+mn-lt"/>
                <a:ea typeface="+mn-ea"/>
                <a:cs typeface="+mn-cs"/>
              </a:rPr>
              <a:t>une zone au Nord du périmètre où se concentrent des nombres de Péclet variant de 500 à 5900,</a:t>
            </a:r>
          </a:p>
          <a:p>
            <a:pPr lvl="0"/>
            <a:r>
              <a:rPr lang="fr-FR" sz="1200" kern="1200" dirty="0" smtClean="0">
                <a:solidFill>
                  <a:schemeClr val="tx1"/>
                </a:solidFill>
                <a:latin typeface="+mn-lt"/>
                <a:ea typeface="+mn-ea"/>
                <a:cs typeface="+mn-cs"/>
              </a:rPr>
              <a:t>une zone Est, avec pour l’essentiel, des nombres de Péclet entre 2500 et 5900. </a:t>
            </a:r>
          </a:p>
          <a:p>
            <a:r>
              <a:rPr lang="fr-FR" sz="1200" kern="1200" dirty="0" smtClean="0">
                <a:solidFill>
                  <a:schemeClr val="tx1"/>
                </a:solidFill>
                <a:latin typeface="+mn-lt"/>
                <a:ea typeface="+mn-ea"/>
                <a:cs typeface="+mn-cs"/>
              </a:rPr>
              <a:t>La valeur relativement élevée des nombres de Péclet dans la zone située au Nord du périmètre est concomitante au drainage de la Loire et à l’alimentation sous fluviatile en provenance de la forêt d’Orléans. La zone Est, avec des nombres de Péclet entre 2500 et 5900, correspond également à un secteur à forte convergence, susceptible d’induire des mouvements advectifs importants. Enfin, la zone centrale du domaine parait néanmoins plus stable en terme de transfert advectif, malgré une piézométrie quelque peu irrégulière. </a:t>
            </a:r>
          </a:p>
          <a:p>
            <a:r>
              <a:rPr lang="fr-FR" sz="1200" kern="1200" dirty="0" smtClean="0">
                <a:solidFill>
                  <a:schemeClr val="tx1"/>
                </a:solidFill>
                <a:latin typeface="+mn-lt"/>
                <a:ea typeface="+mn-ea"/>
                <a:cs typeface="+mn-cs"/>
              </a:rPr>
              <a:t>Le site présente bien des nombre de Peclet &lt; 10, ce qui d’après nos tests théoriques rentre dans la zone de validité de notre modèles.</a:t>
            </a:r>
          </a:p>
          <a:p>
            <a:pPr lvl="0"/>
            <a:endParaRPr lang="fr-FR" sz="1200" kern="1200" dirty="0" smtClean="0">
              <a:solidFill>
                <a:schemeClr val="tx1"/>
              </a:solidFill>
              <a:latin typeface="+mn-lt"/>
              <a:ea typeface="+mn-ea"/>
              <a:cs typeface="+mn-cs"/>
            </a:endParaRPr>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36</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just" defTabSz="914400" rtl="0" eaLnBrk="1" fontAlgn="base" latinLnBrk="0" hangingPunct="1">
              <a:lnSpc>
                <a:spcPct val="100000"/>
              </a:lnSpc>
              <a:spcBef>
                <a:spcPct val="0"/>
              </a:spcBef>
              <a:spcAft>
                <a:spcPct val="0"/>
              </a:spcAft>
              <a:buClrTx/>
              <a:buSzTx/>
              <a:buFont typeface="Symbol" pitchFamily="18" charset="2"/>
              <a:buChar char="®"/>
              <a:tabLst/>
            </a:pPr>
            <a:r>
              <a:rPr kumimoji="0" lang="fr-FR" b="0" i="0" u="none" strike="noStrike" cap="none" normalizeH="0" baseline="0" dirty="0" smtClean="0">
                <a:ln>
                  <a:noFill/>
                </a:ln>
                <a:solidFill>
                  <a:schemeClr val="bg1"/>
                </a:solidFill>
                <a:effectLst/>
                <a:ea typeface="Times New Roman" pitchFamily="18" charset="0"/>
                <a:cs typeface="Times New Roman" pitchFamily="18" charset="0"/>
              </a:rPr>
              <a:t> Les pics des temps de séjour des trois scénarios se manifestent autour des temps de séjour allant de 1 à 2 mois.</a:t>
            </a:r>
          </a:p>
          <a:p>
            <a:pPr marL="0" marR="0" lvl="0" indent="0" algn="just" defTabSz="914400" rtl="0" eaLnBrk="1" fontAlgn="base" latinLnBrk="0" hangingPunct="1">
              <a:lnSpc>
                <a:spcPct val="100000"/>
              </a:lnSpc>
              <a:spcBef>
                <a:spcPct val="0"/>
              </a:spcBef>
              <a:spcAft>
                <a:spcPct val="0"/>
              </a:spcAft>
              <a:buClrTx/>
              <a:buSzTx/>
              <a:buFont typeface="Symbol" pitchFamily="18" charset="2"/>
              <a:buChar char="®"/>
              <a:tabLst/>
            </a:pPr>
            <a:r>
              <a:rPr lang="fr-FR" dirty="0" smtClean="0">
                <a:solidFill>
                  <a:schemeClr val="bg1"/>
                </a:solidFill>
                <a:cs typeface="Times New Roman" pitchFamily="18" charset="0"/>
              </a:rPr>
              <a:t> Atténuation rapide des pics pour une valeur quasi nulle  à 12 mois</a:t>
            </a:r>
            <a:endParaRPr kumimoji="0" lang="fr-FR" b="0" i="0" u="none" strike="noStrike" cap="none" normalizeH="0" baseline="0" dirty="0" smtClean="0">
              <a:ln>
                <a:noFill/>
              </a:ln>
              <a:solidFill>
                <a:schemeClr val="bg1"/>
              </a:solidFill>
              <a:effectLst/>
              <a:cs typeface="Arial" pitchFamily="34" charset="0"/>
            </a:endParaRPr>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38</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car elle a été utilisée pendant près de 40 années et présente une forte mobilité. De plus, son interdiction en 2003 permet de discuter du temps de rétention de cette molécule dans l’aquifère du Val</a:t>
            </a:r>
          </a:p>
          <a:p>
            <a:endParaRPr lang="fr-FR" sz="1200" b="1" kern="1200" dirty="0" smtClean="0">
              <a:solidFill>
                <a:schemeClr val="tx1"/>
              </a:solidFill>
              <a:latin typeface="+mn-lt"/>
              <a:ea typeface="+mn-ea"/>
              <a:cs typeface="+mn-cs"/>
            </a:endParaRPr>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39</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kern="1200" dirty="0" smtClean="0">
                <a:solidFill>
                  <a:schemeClr val="tx1"/>
                </a:solidFill>
                <a:latin typeface="+mn-lt"/>
                <a:ea typeface="+mn-ea"/>
                <a:cs typeface="+mn-cs"/>
              </a:rPr>
              <a:t>En faisant appel au nombre</a:t>
            </a:r>
            <a:r>
              <a:rPr lang="fr-FR" sz="1200" b="1" kern="1200" baseline="0" dirty="0" smtClean="0">
                <a:solidFill>
                  <a:schemeClr val="tx1"/>
                </a:solidFill>
                <a:latin typeface="+mn-lt"/>
                <a:ea typeface="+mn-ea"/>
                <a:cs typeface="+mn-cs"/>
              </a:rPr>
              <a:t> de Péclet et au temps de séjour moyen d’une particule d’eau et de soluté dans le réservoir, en lieu et place de la dispersion, le couplage de la solution analytique  et de la DTS donne le résultat E(t). En y rajoutant la prise en compte du taux de décroissance.</a:t>
            </a:r>
          </a:p>
          <a:p>
            <a:endParaRPr lang="fr-FR" sz="1200" b="1" kern="1200" baseline="0" dirty="0" smtClean="0">
              <a:solidFill>
                <a:schemeClr val="tx1"/>
              </a:solidFill>
              <a:latin typeface="+mn-lt"/>
              <a:ea typeface="+mn-ea"/>
              <a:cs typeface="+mn-cs"/>
            </a:endParaRPr>
          </a:p>
          <a:p>
            <a:r>
              <a:rPr lang="fr-FR" sz="1200" b="1" kern="1200" baseline="0" dirty="0" smtClean="0">
                <a:solidFill>
                  <a:schemeClr val="tx1"/>
                </a:solidFill>
                <a:latin typeface="+mn-lt"/>
                <a:ea typeface="+mn-ea"/>
                <a:cs typeface="+mn-cs"/>
              </a:rPr>
              <a:t>Cette expression permet de décrire la DTS d’un soluté à la sorite d’un réservoir connaissant uniquement le Pe – paramètre hydrodispersif–, son temps de séjour moyen et le taux de décroissance</a:t>
            </a:r>
          </a:p>
          <a:p>
            <a:endParaRPr lang="fr-FR" sz="1200" b="1" kern="1200" baseline="0" dirty="0" smtClean="0">
              <a:solidFill>
                <a:schemeClr val="tx1"/>
              </a:solidFill>
              <a:latin typeface="+mn-lt"/>
              <a:ea typeface="+mn-ea"/>
              <a:cs typeface="+mn-cs"/>
            </a:endParaRPr>
          </a:p>
          <a:p>
            <a:r>
              <a:rPr lang="fr-FR" sz="1200" b="1" kern="1200" baseline="0" dirty="0" smtClean="0">
                <a:solidFill>
                  <a:schemeClr val="tx1"/>
                </a:solidFill>
                <a:latin typeface="+mn-lt"/>
                <a:ea typeface="+mn-ea"/>
                <a:cs typeface="+mn-cs"/>
              </a:rPr>
              <a:t>Pe décrit les caractéristiques physiques du milieu  </a:t>
            </a:r>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40</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kern="1200" dirty="0" smtClean="0">
                <a:solidFill>
                  <a:schemeClr val="tx1"/>
                </a:solidFill>
                <a:latin typeface="+mn-lt"/>
                <a:ea typeface="+mn-ea"/>
                <a:cs typeface="+mn-cs"/>
              </a:rPr>
              <a:t>En faisant appel au nombre</a:t>
            </a:r>
            <a:r>
              <a:rPr lang="fr-FR" sz="1200" b="1" kern="1200" baseline="0" dirty="0" smtClean="0">
                <a:solidFill>
                  <a:schemeClr val="tx1"/>
                </a:solidFill>
                <a:latin typeface="+mn-lt"/>
                <a:ea typeface="+mn-ea"/>
                <a:cs typeface="+mn-cs"/>
              </a:rPr>
              <a:t> de Péclet et au temps de séjour moyen d’une particule d’eau et de soluté dans le réservoir, en lieu et place de la dispersion, le couplage de la solution analytique  et de la DTS donne le résultat E(t). En y rajoutant la prise en compte du taux de décroissance.</a:t>
            </a:r>
          </a:p>
          <a:p>
            <a:endParaRPr lang="fr-FR" sz="1200" b="1" kern="1200" baseline="0" dirty="0" smtClean="0">
              <a:solidFill>
                <a:schemeClr val="tx1"/>
              </a:solidFill>
              <a:latin typeface="+mn-lt"/>
              <a:ea typeface="+mn-ea"/>
              <a:cs typeface="+mn-cs"/>
            </a:endParaRPr>
          </a:p>
          <a:p>
            <a:r>
              <a:rPr lang="fr-FR" sz="1200" b="1" kern="1200" baseline="0" dirty="0" smtClean="0">
                <a:solidFill>
                  <a:schemeClr val="tx1"/>
                </a:solidFill>
                <a:latin typeface="+mn-lt"/>
                <a:ea typeface="+mn-ea"/>
                <a:cs typeface="+mn-cs"/>
              </a:rPr>
              <a:t>Cette expression permet de décrire la DTS d’un soluté à la sorite d’un réservoir connaissant uniquement le Pe – paramètre hydrodispersif–, son temps de séjour moyen et le taux de décroissance</a:t>
            </a:r>
          </a:p>
          <a:p>
            <a:endParaRPr lang="fr-FR" sz="1200" b="1" kern="1200" baseline="0" dirty="0" smtClean="0">
              <a:solidFill>
                <a:schemeClr val="tx1"/>
              </a:solidFill>
              <a:latin typeface="+mn-lt"/>
              <a:ea typeface="+mn-ea"/>
              <a:cs typeface="+mn-cs"/>
            </a:endParaRPr>
          </a:p>
          <a:p>
            <a:r>
              <a:rPr lang="fr-FR" sz="1200" b="1" kern="1200" baseline="0" dirty="0" smtClean="0">
                <a:solidFill>
                  <a:schemeClr val="tx1"/>
                </a:solidFill>
                <a:latin typeface="+mn-lt"/>
                <a:ea typeface="+mn-ea"/>
                <a:cs typeface="+mn-cs"/>
              </a:rPr>
              <a:t>Pe décrit les caractéristiques physiques du milieu  </a:t>
            </a:r>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41</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1" kern="1200" dirty="0" smtClean="0">
                <a:solidFill>
                  <a:schemeClr val="tx1"/>
                </a:solidFill>
                <a:latin typeface="+mn-lt"/>
                <a:ea typeface="+mn-ea"/>
                <a:cs typeface="+mn-cs"/>
              </a:rPr>
              <a:t>En faisant appel au nombre</a:t>
            </a:r>
            <a:r>
              <a:rPr lang="fr-FR" sz="1200" b="1" kern="1200" baseline="0" dirty="0" smtClean="0">
                <a:solidFill>
                  <a:schemeClr val="tx1"/>
                </a:solidFill>
                <a:latin typeface="+mn-lt"/>
                <a:ea typeface="+mn-ea"/>
                <a:cs typeface="+mn-cs"/>
              </a:rPr>
              <a:t> de Péclet et au temps de séjour moyen d’une particule d’eau et de soluté dans le réservoir, en lieu et place de la dispersion, le couplage de la solution analytique  et de la DTS donne le résultat E(t). En y rajoutant la prise en compte du taux de décroissance.</a:t>
            </a:r>
          </a:p>
          <a:p>
            <a:endParaRPr lang="fr-FR" sz="1200" b="1" kern="1200" baseline="0" dirty="0" smtClean="0">
              <a:solidFill>
                <a:schemeClr val="tx1"/>
              </a:solidFill>
              <a:latin typeface="+mn-lt"/>
              <a:ea typeface="+mn-ea"/>
              <a:cs typeface="+mn-cs"/>
            </a:endParaRPr>
          </a:p>
          <a:p>
            <a:r>
              <a:rPr lang="fr-FR" sz="1200" b="1" kern="1200" baseline="0" dirty="0" smtClean="0">
                <a:solidFill>
                  <a:schemeClr val="tx1"/>
                </a:solidFill>
                <a:latin typeface="+mn-lt"/>
                <a:ea typeface="+mn-ea"/>
                <a:cs typeface="+mn-cs"/>
              </a:rPr>
              <a:t>Cette expression permet de décrire la DTS d’un soluté à la sorite d’un réservoir connaissant uniquement le Pe – paramètre hydrodispersif–, son temps de séjour moyen et le taux de décroissance</a:t>
            </a:r>
          </a:p>
          <a:p>
            <a:endParaRPr lang="fr-FR" sz="1200" b="1" kern="1200" baseline="0" dirty="0" smtClean="0">
              <a:solidFill>
                <a:schemeClr val="tx1"/>
              </a:solidFill>
              <a:latin typeface="+mn-lt"/>
              <a:ea typeface="+mn-ea"/>
              <a:cs typeface="+mn-cs"/>
            </a:endParaRPr>
          </a:p>
          <a:p>
            <a:r>
              <a:rPr lang="fr-FR" sz="1200" b="1" kern="1200" baseline="0" dirty="0" smtClean="0">
                <a:solidFill>
                  <a:schemeClr val="tx1"/>
                </a:solidFill>
                <a:latin typeface="+mn-lt"/>
                <a:ea typeface="+mn-ea"/>
                <a:cs typeface="+mn-cs"/>
              </a:rPr>
              <a:t>Pe décrit les caractéristiques physiques du milieu  </a:t>
            </a:r>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42</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Développement d’indicateurs  intégrateurs de l’état du système</a:t>
            </a:r>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Le développement d’outils de modélisation à l’échelle globale offre depuis peu aux acteurs de la gestion de l’eau les moyens de procéder à des évaluations prospectives </a:t>
            </a:r>
            <a:r>
              <a:rPr lang="fr-FR" sz="1200" b="1" kern="1200" dirty="0" smtClean="0">
                <a:solidFill>
                  <a:schemeClr val="tx1"/>
                </a:solidFill>
                <a:latin typeface="+mn-lt"/>
                <a:ea typeface="+mn-ea"/>
                <a:cs typeface="+mn-cs"/>
              </a:rPr>
              <a:t>des effets mise en œuvre des diverses politique publiques</a:t>
            </a:r>
            <a:r>
              <a:rPr lang="fr-FR" sz="1200" kern="1200" dirty="0" smtClean="0">
                <a:solidFill>
                  <a:schemeClr val="tx1"/>
                </a:solidFill>
                <a:latin typeface="+mn-lt"/>
                <a:ea typeface="+mn-ea"/>
                <a:cs typeface="+mn-cs"/>
              </a:rPr>
              <a:t>. </a:t>
            </a:r>
            <a:endParaRPr lang="fr-FR" sz="1200" b="1" kern="1200" dirty="0" smtClean="0">
              <a:solidFill>
                <a:schemeClr val="tx1"/>
              </a:solidFill>
              <a:latin typeface="+mn-lt"/>
              <a:ea typeface="+mn-ea"/>
              <a:cs typeface="+mn-cs"/>
            </a:endParaRPr>
          </a:p>
          <a:p>
            <a:endParaRPr lang="fr-FR" sz="1200" b="1"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Aptitude des modèles existant à représenter la complexité des processus ont fait d’indéniables progrès. La quantification des pressions anthropiques sur le milieu a permis de proposer les premières esquisses d’étude socio-économiques des divers scénarii que la DCE demande d’établir.</a:t>
            </a:r>
          </a:p>
          <a:p>
            <a:endParaRPr lang="fr-FR" sz="1200" b="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La qualité naturelle intrinsèque des eaux souterraines est déterminée pour l’essentiel par des processus d’ordre physicochimique et notamment par des </a:t>
            </a:r>
            <a:r>
              <a:rPr lang="fr-FR" sz="1200" kern="1200" dirty="0" err="1" smtClean="0">
                <a:solidFill>
                  <a:schemeClr val="tx1"/>
                </a:solidFill>
                <a:latin typeface="+mn-lt"/>
                <a:ea typeface="+mn-ea"/>
                <a:cs typeface="+mn-cs"/>
              </a:rPr>
              <a:t>intéractions</a:t>
            </a:r>
            <a:r>
              <a:rPr lang="fr-FR" sz="1200" kern="1200" dirty="0" smtClean="0">
                <a:solidFill>
                  <a:schemeClr val="tx1"/>
                </a:solidFill>
                <a:latin typeface="+mn-lt"/>
                <a:ea typeface="+mn-ea"/>
                <a:cs typeface="+mn-cs"/>
              </a:rPr>
              <a:t> avec la matrice rocheuse durant leur transfert dans le sous sol  et par les échanges de flux internes dans les différents réservoirs  qui constituent le système aquifère.</a:t>
            </a:r>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dirty="0" smtClean="0"/>
              <a:t>Dans</a:t>
            </a:r>
            <a:r>
              <a:rPr lang="fr-FR" baseline="0" dirty="0" smtClean="0"/>
              <a:t> un premier temps je me dois de vous présenter les caractéristiques générales qui définissent la ressource en eau souterraine et en l’occurrence un bassin versant hydrogéologique.</a:t>
            </a:r>
            <a:endParaRPr lang="fr-FR" dirty="0" smtClean="0"/>
          </a:p>
          <a:p>
            <a:endParaRPr lang="fr-FR" dirty="0" smtClean="0"/>
          </a:p>
          <a:p>
            <a:r>
              <a:rPr lang="fr-FR" dirty="0" smtClean="0"/>
              <a:t>Dans un premier temps, je souhaite vous présenter la notion de bassin versant hydrogéologique</a:t>
            </a:r>
            <a:r>
              <a:rPr lang="fr-FR" baseline="0" dirty="0" smtClean="0"/>
              <a:t>  qui correspond à un secteur géographique à l’intérieur duquel toute les eaux souterraines convergent vers un même point bas, sur le schéma ici présent le point bas correspond au captage d’eau potable qui alimente la population au alentour, d’où l’enjeux important de cette ressource en eau vitale à l’homme.</a:t>
            </a:r>
          </a:p>
          <a:p>
            <a:endParaRPr lang="fr-FR" baseline="0" dirty="0" smtClean="0"/>
          </a:p>
          <a:p>
            <a:r>
              <a:rPr lang="fr-FR" dirty="0" smtClean="0"/>
              <a:t>Selon les secteur,</a:t>
            </a:r>
            <a:r>
              <a:rPr lang="fr-FR" baseline="0" dirty="0" smtClean="0"/>
              <a:t> c</a:t>
            </a:r>
            <a:r>
              <a:rPr lang="fr-FR" dirty="0" smtClean="0"/>
              <a:t>es eaux souterraines sont de manière +/- </a:t>
            </a:r>
            <a:r>
              <a:rPr lang="fr-FR" dirty="0" err="1" smtClean="0"/>
              <a:t>imp</a:t>
            </a:r>
            <a:r>
              <a:rPr lang="fr-FR" dirty="0" smtClean="0"/>
              <a:t> issues des</a:t>
            </a:r>
            <a:r>
              <a:rPr lang="fr-FR" baseline="0" dirty="0" smtClean="0"/>
              <a:t> infiltrations des eaux de surfaces.</a:t>
            </a:r>
          </a:p>
          <a:p>
            <a:endParaRPr lang="fr-FR" baseline="0" dirty="0" smtClean="0"/>
          </a:p>
          <a:p>
            <a:r>
              <a:rPr lang="fr-FR" baseline="0" dirty="0" smtClean="0"/>
              <a:t>Les activités anthropiques  de surface qu’elles soient urbaines ou agricoles, sont susceptible d’émettre des polluants qui peuvent être transportées par l’eau d’infiltration et ainsi atteindre les nappes phréatiques présentes dans  les  aquifères.</a:t>
            </a:r>
          </a:p>
          <a:p>
            <a:endParaRPr lang="fr-FR" baseline="0" dirty="0" smtClean="0"/>
          </a:p>
          <a:p>
            <a:r>
              <a:rPr lang="fr-FR" baseline="0" dirty="0" smtClean="0"/>
              <a:t>Les aquifères sont composées d’une ZNS (3 phases) et  d’une ZS (2 phases)</a:t>
            </a:r>
          </a:p>
          <a:p>
            <a:endParaRPr lang="fr-FR" baseline="0" dirty="0" smtClean="0"/>
          </a:p>
          <a:p>
            <a:r>
              <a:rPr lang="fr-FR" dirty="0" smtClean="0"/>
              <a:t>Afin</a:t>
            </a:r>
            <a:r>
              <a:rPr lang="fr-FR" baseline="0" dirty="0" smtClean="0"/>
              <a:t> de maitriser et de gérer au mieux la ressource en eaux souterraines, des mesures de protection, telles que les PPE, PPR, PPI, sont mises en place autour des captages d’exploitation selon les caractéristiques hydrodynamiques de la zone. Ces périmètres, correspondent à des exigences réglementaires, et permettent de mettre en place des mesures préventives au regard des pollutions diffuses ou ponctuelle.</a:t>
            </a:r>
            <a:endParaRPr lang="fr-FR" dirty="0" smtClean="0"/>
          </a:p>
          <a:p>
            <a:endParaRPr lang="fr-FR" baseline="0" dirty="0" smtClean="0"/>
          </a:p>
          <a:p>
            <a:r>
              <a:rPr lang="fr-FR" baseline="0" dirty="0" smtClean="0"/>
              <a:t>Comme le stipule le titre de ma thèse « </a:t>
            </a:r>
            <a:r>
              <a:rPr lang="fr-FR" baseline="0" dirty="0" err="1" smtClean="0"/>
              <a:t>Vul</a:t>
            </a:r>
            <a:r>
              <a:rPr lang="fr-FR" baseline="0" dirty="0" smtClean="0"/>
              <a:t>……… », nous allons nous intéresser exclusivement aux pollutions des eaux souterraines d’origine agricole et plus spécifiquement aux produits phytosanitaires utilisés pour améliorer le rendement agricole. Et qui sont des herbicides, insecticides, fongicides: mélanges de substances actives</a:t>
            </a: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 typeface="Symbol" pitchFamily="18" charset="2"/>
              <a:buChar char="Þ"/>
            </a:pPr>
            <a:r>
              <a:rPr lang="fr-FR" sz="1200" b="0" kern="1200" baseline="0" dirty="0" smtClean="0">
                <a:solidFill>
                  <a:schemeClr val="tx1"/>
                </a:solidFill>
                <a:latin typeface="+mn-lt"/>
                <a:ea typeface="+mn-ea"/>
                <a:cs typeface="+mn-cs"/>
              </a:rPr>
              <a:t> On a vu que les exigences réglementaires orientent, entre autre,  les méthodologies d’estimation de vulnérabilité et l’application des outils de modélisation</a:t>
            </a:r>
          </a:p>
          <a:p>
            <a:pPr>
              <a:buFont typeface="Symbol" pitchFamily="18" charset="2"/>
              <a:buChar char="Þ"/>
            </a:pPr>
            <a:r>
              <a:rPr lang="fr-FR" sz="1200" b="0" kern="1200" baseline="0" dirty="0" smtClean="0">
                <a:solidFill>
                  <a:schemeClr val="tx1"/>
                </a:solidFill>
                <a:latin typeface="+mn-lt"/>
                <a:ea typeface="+mn-ea"/>
                <a:cs typeface="+mn-cs"/>
              </a:rPr>
              <a:t> la connaissance du milieu de part la délimitation et la caractérisation de l’aquifère </a:t>
            </a:r>
          </a:p>
          <a:p>
            <a:pPr>
              <a:buFont typeface="Symbol" pitchFamily="18" charset="2"/>
              <a:buChar char="Þ"/>
            </a:pPr>
            <a:r>
              <a:rPr lang="fr-FR" sz="1200" b="0" kern="1200" baseline="0" dirty="0" smtClean="0">
                <a:solidFill>
                  <a:schemeClr val="tx1"/>
                </a:solidFill>
                <a:latin typeface="+mn-lt"/>
                <a:ea typeface="+mn-ea"/>
                <a:cs typeface="+mn-cs"/>
              </a:rPr>
              <a:t> Ainsi que les connaissance sur les dosages en </a:t>
            </a:r>
            <a:r>
              <a:rPr lang="fr-FR" sz="1200" b="0" kern="1200" baseline="0" dirty="0" err="1" smtClean="0">
                <a:solidFill>
                  <a:schemeClr val="tx1"/>
                </a:solidFill>
                <a:latin typeface="+mn-lt"/>
                <a:ea typeface="+mn-ea"/>
                <a:cs typeface="+mn-cs"/>
              </a:rPr>
              <a:t>phyto</a:t>
            </a:r>
            <a:r>
              <a:rPr lang="fr-FR" sz="1200" b="0" kern="1200" baseline="0" dirty="0" smtClean="0">
                <a:solidFill>
                  <a:schemeClr val="tx1"/>
                </a:solidFill>
                <a:latin typeface="+mn-lt"/>
                <a:ea typeface="+mn-ea"/>
                <a:cs typeface="+mn-cs"/>
              </a:rPr>
              <a:t> appliquées sur les parcelles agricoles et le comportement réactif des </a:t>
            </a:r>
            <a:r>
              <a:rPr lang="fr-FR" sz="1200" b="0" kern="1200" baseline="0" dirty="0" err="1" smtClean="0">
                <a:solidFill>
                  <a:schemeClr val="tx1"/>
                </a:solidFill>
                <a:latin typeface="+mn-lt"/>
                <a:ea typeface="+mn-ea"/>
                <a:cs typeface="+mn-cs"/>
              </a:rPr>
              <a:t>phyto</a:t>
            </a:r>
            <a:r>
              <a:rPr lang="fr-FR" sz="1200" b="0" kern="1200" baseline="0" dirty="0" smtClean="0">
                <a:solidFill>
                  <a:schemeClr val="tx1"/>
                </a:solidFill>
                <a:latin typeface="+mn-lt"/>
                <a:ea typeface="+mn-ea"/>
                <a:cs typeface="+mn-cs"/>
              </a:rPr>
              <a:t> (</a:t>
            </a:r>
            <a:r>
              <a:rPr lang="fr-FR" sz="1200" b="0" kern="1200" baseline="0" dirty="0" err="1" smtClean="0">
                <a:solidFill>
                  <a:schemeClr val="tx1"/>
                </a:solidFill>
                <a:latin typeface="+mn-lt"/>
                <a:ea typeface="+mn-ea"/>
                <a:cs typeface="+mn-cs"/>
              </a:rPr>
              <a:t>intéraction</a:t>
            </a:r>
            <a:r>
              <a:rPr lang="fr-FR" sz="1200" b="0" kern="1200" baseline="0" dirty="0" smtClean="0">
                <a:solidFill>
                  <a:schemeClr val="tx1"/>
                </a:solidFill>
                <a:latin typeface="+mn-lt"/>
                <a:ea typeface="+mn-ea"/>
                <a:cs typeface="+mn-cs"/>
              </a:rPr>
              <a:t> molécules/eau/sol) sont des informations primordiales pour une caractérisation et une estimation de la vulnérabilité de la </a:t>
            </a:r>
            <a:r>
              <a:rPr lang="fr-FR" sz="1200" b="0" kern="1200" baseline="0" dirty="0" err="1" smtClean="0">
                <a:solidFill>
                  <a:schemeClr val="tx1"/>
                </a:solidFill>
                <a:latin typeface="+mn-lt"/>
                <a:ea typeface="+mn-ea"/>
                <a:cs typeface="+mn-cs"/>
              </a:rPr>
              <a:t>resource</a:t>
            </a:r>
            <a:r>
              <a:rPr lang="fr-FR" sz="1200" b="0" kern="1200" baseline="0" dirty="0" smtClean="0">
                <a:solidFill>
                  <a:schemeClr val="tx1"/>
                </a:solidFill>
                <a:latin typeface="+mn-lt"/>
                <a:ea typeface="+mn-ea"/>
                <a:cs typeface="+mn-cs"/>
              </a:rPr>
              <a:t>,</a:t>
            </a:r>
          </a:p>
          <a:p>
            <a:pPr>
              <a:buFont typeface="Symbol" pitchFamily="18" charset="2"/>
              <a:buChar char="Þ"/>
            </a:pPr>
            <a:r>
              <a:rPr lang="fr-FR" sz="1200" b="0" kern="1200" baseline="0" dirty="0" smtClean="0">
                <a:solidFill>
                  <a:schemeClr val="tx1"/>
                </a:solidFill>
                <a:latin typeface="+mn-lt"/>
                <a:ea typeface="+mn-ea"/>
                <a:cs typeface="+mn-cs"/>
              </a:rPr>
              <a:t> Les bases de données disponibles en ligne sont à exploiter sans limite dans le cadre d’estimation de la vulnérabilité et dans l’utilisation d’outils de modélisation</a:t>
            </a:r>
          </a:p>
          <a:p>
            <a:pPr>
              <a:buFont typeface="Symbol" pitchFamily="18" charset="2"/>
              <a:buChar char="Þ"/>
            </a:pPr>
            <a:endParaRPr lang="fr-FR" sz="1200" b="0" kern="1200" baseline="0" dirty="0" smtClean="0">
              <a:solidFill>
                <a:schemeClr val="tx1"/>
              </a:solidFill>
              <a:latin typeface="+mn-lt"/>
              <a:ea typeface="+mn-ea"/>
              <a:cs typeface="+mn-cs"/>
            </a:endParaRPr>
          </a:p>
          <a:p>
            <a:pPr>
              <a:buFont typeface="Symbol" pitchFamily="18" charset="2"/>
              <a:buNone/>
            </a:pPr>
            <a:r>
              <a:rPr lang="fr-FR" sz="1200" b="0" kern="1200" baseline="0" dirty="0" smtClean="0">
                <a:solidFill>
                  <a:schemeClr val="tx1"/>
                </a:solidFill>
                <a:latin typeface="+mn-lt"/>
                <a:ea typeface="+mn-ea"/>
                <a:cs typeface="+mn-cs"/>
              </a:rPr>
              <a:t>A partir de l’ensemble de ces éléments, des contraintes et des avantages de l’ensemble de ces outils et compte tenu de l’avancé de la sciences au regard de la maitrise de la pollution diffuse pour cette ressource en eau vitale à l ’être humain:</a:t>
            </a:r>
          </a:p>
          <a:p>
            <a:pPr>
              <a:buFont typeface="Symbol" pitchFamily="18" charset="2"/>
              <a:buNone/>
            </a:pPr>
            <a:endParaRPr lang="fr-FR" sz="1200" b="0" kern="1200" baseline="0" dirty="0" smtClean="0">
              <a:solidFill>
                <a:schemeClr val="tx1"/>
              </a:solidFill>
              <a:latin typeface="+mn-lt"/>
              <a:ea typeface="+mn-ea"/>
              <a:cs typeface="+mn-cs"/>
            </a:endParaRPr>
          </a:p>
          <a:p>
            <a:pPr>
              <a:buFont typeface="Symbol" pitchFamily="18" charset="2"/>
              <a:buNone/>
            </a:pPr>
            <a:r>
              <a:rPr lang="fr-FR" sz="1200" b="0" kern="1200" baseline="0" dirty="0" smtClean="0">
                <a:solidFill>
                  <a:schemeClr val="tx1"/>
                </a:solidFill>
                <a:latin typeface="+mn-lt"/>
                <a:ea typeface="+mn-ea"/>
                <a:cs typeface="+mn-cs"/>
              </a:rPr>
              <a:t>De quel manière est-il envisageable de pouvoir estimer la vulnérabilité spécifiques des forages vis-à-vis des </a:t>
            </a:r>
            <a:r>
              <a:rPr lang="fr-FR" sz="1200" b="0" kern="1200" baseline="0" dirty="0" err="1" smtClean="0">
                <a:solidFill>
                  <a:schemeClr val="tx1"/>
                </a:solidFill>
                <a:latin typeface="+mn-lt"/>
                <a:ea typeface="+mn-ea"/>
                <a:cs typeface="+mn-cs"/>
              </a:rPr>
              <a:t>phyto</a:t>
            </a:r>
            <a:r>
              <a:rPr lang="fr-FR" sz="1200" b="0" kern="1200" baseline="0" dirty="0" smtClean="0">
                <a:solidFill>
                  <a:schemeClr val="tx1"/>
                </a:solidFill>
                <a:latin typeface="+mn-lt"/>
                <a:ea typeface="+mn-ea"/>
                <a:cs typeface="+mn-cs"/>
              </a:rPr>
              <a:t>?</a:t>
            </a: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b="0" kern="1200" dirty="0" smtClean="0">
                <a:solidFill>
                  <a:schemeClr val="tx1"/>
                </a:solidFill>
                <a:latin typeface="+mn-lt"/>
                <a:ea typeface="+mn-ea"/>
                <a:cs typeface="+mn-cs"/>
              </a:rPr>
              <a:t>Ainsi,</a:t>
            </a:r>
            <a:r>
              <a:rPr lang="fr-FR" sz="1200" b="0" kern="1200" baseline="0" dirty="0" smtClean="0">
                <a:solidFill>
                  <a:schemeClr val="tx1"/>
                </a:solidFill>
                <a:latin typeface="+mn-lt"/>
                <a:ea typeface="+mn-ea"/>
                <a:cs typeface="+mn-cs"/>
              </a:rPr>
              <a:t> différentes méthodes d’estimation ont été développées au cours du temps et par différents auteurs, avec un air nouveau qui vise à estimer le </a:t>
            </a:r>
            <a:r>
              <a:rPr lang="fr-FR" sz="1200" b="1" kern="1200" baseline="0" dirty="0" smtClean="0">
                <a:solidFill>
                  <a:schemeClr val="tx1"/>
                </a:solidFill>
                <a:latin typeface="+mn-lt"/>
                <a:ea typeface="+mn-ea"/>
                <a:cs typeface="+mn-cs"/>
              </a:rPr>
              <a:t>temps de transfert ou de séjour</a:t>
            </a:r>
            <a:r>
              <a:rPr lang="fr-FR" sz="1200" b="0" kern="1200" baseline="0" dirty="0" smtClean="0">
                <a:solidFill>
                  <a:schemeClr val="tx1"/>
                </a:solidFill>
                <a:latin typeface="+mn-lt"/>
                <a:ea typeface="+mn-ea"/>
                <a:cs typeface="+mn-cs"/>
              </a:rPr>
              <a:t> de l’eau et/ou des molécules dans le milieu</a:t>
            </a:r>
            <a:endParaRPr lang="fr-FR" sz="1200" b="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10</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pPr marL="0" marR="0" indent="0" algn="l" defTabSz="914400" rtl="0" eaLnBrk="1" fontAlgn="auto" latinLnBrk="0" hangingPunct="1">
              <a:lnSpc>
                <a:spcPct val="100000"/>
              </a:lnSpc>
              <a:spcBef>
                <a:spcPts val="0"/>
              </a:spcBef>
              <a:spcAft>
                <a:spcPts val="0"/>
              </a:spcAft>
              <a:buClrTx/>
              <a:buSzTx/>
              <a:buFont typeface="Symbol"/>
              <a:buChar char="Þ"/>
              <a:tabLst/>
              <a:defRPr/>
            </a:pPr>
            <a:endParaRPr lang="fr-FR" dirty="0" smtClean="0"/>
          </a:p>
          <a:p>
            <a:endParaRPr lang="fr-FR" sz="1200" b="1"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9A3D64C-BA1A-487C-AF57-8795FC79815A}" type="slidenum">
              <a:rPr lang="fr-FR" smtClean="0"/>
              <a:pPr/>
              <a:t>11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E109DB5-F3AB-4E0D-BFA1-AF3E3D88B39C}" type="datetime1">
              <a:rPr lang="fr-FR" smtClean="0"/>
              <a:pPr/>
              <a:t>04/07/2014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B616C11-EE33-41AF-BA81-7681DE73D303}" type="datetime1">
              <a:rPr lang="fr-FR" smtClean="0"/>
              <a:pPr/>
              <a:t>04/07/2014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B25D0B6-29D2-4D62-B50F-620347EBA59E}" type="datetime1">
              <a:rPr lang="fr-FR" smtClean="0"/>
              <a:pPr/>
              <a:t>04/07/2014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E31C29C-C200-4374-A7B1-827DDF8051AB}" type="datetime1">
              <a:rPr lang="fr-FR" smtClean="0"/>
              <a:pPr/>
              <a:t>04/07/2014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43264FCD-0033-4F8E-8EC4-D069AB12E603}" type="datetime1">
              <a:rPr lang="fr-FR" smtClean="0"/>
              <a:pPr/>
              <a:t>04/07/2014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EDDF3C8-DFFF-40AA-9136-6EF80265ED0D}" type="datetime1">
              <a:rPr lang="fr-FR" smtClean="0"/>
              <a:pPr/>
              <a:t>04/07/2014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82E8B2F-4803-41FA-94FB-068483E77571}" type="datetime1">
              <a:rPr lang="fr-FR" smtClean="0"/>
              <a:pPr/>
              <a:t>04/07/2014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32644E1C-2A6F-4845-88D1-FB5895290F31}" type="datetime1">
              <a:rPr lang="fr-FR" smtClean="0"/>
              <a:pPr/>
              <a:t>04/07/2014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5FA72F0-D42E-4C68-B5A1-5CB29CB1504F}" type="datetime1">
              <a:rPr lang="fr-FR" smtClean="0"/>
              <a:pPr/>
              <a:t>04/07/2014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DB00EFB-317D-4091-9636-2BE961413C9B}" type="datetime1">
              <a:rPr lang="fr-FR" smtClean="0"/>
              <a:pPr/>
              <a:t>04/07/2014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28BCA6E-B3E2-465B-A458-BB9D2364DB93}" type="datetime1">
              <a:rPr lang="fr-FR" smtClean="0"/>
              <a:pPr/>
              <a:t>04/07/2014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F686D29-9C21-420C-949E-57973560A3A7}"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21884">
            <a:alpha val="50000"/>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1C62C-F5EF-45D0-8AEC-76B12E173BE8}" type="datetime1">
              <a:rPr lang="fr-FR" smtClean="0"/>
              <a:pPr/>
              <a:t>04/07/2014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86D29-9C21-420C-949E-57973560A3A7}"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emf"/><Relationship Id="rId5" Type="http://schemas.openxmlformats.org/officeDocument/2006/relationships/image" Target="../media/image19.jpeg"/><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30.emf"/><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oleObject" Target="../embeddings/oleObject1.bin"/><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emf"/><Relationship Id="rId9" Type="http://schemas.openxmlformats.org/officeDocument/2006/relationships/image" Target="../media/image41.jpeg"/><Relationship Id="rId1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8.emf"/><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THESE_2012\Projet Phyto'Scope\Photos\Photos pulvérisation\P1030209.JPG"/>
          <p:cNvPicPr>
            <a:picLocks noChangeAspect="1" noChangeArrowheads="1"/>
          </p:cNvPicPr>
          <p:nvPr/>
        </p:nvPicPr>
        <p:blipFill>
          <a:blip r:embed="rId3" cstate="print"/>
          <a:srcRect/>
          <a:stretch>
            <a:fillRect/>
          </a:stretch>
        </p:blipFill>
        <p:spPr bwMode="auto">
          <a:xfrm>
            <a:off x="-3958" y="0"/>
            <a:ext cx="9149933" cy="6934200"/>
          </a:xfrm>
          <a:prstGeom prst="rect">
            <a:avLst/>
          </a:prstGeom>
          <a:noFill/>
        </p:spPr>
      </p:pic>
      <p:sp>
        <p:nvSpPr>
          <p:cNvPr id="2" name="Titre 1"/>
          <p:cNvSpPr>
            <a:spLocks noGrp="1"/>
          </p:cNvSpPr>
          <p:nvPr>
            <p:ph type="ctrTitle"/>
          </p:nvPr>
        </p:nvSpPr>
        <p:spPr>
          <a:xfrm>
            <a:off x="838200" y="685800"/>
            <a:ext cx="7924800" cy="2308324"/>
          </a:xfrm>
        </p:spPr>
        <p:txBody>
          <a:bodyPr wrap="square">
            <a:spAutoFit/>
          </a:bodyPr>
          <a:lstStyle/>
          <a:p>
            <a:pPr algn="ctr">
              <a:spcBef>
                <a:spcPts val="1200"/>
              </a:spcBef>
            </a:pPr>
            <a:r>
              <a:rPr lang="fr-FR" sz="3600" b="1" dirty="0" smtClean="0">
                <a:solidFill>
                  <a:schemeClr val="bg1"/>
                </a:solidFill>
                <a:latin typeface="+mn-lt"/>
                <a:ea typeface="+mn-ea"/>
                <a:cs typeface="+mn-cs"/>
              </a:rPr>
              <a:t>Vulnérabilité spécifique des forages </a:t>
            </a:r>
            <a:br>
              <a:rPr lang="fr-FR" sz="3600" b="1" dirty="0" smtClean="0">
                <a:solidFill>
                  <a:schemeClr val="bg1"/>
                </a:solidFill>
                <a:latin typeface="+mn-lt"/>
                <a:ea typeface="+mn-ea"/>
                <a:cs typeface="+mn-cs"/>
              </a:rPr>
            </a:br>
            <a:r>
              <a:rPr lang="fr-FR" sz="3600" b="1" dirty="0" smtClean="0">
                <a:solidFill>
                  <a:schemeClr val="bg1"/>
                </a:solidFill>
                <a:latin typeface="+mn-lt"/>
                <a:ea typeface="+mn-ea"/>
                <a:cs typeface="+mn-cs"/>
              </a:rPr>
              <a:t>vis-à-vis des phytosanitaires</a:t>
            </a:r>
            <a:br>
              <a:rPr lang="fr-FR" sz="3600" b="1" dirty="0" smtClean="0">
                <a:solidFill>
                  <a:schemeClr val="bg1"/>
                </a:solidFill>
                <a:latin typeface="+mn-lt"/>
                <a:ea typeface="+mn-ea"/>
                <a:cs typeface="+mn-cs"/>
              </a:rPr>
            </a:br>
            <a:r>
              <a:rPr lang="fr-FR" sz="3600" b="1" dirty="0" smtClean="0">
                <a:solidFill>
                  <a:schemeClr val="bg1"/>
                </a:solidFill>
                <a:latin typeface="+mn-lt"/>
                <a:ea typeface="+mn-ea"/>
                <a:cs typeface="+mn-cs"/>
              </a:rPr>
              <a:t>Modélisation analytique </a:t>
            </a:r>
            <a:br>
              <a:rPr lang="fr-FR" sz="3600" b="1" dirty="0" smtClean="0">
                <a:solidFill>
                  <a:schemeClr val="bg1"/>
                </a:solidFill>
                <a:latin typeface="+mn-lt"/>
                <a:ea typeface="+mn-ea"/>
                <a:cs typeface="+mn-cs"/>
              </a:rPr>
            </a:br>
            <a:r>
              <a:rPr lang="fr-FR" sz="3600" b="1" dirty="0" smtClean="0">
                <a:solidFill>
                  <a:schemeClr val="bg1"/>
                </a:solidFill>
                <a:latin typeface="+mn-lt"/>
                <a:ea typeface="+mn-ea"/>
                <a:cs typeface="+mn-cs"/>
              </a:rPr>
              <a:t>application au Val d’Orléans</a:t>
            </a:r>
          </a:p>
        </p:txBody>
      </p:sp>
      <p:sp>
        <p:nvSpPr>
          <p:cNvPr id="3" name="Sous-titre 2"/>
          <p:cNvSpPr>
            <a:spLocks noGrp="1"/>
          </p:cNvSpPr>
          <p:nvPr>
            <p:ph type="subTitle" idx="1"/>
          </p:nvPr>
        </p:nvSpPr>
        <p:spPr>
          <a:xfrm>
            <a:off x="304800" y="4495800"/>
            <a:ext cx="8458200" cy="1295400"/>
          </a:xfrm>
        </p:spPr>
        <p:txBody>
          <a:bodyPr>
            <a:normAutofit fontScale="25000" lnSpcReduction="20000"/>
          </a:bodyPr>
          <a:lstStyle/>
          <a:p>
            <a:pPr algn="ctr"/>
            <a:r>
              <a:rPr lang="fr-FR" sz="9600" b="1" dirty="0" smtClean="0"/>
              <a:t>Présentée par : Myriam DEDEWANOU</a:t>
            </a:r>
          </a:p>
          <a:p>
            <a:pPr algn="ctr"/>
            <a:r>
              <a:rPr lang="fr-FR" sz="9600" b="1" dirty="0" smtClean="0"/>
              <a:t>Thèse dirigée </a:t>
            </a:r>
            <a:r>
              <a:rPr lang="fr-FR" sz="9600" b="1" dirty="0" smtClean="0"/>
              <a:t>par: Ary BRUAND, Stéphane BINET, Hervé NOEL</a:t>
            </a:r>
          </a:p>
          <a:p>
            <a:pPr algn="ctr"/>
            <a:endParaRPr lang="fr-FR" sz="8000" b="1" dirty="0" smtClean="0"/>
          </a:p>
          <a:p>
            <a:pPr algn="ctr"/>
            <a:r>
              <a:rPr lang="fr-FR" sz="8000" b="1" dirty="0" smtClean="0"/>
              <a:t>30 juin 2014</a:t>
            </a:r>
          </a:p>
          <a:p>
            <a:pPr algn="ctr"/>
            <a:endParaRPr lang="fr-FR" sz="8000" b="1" dirty="0" smtClean="0"/>
          </a:p>
          <a:p>
            <a:pPr algn="ctr"/>
            <a:r>
              <a:rPr lang="fr-FR" sz="8000" b="1" dirty="0" smtClean="0"/>
              <a:t>Thèse CIFRE</a:t>
            </a:r>
          </a:p>
          <a:p>
            <a:pPr algn="ctr"/>
            <a:endParaRPr lang="fr-FR" sz="2400" b="1" dirty="0">
              <a:solidFill>
                <a:schemeClr val="bg1">
                  <a:lumMod val="65000"/>
                </a:schemeClr>
              </a:solidFill>
            </a:endParaRPr>
          </a:p>
        </p:txBody>
      </p:sp>
      <p:sp>
        <p:nvSpPr>
          <p:cNvPr id="4" name="Rectangle 3"/>
          <p:cNvSpPr/>
          <p:nvPr/>
        </p:nvSpPr>
        <p:spPr>
          <a:xfrm>
            <a:off x="3429000" y="0"/>
            <a:ext cx="2237920" cy="584775"/>
          </a:xfrm>
          <a:prstGeom prst="rect">
            <a:avLst/>
          </a:prstGeom>
        </p:spPr>
        <p:txBody>
          <a:bodyPr wrap="none">
            <a:spAutoFit/>
          </a:bodyPr>
          <a:lstStyle/>
          <a:p>
            <a:r>
              <a:rPr lang="fr-FR" sz="3200" b="1" dirty="0" smtClean="0">
                <a:solidFill>
                  <a:schemeClr val="bg1"/>
                </a:solidFill>
              </a:rPr>
              <a:t>Ecole EGRIN</a:t>
            </a:r>
            <a:endParaRPr lang="fr-FR" sz="3200" b="1" dirty="0">
              <a:solidFill>
                <a:schemeClr val="bg1"/>
              </a:solidFill>
            </a:endParaRPr>
          </a:p>
        </p:txBody>
      </p:sp>
      <p:sp>
        <p:nvSpPr>
          <p:cNvPr id="11" name="ZoneTexte 10"/>
          <p:cNvSpPr txBox="1"/>
          <p:nvPr/>
        </p:nvSpPr>
        <p:spPr>
          <a:xfrm>
            <a:off x="0" y="6095106"/>
            <a:ext cx="9144000" cy="830997"/>
          </a:xfrm>
          <a:prstGeom prst="rect">
            <a:avLst/>
          </a:prstGeom>
          <a:solidFill>
            <a:schemeClr val="tx1"/>
          </a:solidFill>
          <a:ln>
            <a:noFill/>
          </a:ln>
        </p:spPr>
        <p:txBody>
          <a:bodyPr wrap="square" rtlCol="0">
            <a:spAutoFit/>
          </a:bodyPr>
          <a:lstStyle/>
          <a:p>
            <a:endParaRPr lang="fr-FR" sz="1600" dirty="0" smtClean="0"/>
          </a:p>
          <a:p>
            <a:endParaRPr lang="fr-FR" sz="1600" dirty="0"/>
          </a:p>
          <a:p>
            <a:endParaRPr lang="fr-FR" sz="1600" dirty="0"/>
          </a:p>
        </p:txBody>
      </p:sp>
      <p:pic>
        <p:nvPicPr>
          <p:cNvPr id="1028" name="Picture 4" descr="C:\Users\mdedewanou\Pictures\Logo\logo_uo.gif"/>
          <p:cNvPicPr>
            <a:picLocks noChangeAspect="1" noChangeArrowheads="1"/>
          </p:cNvPicPr>
          <p:nvPr/>
        </p:nvPicPr>
        <p:blipFill>
          <a:blip r:embed="rId4"/>
          <a:srcRect/>
          <a:stretch>
            <a:fillRect/>
          </a:stretch>
        </p:blipFill>
        <p:spPr bwMode="auto">
          <a:xfrm>
            <a:off x="0" y="6108032"/>
            <a:ext cx="1295400" cy="749968"/>
          </a:xfrm>
          <a:prstGeom prst="rect">
            <a:avLst/>
          </a:prstGeom>
          <a:solidFill>
            <a:schemeClr val="tx1"/>
          </a:solidFill>
        </p:spPr>
      </p:pic>
      <p:pic>
        <p:nvPicPr>
          <p:cNvPr id="1030" name="Picture 6" descr="C:\Users\mdedewanou\Pictures\Logo\logo-cnrs-INSU.jpg"/>
          <p:cNvPicPr>
            <a:picLocks noChangeAspect="1" noChangeArrowheads="1"/>
          </p:cNvPicPr>
          <p:nvPr/>
        </p:nvPicPr>
        <p:blipFill>
          <a:blip r:embed="rId5"/>
          <a:srcRect/>
          <a:stretch>
            <a:fillRect/>
          </a:stretch>
        </p:blipFill>
        <p:spPr bwMode="auto">
          <a:xfrm>
            <a:off x="3429000" y="6096000"/>
            <a:ext cx="1758462" cy="762000"/>
          </a:xfrm>
          <a:prstGeom prst="rect">
            <a:avLst/>
          </a:prstGeom>
          <a:noFill/>
        </p:spPr>
      </p:pic>
      <p:pic>
        <p:nvPicPr>
          <p:cNvPr id="10" name="Image 9"/>
          <p:cNvPicPr/>
          <p:nvPr/>
        </p:nvPicPr>
        <p:blipFill>
          <a:blip r:embed="rId6"/>
          <a:srcRect l="4793" t="14640" r="89256" b="78461"/>
          <a:stretch>
            <a:fillRect/>
          </a:stretch>
        </p:blipFill>
        <p:spPr bwMode="auto">
          <a:xfrm>
            <a:off x="4953000" y="6096000"/>
            <a:ext cx="1447800" cy="762000"/>
          </a:xfrm>
          <a:prstGeom prst="rect">
            <a:avLst/>
          </a:prstGeom>
          <a:noFill/>
          <a:ln w="9525">
            <a:noFill/>
            <a:miter lim="800000"/>
            <a:headEnd/>
            <a:tailEnd/>
          </a:ln>
        </p:spPr>
      </p:pic>
      <p:pic>
        <p:nvPicPr>
          <p:cNvPr id="1029" name="Picture 5" descr="C:\Users\mdedewanou\Pictures\Logo\footways75.png"/>
          <p:cNvPicPr>
            <a:picLocks noChangeAspect="1" noChangeArrowheads="1"/>
          </p:cNvPicPr>
          <p:nvPr/>
        </p:nvPicPr>
        <p:blipFill>
          <a:blip r:embed="rId7"/>
          <a:srcRect/>
          <a:stretch>
            <a:fillRect/>
          </a:stretch>
        </p:blipFill>
        <p:spPr bwMode="auto">
          <a:xfrm>
            <a:off x="6172200" y="6116985"/>
            <a:ext cx="1120588" cy="762000"/>
          </a:xfrm>
          <a:prstGeom prst="rect">
            <a:avLst/>
          </a:prstGeom>
          <a:noFill/>
        </p:spPr>
      </p:pic>
      <p:pic>
        <p:nvPicPr>
          <p:cNvPr id="1031" name="Picture 7" descr="C:\Users\mdedewanou\Pictures\Logo\logo_isto.png"/>
          <p:cNvPicPr>
            <a:picLocks noChangeAspect="1" noChangeArrowheads="1"/>
          </p:cNvPicPr>
          <p:nvPr/>
        </p:nvPicPr>
        <p:blipFill>
          <a:blip r:embed="rId8"/>
          <a:srcRect/>
          <a:stretch>
            <a:fillRect/>
          </a:stretch>
        </p:blipFill>
        <p:spPr bwMode="auto">
          <a:xfrm>
            <a:off x="1295400" y="6145680"/>
            <a:ext cx="1447801" cy="712320"/>
          </a:xfrm>
          <a:prstGeom prst="rect">
            <a:avLst/>
          </a:prstGeom>
          <a:noFill/>
        </p:spPr>
      </p:pic>
      <p:pic>
        <p:nvPicPr>
          <p:cNvPr id="1027" name="Picture 3" descr="C:\Users\mdedewanou\Pictures\Logo\OSUC_simple_transp_11.png"/>
          <p:cNvPicPr>
            <a:picLocks noChangeAspect="1" noChangeArrowheads="1"/>
          </p:cNvPicPr>
          <p:nvPr/>
        </p:nvPicPr>
        <p:blipFill>
          <a:blip r:embed="rId9" cstate="print"/>
          <a:srcRect/>
          <a:stretch>
            <a:fillRect/>
          </a:stretch>
        </p:blipFill>
        <p:spPr bwMode="auto">
          <a:xfrm>
            <a:off x="2667000" y="6112689"/>
            <a:ext cx="885824" cy="788343"/>
          </a:xfrm>
          <a:prstGeom prst="rect">
            <a:avLst/>
          </a:prstGeom>
          <a:solidFill>
            <a:schemeClr val="tx1"/>
          </a:solidFill>
        </p:spPr>
      </p:pic>
      <p:pic>
        <p:nvPicPr>
          <p:cNvPr id="13" name="Image 12"/>
          <p:cNvPicPr/>
          <p:nvPr/>
        </p:nvPicPr>
        <p:blipFill>
          <a:blip r:embed="rId10" cstate="print"/>
          <a:srcRect l="9041" t="19672" r="41676" b="30943"/>
          <a:stretch>
            <a:fillRect/>
          </a:stretch>
        </p:blipFill>
        <p:spPr bwMode="auto">
          <a:xfrm>
            <a:off x="7315200" y="6149622"/>
            <a:ext cx="914400" cy="685800"/>
          </a:xfrm>
          <a:prstGeom prst="rect">
            <a:avLst/>
          </a:prstGeom>
          <a:noFill/>
          <a:ln w="9525">
            <a:noFill/>
            <a:miter lim="800000"/>
            <a:headEnd/>
            <a:tailEnd/>
          </a:ln>
        </p:spPr>
      </p:pic>
      <p:pic>
        <p:nvPicPr>
          <p:cNvPr id="14" name="Image 13"/>
          <p:cNvPicPr/>
          <p:nvPr/>
        </p:nvPicPr>
        <p:blipFill>
          <a:blip r:embed="rId11" cstate="print"/>
          <a:srcRect l="18273" t="27254" r="53473" b="38935"/>
          <a:stretch>
            <a:fillRect/>
          </a:stretch>
        </p:blipFill>
        <p:spPr bwMode="auto">
          <a:xfrm>
            <a:off x="8305800" y="6172200"/>
            <a:ext cx="838201" cy="532769"/>
          </a:xfrm>
          <a:prstGeom prst="rect">
            <a:avLst/>
          </a:prstGeom>
          <a:noFill/>
          <a:ln w="9525">
            <a:noFill/>
            <a:miter lim="800000"/>
            <a:headEnd/>
            <a:tailEnd/>
          </a:ln>
        </p:spPr>
      </p:pic>
      <p:sp>
        <p:nvSpPr>
          <p:cNvPr id="15" name="Espace réservé du numéro de diapositive 14"/>
          <p:cNvSpPr>
            <a:spLocks noGrp="1"/>
          </p:cNvSpPr>
          <p:nvPr>
            <p:ph type="sldNum" sz="quarter" idx="12"/>
          </p:nvPr>
        </p:nvSpPr>
        <p:spPr/>
        <p:txBody>
          <a:bodyPr/>
          <a:lstStyle/>
          <a:p>
            <a:fld id="{DF686D29-9C21-420C-949E-57973560A3A7}" type="slidenum">
              <a:rPr lang="fr-FR" smtClean="0"/>
              <a:pPr/>
              <a:t>1</a:t>
            </a:fld>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4724400" y="990600"/>
            <a:ext cx="3962400" cy="426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8"/>
          <p:cNvSpPr>
            <a:spLocks noGrp="1"/>
          </p:cNvSpPr>
          <p:nvPr>
            <p:ph type="sldNum" sz="quarter" idx="12"/>
          </p:nvPr>
        </p:nvSpPr>
        <p:spPr/>
        <p:txBody>
          <a:bodyPr/>
          <a:lstStyle/>
          <a:p>
            <a:fld id="{DF686D29-9C21-420C-949E-57973560A3A7}" type="slidenum">
              <a:rPr lang="fr-FR" smtClean="0"/>
              <a:pPr/>
              <a:t>10</a:t>
            </a:fld>
            <a:endParaRPr lang="fr-FR"/>
          </a:p>
        </p:txBody>
      </p:sp>
      <p:sp>
        <p:nvSpPr>
          <p:cNvPr id="11" name="ZoneTexte 6"/>
          <p:cNvSpPr txBox="1">
            <a:spLocks noChangeArrowheads="1"/>
          </p:cNvSpPr>
          <p:nvPr/>
        </p:nvSpPr>
        <p:spPr bwMode="auto">
          <a:xfrm>
            <a:off x="0" y="533400"/>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Estimation des temps de séjour des contaminants dans le sol</a:t>
            </a:r>
          </a:p>
        </p:txBody>
      </p:sp>
      <p:sp>
        <p:nvSpPr>
          <p:cNvPr id="14" name="Rectangle 1"/>
          <p:cNvSpPr>
            <a:spLocks noChangeArrowheads="1"/>
          </p:cNvSpPr>
          <p:nvPr/>
        </p:nvSpPr>
        <p:spPr bwMode="auto">
          <a:xfrm>
            <a:off x="304800" y="2700870"/>
            <a:ext cx="3810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just" fontAlgn="base">
              <a:spcBef>
                <a:spcPct val="0"/>
              </a:spcBef>
              <a:spcAft>
                <a:spcPct val="0"/>
              </a:spcAft>
              <a:buFont typeface="Wingdings" pitchFamily="2" charset="2"/>
              <a:buChar char="§"/>
            </a:pPr>
            <a:r>
              <a:rPr lang="fr-FR" sz="1600" dirty="0" err="1" smtClean="0">
                <a:solidFill>
                  <a:schemeClr val="bg1"/>
                </a:solidFill>
                <a:latin typeface="Arial" pitchFamily="34" charset="0"/>
                <a:ea typeface="Times New Roman" pitchFamily="18" charset="0"/>
                <a:cs typeface="Arial" pitchFamily="34" charset="0"/>
              </a:rPr>
              <a:t>Agriflux</a:t>
            </a:r>
            <a:r>
              <a:rPr lang="fr-FR" sz="1600" dirty="0" smtClean="0">
                <a:solidFill>
                  <a:schemeClr val="bg1"/>
                </a:solidFill>
                <a:latin typeface="Arial" pitchFamily="34" charset="0"/>
                <a:ea typeface="Times New Roman" pitchFamily="18" charset="0"/>
                <a:cs typeface="Arial" pitchFamily="34" charset="0"/>
              </a:rPr>
              <a:t> (</a:t>
            </a:r>
            <a:r>
              <a:rPr lang="fr-FR" sz="1600" dirty="0" err="1" smtClean="0">
                <a:solidFill>
                  <a:schemeClr val="bg1"/>
                </a:solidFill>
                <a:latin typeface="Arial" pitchFamily="34" charset="0"/>
                <a:ea typeface="Times New Roman" pitchFamily="18" charset="0"/>
                <a:cs typeface="Arial" pitchFamily="34" charset="0"/>
              </a:rPr>
              <a:t>Banton</a:t>
            </a:r>
            <a:r>
              <a:rPr lang="fr-FR" sz="1600" dirty="0" smtClean="0">
                <a:solidFill>
                  <a:schemeClr val="bg1"/>
                </a:solidFill>
                <a:latin typeface="Arial" pitchFamily="34" charset="0"/>
                <a:ea typeface="Times New Roman" pitchFamily="18" charset="0"/>
                <a:cs typeface="Arial" pitchFamily="34" charset="0"/>
              </a:rPr>
              <a:t> et al., 2003)</a:t>
            </a:r>
          </a:p>
          <a:p>
            <a:pPr lvl="0" indent="449263" algn="just" fontAlgn="base">
              <a:lnSpc>
                <a:spcPct val="150000"/>
              </a:lnSpc>
              <a:spcBef>
                <a:spcPct val="0"/>
              </a:spcBef>
              <a:spcAft>
                <a:spcPct val="0"/>
              </a:spcAft>
              <a:buFont typeface="Wingdings" pitchFamily="2" charset="2"/>
              <a:buChar char="§"/>
            </a:pPr>
            <a:r>
              <a:rPr lang="fr-FR" sz="1600" dirty="0" smtClean="0">
                <a:solidFill>
                  <a:schemeClr val="bg1"/>
                </a:solidFill>
                <a:latin typeface="Arial" pitchFamily="34" charset="0"/>
                <a:ea typeface="Times New Roman" pitchFamily="18" charset="0"/>
                <a:cs typeface="Arial" pitchFamily="34" charset="0"/>
              </a:rPr>
              <a:t>MACRO (</a:t>
            </a:r>
            <a:r>
              <a:rPr lang="fr-FR" sz="1600" dirty="0" err="1" smtClean="0">
                <a:solidFill>
                  <a:schemeClr val="bg1"/>
                </a:solidFill>
                <a:latin typeface="Arial" pitchFamily="34" charset="0"/>
                <a:ea typeface="Times New Roman" pitchFamily="18" charset="0"/>
                <a:cs typeface="Arial" pitchFamily="34" charset="0"/>
              </a:rPr>
              <a:t>Larsbo</a:t>
            </a:r>
            <a:r>
              <a:rPr lang="fr-FR" sz="1600" dirty="0" smtClean="0">
                <a:solidFill>
                  <a:schemeClr val="bg1"/>
                </a:solidFill>
                <a:latin typeface="Arial" pitchFamily="34" charset="0"/>
                <a:ea typeface="Times New Roman" pitchFamily="18" charset="0"/>
                <a:cs typeface="Arial" pitchFamily="34" charset="0"/>
              </a:rPr>
              <a:t> et Jarvis, 2003)</a:t>
            </a:r>
          </a:p>
          <a:p>
            <a:pPr lvl="0" indent="449263" algn="just" fontAlgn="base">
              <a:lnSpc>
                <a:spcPct val="150000"/>
              </a:lnSpc>
              <a:spcBef>
                <a:spcPct val="0"/>
              </a:spcBef>
              <a:spcAft>
                <a:spcPct val="0"/>
              </a:spcAft>
            </a:pPr>
            <a:r>
              <a:rPr kumimoji="0" lang="fr-FR" sz="1600" b="1" i="0" strike="noStrike" cap="none" normalizeH="0" baseline="0" dirty="0" err="1" smtClean="0">
                <a:ln>
                  <a:noFill/>
                </a:ln>
                <a:solidFill>
                  <a:schemeClr val="bg1"/>
                </a:solidFill>
                <a:effectLst/>
                <a:latin typeface="Arial" pitchFamily="34" charset="0"/>
                <a:ea typeface="Times New Roman" pitchFamily="18" charset="0"/>
                <a:cs typeface="Arial" pitchFamily="34" charset="0"/>
              </a:rPr>
              <a:t>Footways</a:t>
            </a:r>
            <a:endParaRPr kumimoji="0" lang="fr-FR" sz="1600" b="1" i="0"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p:txBody>
      </p:sp>
      <p:sp>
        <p:nvSpPr>
          <p:cNvPr id="38" name="Accolade fermante 37"/>
          <p:cNvSpPr/>
          <p:nvPr/>
        </p:nvSpPr>
        <p:spPr>
          <a:xfrm>
            <a:off x="3810000" y="2700870"/>
            <a:ext cx="304800" cy="1066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43" name="Connecteur droit avec flèche 42"/>
          <p:cNvCxnSpPr/>
          <p:nvPr/>
        </p:nvCxnSpPr>
        <p:spPr>
          <a:xfrm>
            <a:off x="4114800" y="3225804"/>
            <a:ext cx="3810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 name="ZoneTexte 48"/>
          <p:cNvSpPr txBox="1"/>
          <p:nvPr/>
        </p:nvSpPr>
        <p:spPr>
          <a:xfrm>
            <a:off x="67734" y="5533492"/>
            <a:ext cx="8305800" cy="1200329"/>
          </a:xfrm>
          <a:prstGeom prst="rect">
            <a:avLst/>
          </a:prstGeom>
          <a:solidFill>
            <a:schemeClr val="bg2">
              <a:lumMod val="20000"/>
              <a:lumOff val="80000"/>
            </a:schemeClr>
          </a:solidFill>
          <a:ln>
            <a:solidFill>
              <a:schemeClr val="bg1"/>
            </a:solidFill>
          </a:ln>
        </p:spPr>
        <p:txBody>
          <a:bodyPr wrap="square" rtlCol="0">
            <a:spAutoFit/>
          </a:bodyPr>
          <a:lstStyle/>
          <a:p>
            <a:r>
              <a:rPr lang="fr-FR" dirty="0" smtClean="0">
                <a:solidFill>
                  <a:schemeClr val="bg1"/>
                </a:solidFill>
              </a:rPr>
              <a:t>(+) Développements avancés des outils de modélisation agronomique</a:t>
            </a:r>
          </a:p>
          <a:p>
            <a:r>
              <a:rPr lang="fr-FR" dirty="0" smtClean="0">
                <a:solidFill>
                  <a:schemeClr val="bg1"/>
                </a:solidFill>
              </a:rPr>
              <a:t>(+) Prise en compte des interactions entre matière organique/contaminants</a:t>
            </a:r>
          </a:p>
          <a:p>
            <a:r>
              <a:rPr lang="fr-FR" dirty="0" smtClean="0">
                <a:solidFill>
                  <a:schemeClr val="bg1"/>
                </a:solidFill>
              </a:rPr>
              <a:t>(-) </a:t>
            </a:r>
            <a:r>
              <a:rPr lang="fr-FR" dirty="0" smtClean="0">
                <a:solidFill>
                  <a:schemeClr val="bg1"/>
                </a:solidFill>
                <a:cs typeface="Calibri"/>
              </a:rPr>
              <a:t>Difficile d’évaluer le gain d’une politique agricole sur la qualité de l’eau au captage</a:t>
            </a:r>
          </a:p>
          <a:p>
            <a:r>
              <a:rPr lang="fr-FR" dirty="0" smtClean="0">
                <a:solidFill>
                  <a:schemeClr val="bg1"/>
                </a:solidFill>
                <a:cs typeface="Calibri"/>
              </a:rPr>
              <a:t>(-) Peu de couplage avec les écoulements souterrains</a:t>
            </a:r>
            <a:endParaRPr lang="fr-FR" dirty="0">
              <a:solidFill>
                <a:schemeClr val="bg1"/>
              </a:solidFill>
            </a:endParaRPr>
          </a:p>
        </p:txBody>
      </p:sp>
      <p:sp>
        <p:nvSpPr>
          <p:cNvPr id="50" name="Rectangle 1"/>
          <p:cNvSpPr>
            <a:spLocks noChangeArrowheads="1"/>
          </p:cNvSpPr>
          <p:nvPr/>
        </p:nvSpPr>
        <p:spPr bwMode="auto">
          <a:xfrm>
            <a:off x="152400" y="990600"/>
            <a:ext cx="4191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69863" lvl="0" fontAlgn="base">
              <a:spcBef>
                <a:spcPct val="0"/>
              </a:spcBef>
              <a:spcAft>
                <a:spcPct val="0"/>
              </a:spcAft>
            </a:pPr>
            <a:r>
              <a:rPr kumimoji="0" lang="fr-FR" b="0" i="0" u="sng" strike="noStrike" cap="none" normalizeH="0" baseline="0" dirty="0" smtClean="0">
                <a:ln>
                  <a:noFill/>
                </a:ln>
                <a:solidFill>
                  <a:schemeClr val="bg1"/>
                </a:solidFill>
                <a:effectLst/>
                <a:latin typeface="Arial" pitchFamily="34" charset="0"/>
                <a:ea typeface="Times New Roman" pitchFamily="18" charset="0"/>
                <a:cs typeface="Arial" pitchFamily="34" charset="0"/>
              </a:rPr>
              <a:t>Outils</a:t>
            </a:r>
            <a:r>
              <a:rPr kumimoji="0" lang="fr-FR" b="0" i="0" u="sng" strike="noStrike" cap="none" normalizeH="0" dirty="0" smtClean="0">
                <a:ln>
                  <a:noFill/>
                </a:ln>
                <a:solidFill>
                  <a:schemeClr val="bg1"/>
                </a:solidFill>
                <a:effectLst/>
                <a:latin typeface="Arial" pitchFamily="34" charset="0"/>
                <a:ea typeface="Times New Roman" pitchFamily="18" charset="0"/>
                <a:cs typeface="Arial" pitchFamily="34" charset="0"/>
              </a:rPr>
              <a:t> de modélisation en agronomie</a:t>
            </a:r>
            <a:endParaRPr kumimoji="0" lang="fr-FR" b="0" i="0" u="sng"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p:txBody>
      </p:sp>
      <p:sp>
        <p:nvSpPr>
          <p:cNvPr id="55" name="ZoneTexte 54"/>
          <p:cNvSpPr txBox="1"/>
          <p:nvPr/>
        </p:nvSpPr>
        <p:spPr>
          <a:xfrm>
            <a:off x="1143000" y="4343400"/>
            <a:ext cx="1981200" cy="646331"/>
          </a:xfrm>
          <a:prstGeom prst="rect">
            <a:avLst/>
          </a:prstGeom>
          <a:noFill/>
          <a:ln>
            <a:solidFill>
              <a:schemeClr val="bg1"/>
            </a:solidFill>
          </a:ln>
        </p:spPr>
        <p:txBody>
          <a:bodyPr wrap="square" rtlCol="0">
            <a:spAutoFit/>
          </a:bodyPr>
          <a:lstStyle/>
          <a:p>
            <a:pPr algn="ctr"/>
            <a:r>
              <a:rPr lang="fr-FR" b="1" dirty="0" smtClean="0">
                <a:solidFill>
                  <a:schemeClr val="bg1"/>
                </a:solidFill>
              </a:rPr>
              <a:t>Masse infiltrée</a:t>
            </a:r>
          </a:p>
          <a:p>
            <a:pPr algn="ctr"/>
            <a:r>
              <a:rPr lang="fr-FR" b="1" i="1" dirty="0" smtClean="0">
                <a:solidFill>
                  <a:schemeClr val="bg1"/>
                </a:solidFill>
              </a:rPr>
              <a:t>M</a:t>
            </a:r>
            <a:r>
              <a:rPr lang="fr-FR" b="1" i="1" baseline="-25000" dirty="0" smtClean="0">
                <a:solidFill>
                  <a:schemeClr val="bg1"/>
                </a:solidFill>
              </a:rPr>
              <a:t>i</a:t>
            </a:r>
            <a:endParaRPr lang="fr-FR" b="1" i="1" baseline="-25000" dirty="0">
              <a:solidFill>
                <a:schemeClr val="bg1"/>
              </a:solidFill>
            </a:endParaRPr>
          </a:p>
        </p:txBody>
      </p:sp>
      <p:grpSp>
        <p:nvGrpSpPr>
          <p:cNvPr id="60" name="Groupe 59"/>
          <p:cNvGrpSpPr/>
          <p:nvPr/>
        </p:nvGrpSpPr>
        <p:grpSpPr>
          <a:xfrm>
            <a:off x="4724400" y="990600"/>
            <a:ext cx="3962400" cy="3581400"/>
            <a:chOff x="4724400" y="838200"/>
            <a:chExt cx="4267200" cy="3685325"/>
          </a:xfrm>
        </p:grpSpPr>
        <p:pic>
          <p:nvPicPr>
            <p:cNvPr id="195586" name="Picture 2"/>
            <p:cNvPicPr>
              <a:picLocks noChangeAspect="1" noChangeArrowheads="1"/>
            </p:cNvPicPr>
            <p:nvPr/>
          </p:nvPicPr>
          <p:blipFill>
            <a:blip r:embed="rId3"/>
            <a:srcRect l="7014" t="1706" r="3206" b="15797"/>
            <a:stretch>
              <a:fillRect/>
            </a:stretch>
          </p:blipFill>
          <p:spPr bwMode="auto">
            <a:xfrm>
              <a:off x="4724400" y="838200"/>
              <a:ext cx="4267200" cy="3685325"/>
            </a:xfrm>
            <a:prstGeom prst="rect">
              <a:avLst/>
            </a:prstGeom>
            <a:noFill/>
            <a:ln w="9525">
              <a:noFill/>
              <a:miter lim="800000"/>
              <a:headEnd/>
              <a:tailEnd/>
            </a:ln>
          </p:spPr>
        </p:pic>
        <p:sp>
          <p:nvSpPr>
            <p:cNvPr id="58" name="Rectangle 57"/>
            <p:cNvSpPr/>
            <p:nvPr/>
          </p:nvSpPr>
          <p:spPr>
            <a:xfrm>
              <a:off x="4744155" y="2895600"/>
              <a:ext cx="3048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1" name="Rectangle 60"/>
          <p:cNvSpPr/>
          <p:nvPr/>
        </p:nvSpPr>
        <p:spPr>
          <a:xfrm>
            <a:off x="4744155" y="2895600"/>
            <a:ext cx="304800" cy="457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3" name="Connecteur droit avec flèche 62"/>
          <p:cNvCxnSpPr/>
          <p:nvPr/>
        </p:nvCxnSpPr>
        <p:spPr>
          <a:xfrm rot="5400000">
            <a:off x="4687094" y="4914900"/>
            <a:ext cx="685006" cy="794"/>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a:xfrm>
            <a:off x="4572000" y="4495800"/>
            <a:ext cx="609600" cy="830997"/>
          </a:xfrm>
          <a:prstGeom prst="rect">
            <a:avLst/>
          </a:prstGeom>
          <a:noFill/>
        </p:spPr>
        <p:txBody>
          <a:bodyPr wrap="square" rtlCol="0">
            <a:spAutoFit/>
          </a:bodyPr>
          <a:lstStyle/>
          <a:p>
            <a:pPr algn="ctr"/>
            <a:r>
              <a:rPr lang="fr-FR" sz="1600" b="1" dirty="0" smtClean="0">
                <a:solidFill>
                  <a:schemeClr val="bg1"/>
                </a:solidFill>
              </a:rPr>
              <a:t>Z</a:t>
            </a:r>
          </a:p>
          <a:p>
            <a:pPr algn="ctr"/>
            <a:r>
              <a:rPr lang="fr-FR" sz="1600" b="1" dirty="0" smtClean="0">
                <a:solidFill>
                  <a:schemeClr val="bg1"/>
                </a:solidFill>
              </a:rPr>
              <a:t>N</a:t>
            </a:r>
          </a:p>
          <a:p>
            <a:pPr algn="ctr"/>
            <a:r>
              <a:rPr lang="fr-FR" sz="1600" b="1" dirty="0" smtClean="0">
                <a:solidFill>
                  <a:schemeClr val="bg1"/>
                </a:solidFill>
              </a:rPr>
              <a:t>S</a:t>
            </a:r>
            <a:endParaRPr lang="fr-FR" sz="1600" b="1" dirty="0">
              <a:solidFill>
                <a:schemeClr val="bg1"/>
              </a:solidFill>
            </a:endParaRPr>
          </a:p>
        </p:txBody>
      </p:sp>
      <p:cxnSp>
        <p:nvCxnSpPr>
          <p:cNvPr id="67" name="Connecteur droit avec flèche 66"/>
          <p:cNvCxnSpPr/>
          <p:nvPr/>
        </p:nvCxnSpPr>
        <p:spPr>
          <a:xfrm rot="16200000" flipH="1">
            <a:off x="3741236" y="3284036"/>
            <a:ext cx="2568222" cy="7705"/>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0" name="ZoneTexte 69"/>
          <p:cNvSpPr txBox="1"/>
          <p:nvPr/>
        </p:nvSpPr>
        <p:spPr>
          <a:xfrm>
            <a:off x="4704645" y="2895600"/>
            <a:ext cx="381000" cy="830997"/>
          </a:xfrm>
          <a:prstGeom prst="rect">
            <a:avLst/>
          </a:prstGeom>
          <a:noFill/>
        </p:spPr>
        <p:txBody>
          <a:bodyPr wrap="square" rtlCol="0">
            <a:spAutoFit/>
          </a:bodyPr>
          <a:lstStyle/>
          <a:p>
            <a:pPr algn="ctr"/>
            <a:r>
              <a:rPr lang="fr-FR" sz="1600" b="1" dirty="0" smtClean="0">
                <a:solidFill>
                  <a:schemeClr val="bg1"/>
                </a:solidFill>
              </a:rPr>
              <a:t>SOL</a:t>
            </a:r>
            <a:endParaRPr lang="fr-FR" sz="1600" b="1" dirty="0">
              <a:solidFill>
                <a:schemeClr val="bg1"/>
              </a:solidFill>
            </a:endParaRPr>
          </a:p>
        </p:txBody>
      </p:sp>
      <p:sp>
        <p:nvSpPr>
          <p:cNvPr id="71" name="Rectangle 70"/>
          <p:cNvSpPr/>
          <p:nvPr/>
        </p:nvSpPr>
        <p:spPr>
          <a:xfrm>
            <a:off x="7086600" y="5223933"/>
            <a:ext cx="1746957" cy="276999"/>
          </a:xfrm>
          <a:prstGeom prst="rect">
            <a:avLst/>
          </a:prstGeom>
        </p:spPr>
        <p:txBody>
          <a:bodyPr wrap="square">
            <a:spAutoFit/>
          </a:bodyPr>
          <a:lstStyle/>
          <a:p>
            <a:pPr algn="ctr"/>
            <a:r>
              <a:rPr lang="fr-FR" sz="1200" i="1" dirty="0" err="1" smtClean="0">
                <a:solidFill>
                  <a:schemeClr val="bg1"/>
                </a:solidFill>
              </a:rPr>
              <a:t>Footways</a:t>
            </a:r>
            <a:r>
              <a:rPr lang="fr-FR" sz="1200" i="1" dirty="0" smtClean="0">
                <a:solidFill>
                  <a:schemeClr val="bg1"/>
                </a:solidFill>
              </a:rPr>
              <a:t> modifié , 2013</a:t>
            </a:r>
            <a:endParaRPr lang="fr-FR" sz="1200" i="1" dirty="0">
              <a:solidFill>
                <a:schemeClr val="bg1"/>
              </a:solidFill>
            </a:endParaRPr>
          </a:p>
        </p:txBody>
      </p:sp>
      <p:grpSp>
        <p:nvGrpSpPr>
          <p:cNvPr id="85" name="Groupe 84"/>
          <p:cNvGrpSpPr/>
          <p:nvPr/>
        </p:nvGrpSpPr>
        <p:grpSpPr>
          <a:xfrm>
            <a:off x="5147733" y="4572000"/>
            <a:ext cx="3048000" cy="685799"/>
            <a:chOff x="5147733" y="4572001"/>
            <a:chExt cx="3048000" cy="457202"/>
          </a:xfrm>
        </p:grpSpPr>
        <p:pic>
          <p:nvPicPr>
            <p:cNvPr id="77" name="Picture 2" descr="D:\THESE_2013\PROD\REDACTION\REDAC CHAP THESE\REDAC_FINAL\Ppt_SOUTENANCE_THESE\Réservoir_Hydrog.jpg"/>
            <p:cNvPicPr>
              <a:picLocks noChangeAspect="1" noChangeArrowheads="1"/>
            </p:cNvPicPr>
            <p:nvPr/>
          </p:nvPicPr>
          <p:blipFill>
            <a:blip r:embed="rId4"/>
            <a:srcRect r="76314"/>
            <a:stretch>
              <a:fillRect/>
            </a:stretch>
          </p:blipFill>
          <p:spPr bwMode="auto">
            <a:xfrm rot="5400000">
              <a:off x="5147733" y="4572005"/>
              <a:ext cx="457198" cy="457197"/>
            </a:xfrm>
            <a:prstGeom prst="rect">
              <a:avLst/>
            </a:prstGeom>
            <a:noFill/>
          </p:spPr>
        </p:pic>
        <p:pic>
          <p:nvPicPr>
            <p:cNvPr id="78" name="Picture 2" descr="D:\THESE_2013\PROD\REDACTION\REDAC CHAP THESE\REDAC_FINAL\Ppt_SOUTENANCE_THESE\Réservoir_Hydrog.jpg"/>
            <p:cNvPicPr>
              <a:picLocks noChangeAspect="1" noChangeArrowheads="1"/>
            </p:cNvPicPr>
            <p:nvPr/>
          </p:nvPicPr>
          <p:blipFill>
            <a:blip r:embed="rId4"/>
            <a:srcRect r="76314"/>
            <a:stretch>
              <a:fillRect/>
            </a:stretch>
          </p:blipFill>
          <p:spPr bwMode="auto">
            <a:xfrm rot="5400000">
              <a:off x="5562599" y="4572001"/>
              <a:ext cx="457198" cy="457197"/>
            </a:xfrm>
            <a:prstGeom prst="rect">
              <a:avLst/>
            </a:prstGeom>
            <a:noFill/>
          </p:spPr>
        </p:pic>
        <p:pic>
          <p:nvPicPr>
            <p:cNvPr id="79" name="Picture 2" descr="D:\THESE_2013\PROD\REDACTION\REDAC CHAP THESE\REDAC_FINAL\Ppt_SOUTENANCE_THESE\Réservoir_Hydrog.jpg"/>
            <p:cNvPicPr>
              <a:picLocks noChangeAspect="1" noChangeArrowheads="1"/>
            </p:cNvPicPr>
            <p:nvPr/>
          </p:nvPicPr>
          <p:blipFill>
            <a:blip r:embed="rId4"/>
            <a:srcRect r="76314"/>
            <a:stretch>
              <a:fillRect/>
            </a:stretch>
          </p:blipFill>
          <p:spPr bwMode="auto">
            <a:xfrm rot="5400000">
              <a:off x="6019799" y="4572001"/>
              <a:ext cx="457198" cy="457197"/>
            </a:xfrm>
            <a:prstGeom prst="rect">
              <a:avLst/>
            </a:prstGeom>
            <a:noFill/>
          </p:spPr>
        </p:pic>
        <p:pic>
          <p:nvPicPr>
            <p:cNvPr id="80" name="Picture 2" descr="D:\THESE_2013\PROD\REDACTION\REDAC CHAP THESE\REDAC_FINAL\Ppt_SOUTENANCE_THESE\Réservoir_Hydrog.jpg"/>
            <p:cNvPicPr>
              <a:picLocks noChangeAspect="1" noChangeArrowheads="1"/>
            </p:cNvPicPr>
            <p:nvPr/>
          </p:nvPicPr>
          <p:blipFill>
            <a:blip r:embed="rId4"/>
            <a:srcRect r="76314"/>
            <a:stretch>
              <a:fillRect/>
            </a:stretch>
          </p:blipFill>
          <p:spPr bwMode="auto">
            <a:xfrm rot="5400000">
              <a:off x="6476999" y="4572001"/>
              <a:ext cx="457198" cy="457197"/>
            </a:xfrm>
            <a:prstGeom prst="rect">
              <a:avLst/>
            </a:prstGeom>
            <a:noFill/>
          </p:spPr>
        </p:pic>
        <p:pic>
          <p:nvPicPr>
            <p:cNvPr id="81" name="Picture 2" descr="D:\THESE_2013\PROD\REDACTION\REDAC CHAP THESE\REDAC_FINAL\Ppt_SOUTENANCE_THESE\Réservoir_Hydrog.jpg"/>
            <p:cNvPicPr>
              <a:picLocks noChangeAspect="1" noChangeArrowheads="1"/>
            </p:cNvPicPr>
            <p:nvPr/>
          </p:nvPicPr>
          <p:blipFill>
            <a:blip r:embed="rId4"/>
            <a:srcRect r="76314"/>
            <a:stretch>
              <a:fillRect/>
            </a:stretch>
          </p:blipFill>
          <p:spPr bwMode="auto">
            <a:xfrm rot="5400000">
              <a:off x="6934199" y="4572001"/>
              <a:ext cx="457198" cy="457197"/>
            </a:xfrm>
            <a:prstGeom prst="rect">
              <a:avLst/>
            </a:prstGeom>
            <a:noFill/>
          </p:spPr>
        </p:pic>
        <p:pic>
          <p:nvPicPr>
            <p:cNvPr id="82" name="Picture 2" descr="D:\THESE_2013\PROD\REDACTION\REDAC CHAP THESE\REDAC_FINAL\Ppt_SOUTENANCE_THESE\Réservoir_Hydrog.jpg"/>
            <p:cNvPicPr>
              <a:picLocks noChangeAspect="1" noChangeArrowheads="1"/>
            </p:cNvPicPr>
            <p:nvPr/>
          </p:nvPicPr>
          <p:blipFill>
            <a:blip r:embed="rId4"/>
            <a:srcRect r="76314"/>
            <a:stretch>
              <a:fillRect/>
            </a:stretch>
          </p:blipFill>
          <p:spPr bwMode="auto">
            <a:xfrm rot="5400000">
              <a:off x="7391399" y="4572001"/>
              <a:ext cx="457198" cy="457197"/>
            </a:xfrm>
            <a:prstGeom prst="rect">
              <a:avLst/>
            </a:prstGeom>
            <a:noFill/>
          </p:spPr>
        </p:pic>
        <p:pic>
          <p:nvPicPr>
            <p:cNvPr id="83" name="Picture 2" descr="D:\THESE_2013\PROD\REDACTION\REDAC CHAP THESE\REDAC_FINAL\Ppt_SOUTENANCE_THESE\Réservoir_Hydrog.jpg"/>
            <p:cNvPicPr>
              <a:picLocks noChangeAspect="1" noChangeArrowheads="1"/>
            </p:cNvPicPr>
            <p:nvPr/>
          </p:nvPicPr>
          <p:blipFill>
            <a:blip r:embed="rId4"/>
            <a:srcRect r="76314"/>
            <a:stretch>
              <a:fillRect/>
            </a:stretch>
          </p:blipFill>
          <p:spPr bwMode="auto">
            <a:xfrm rot="5400000">
              <a:off x="7776634" y="4610100"/>
              <a:ext cx="457198" cy="381000"/>
            </a:xfrm>
            <a:prstGeom prst="rect">
              <a:avLst/>
            </a:prstGeom>
            <a:noFill/>
          </p:spPr>
        </p:pic>
      </p:grpSp>
      <p:cxnSp>
        <p:nvCxnSpPr>
          <p:cNvPr id="73" name="Connecteur droit 72"/>
          <p:cNvCxnSpPr/>
          <p:nvPr/>
        </p:nvCxnSpPr>
        <p:spPr>
          <a:xfrm>
            <a:off x="5181600" y="4572000"/>
            <a:ext cx="2971800" cy="1588"/>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9" name="Connecteur droit avec flèche 88"/>
          <p:cNvCxnSpPr/>
          <p:nvPr/>
        </p:nvCxnSpPr>
        <p:spPr>
          <a:xfrm>
            <a:off x="3124200" y="4572000"/>
            <a:ext cx="1995315"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5" name="ZoneTexte 94"/>
          <p:cNvSpPr txBox="1"/>
          <p:nvPr/>
        </p:nvSpPr>
        <p:spPr>
          <a:xfrm>
            <a:off x="1143000" y="1752600"/>
            <a:ext cx="1981200" cy="646331"/>
          </a:xfrm>
          <a:prstGeom prst="rect">
            <a:avLst/>
          </a:prstGeom>
          <a:noFill/>
          <a:ln>
            <a:solidFill>
              <a:schemeClr val="bg1"/>
            </a:solidFill>
          </a:ln>
        </p:spPr>
        <p:txBody>
          <a:bodyPr wrap="square" rtlCol="0">
            <a:spAutoFit/>
          </a:bodyPr>
          <a:lstStyle/>
          <a:p>
            <a:pPr algn="ctr"/>
            <a:r>
              <a:rPr lang="fr-FR" b="1" dirty="0" smtClean="0">
                <a:solidFill>
                  <a:schemeClr val="bg1"/>
                </a:solidFill>
              </a:rPr>
              <a:t>Masse appliquée</a:t>
            </a:r>
          </a:p>
          <a:p>
            <a:pPr algn="ctr"/>
            <a:r>
              <a:rPr lang="fr-FR" b="1" i="1" dirty="0" smtClean="0">
                <a:solidFill>
                  <a:schemeClr val="bg1"/>
                </a:solidFill>
              </a:rPr>
              <a:t>M</a:t>
            </a:r>
            <a:r>
              <a:rPr lang="fr-FR" b="1" i="1" baseline="-25000" dirty="0" smtClean="0">
                <a:solidFill>
                  <a:schemeClr val="bg1"/>
                </a:solidFill>
              </a:rPr>
              <a:t>0</a:t>
            </a:r>
            <a:endParaRPr lang="fr-FR" b="1" i="1" baseline="-25000" dirty="0">
              <a:solidFill>
                <a:schemeClr val="bg1"/>
              </a:solidFill>
            </a:endParaRPr>
          </a:p>
        </p:txBody>
      </p:sp>
      <p:cxnSp>
        <p:nvCxnSpPr>
          <p:cNvPr id="96" name="Connecteur droit avec flèche 95"/>
          <p:cNvCxnSpPr/>
          <p:nvPr/>
        </p:nvCxnSpPr>
        <p:spPr>
          <a:xfrm>
            <a:off x="3124200" y="2003778"/>
            <a:ext cx="1995315"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46" name="Groupe 45"/>
          <p:cNvGrpSpPr/>
          <p:nvPr/>
        </p:nvGrpSpPr>
        <p:grpSpPr>
          <a:xfrm>
            <a:off x="203199" y="152400"/>
            <a:ext cx="8709026" cy="276999"/>
            <a:chOff x="304800" y="152400"/>
            <a:chExt cx="8709026" cy="276999"/>
          </a:xfrm>
        </p:grpSpPr>
        <p:sp>
          <p:nvSpPr>
            <p:cNvPr id="47" name="ZoneTexte 46"/>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48" name="ZoneTexte 47"/>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51" name="ZoneTexte 50"/>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52" name="ZoneTexte 51"/>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53" name="ZoneTexte 52"/>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54" name="ZoneTexte 53"/>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11"/>
          <p:cNvGraphicFramePr>
            <a:graphicFrameLocks noGrp="1"/>
          </p:cNvGraphicFramePr>
          <p:nvPr/>
        </p:nvGraphicFramePr>
        <p:xfrm>
          <a:off x="228600" y="990597"/>
          <a:ext cx="8651175" cy="5058891"/>
        </p:xfrm>
        <a:graphic>
          <a:graphicData uri="http://schemas.openxmlformats.org/drawingml/2006/table">
            <a:tbl>
              <a:tblPr/>
              <a:tblGrid>
                <a:gridCol w="1676400"/>
                <a:gridCol w="2514600"/>
                <a:gridCol w="2362200"/>
                <a:gridCol w="2097975"/>
              </a:tblGrid>
              <a:tr h="457200">
                <a:tc rowSpan="2">
                  <a:txBody>
                    <a:bodyPr/>
                    <a:lstStyle/>
                    <a:p>
                      <a:pPr indent="-226695" algn="just">
                        <a:spcBef>
                          <a:spcPts val="600"/>
                        </a:spcBef>
                        <a:spcAft>
                          <a:spcPts val="600"/>
                        </a:spcAft>
                      </a:pPr>
                      <a:endParaRPr lang="fr-FR" sz="1800" b="1"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indent="-226695" algn="ctr">
                        <a:spcBef>
                          <a:spcPts val="600"/>
                        </a:spcBef>
                        <a:spcAft>
                          <a:spcPts val="600"/>
                        </a:spcAft>
                      </a:pPr>
                      <a:r>
                        <a:rPr lang="fr-FR" sz="1800" b="1" kern="50" dirty="0">
                          <a:solidFill>
                            <a:schemeClr val="bg1"/>
                          </a:solidFill>
                          <a:latin typeface="Arial"/>
                          <a:ea typeface="Times New Roman"/>
                          <a:cs typeface="Times New Roman"/>
                        </a:rPr>
                        <a:t>Modélisation hydrogéologique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r>
              <a:tr h="373218">
                <a:tc vMerge="1">
                  <a:txBody>
                    <a:bodyPr/>
                    <a:lstStyle/>
                    <a:p>
                      <a:pPr indent="-226695" algn="ctr">
                        <a:spcBef>
                          <a:spcPts val="600"/>
                        </a:spcBef>
                        <a:spcAft>
                          <a:spcPts val="600"/>
                        </a:spcAft>
                      </a:pPr>
                      <a:endParaRPr lang="fr-FR" sz="1800" kern="50"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600" kern="50" dirty="0" smtClean="0">
                          <a:solidFill>
                            <a:schemeClr val="bg1"/>
                          </a:solidFill>
                          <a:latin typeface="Arial"/>
                          <a:ea typeface="Times New Roman"/>
                          <a:cs typeface="Times New Roman"/>
                        </a:rPr>
                        <a:t>Numérique</a:t>
                      </a:r>
                      <a:endParaRPr lang="fr-FR" sz="16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600" kern="50" dirty="0">
                          <a:solidFill>
                            <a:schemeClr val="bg1"/>
                          </a:solidFill>
                          <a:latin typeface="Arial"/>
                          <a:ea typeface="Times New Roman"/>
                          <a:cs typeface="Times New Roman"/>
                        </a:rPr>
                        <a:t>Analytique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600" kern="50" dirty="0">
                          <a:solidFill>
                            <a:schemeClr val="bg1"/>
                          </a:solidFill>
                          <a:latin typeface="Arial"/>
                          <a:ea typeface="Times New Roman"/>
                          <a:cs typeface="Times New Roman"/>
                        </a:rPr>
                        <a:t>Empirique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411">
                <a:tc>
                  <a:txBody>
                    <a:bodyPr/>
                    <a:lstStyle/>
                    <a:p>
                      <a:pPr indent="-226695" algn="ctr">
                        <a:spcBef>
                          <a:spcPts val="600"/>
                        </a:spcBef>
                        <a:spcAft>
                          <a:spcPts val="600"/>
                        </a:spcAft>
                      </a:pPr>
                      <a:r>
                        <a:rPr lang="fr-FR" sz="1600" kern="50" dirty="0" smtClean="0">
                          <a:solidFill>
                            <a:schemeClr val="bg1"/>
                          </a:solidFill>
                          <a:latin typeface="Arial"/>
                          <a:ea typeface="Times New Roman"/>
                          <a:cs typeface="Times New Roman"/>
                        </a:rPr>
                        <a:t>Phénomènes physiques</a:t>
                      </a:r>
                      <a:endParaRPr lang="fr-FR" sz="16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sym typeface="Symbol"/>
                        </a:rPr>
                        <a:t>X</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X</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411">
                <a:tc>
                  <a:txBody>
                    <a:bodyPr/>
                    <a:lstStyle/>
                    <a:p>
                      <a:pPr indent="-226695" algn="ctr">
                        <a:spcBef>
                          <a:spcPts val="600"/>
                        </a:spcBef>
                        <a:spcAft>
                          <a:spcPts val="600"/>
                        </a:spcAft>
                      </a:pPr>
                      <a:r>
                        <a:rPr lang="fr-FR" sz="1600" kern="50" dirty="0" smtClean="0">
                          <a:solidFill>
                            <a:schemeClr val="bg1"/>
                          </a:solidFill>
                          <a:latin typeface="Arial"/>
                          <a:ea typeface="Times New Roman"/>
                          <a:cs typeface="Times New Roman"/>
                        </a:rPr>
                        <a:t>Dimension</a:t>
                      </a:r>
                      <a:endParaRPr lang="fr-FR" sz="16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3D</a:t>
                      </a:r>
                    </a:p>
                    <a:p>
                      <a:pPr indent="-226695" algn="ctr">
                        <a:spcBef>
                          <a:spcPts val="600"/>
                        </a:spcBef>
                        <a:spcAft>
                          <a:spcPts val="600"/>
                        </a:spcAft>
                      </a:pPr>
                      <a:r>
                        <a:rPr lang="fr-FR" sz="1800" kern="50" dirty="0" smtClean="0">
                          <a:solidFill>
                            <a:schemeClr val="bg1"/>
                          </a:solidFill>
                          <a:latin typeface="Arial"/>
                          <a:ea typeface="Times New Roman"/>
                          <a:cs typeface="Times New Roman"/>
                        </a:rPr>
                        <a:t>distribué</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1D / 2D </a:t>
                      </a:r>
                    </a:p>
                    <a:p>
                      <a:pPr indent="-226695" algn="ctr">
                        <a:spcBef>
                          <a:spcPts val="600"/>
                        </a:spcBef>
                        <a:spcAft>
                          <a:spcPts val="600"/>
                        </a:spcAft>
                      </a:pPr>
                      <a:r>
                        <a:rPr lang="fr-FR" sz="1800" kern="50" dirty="0" smtClean="0">
                          <a:solidFill>
                            <a:schemeClr val="bg1"/>
                          </a:solidFill>
                          <a:latin typeface="Arial"/>
                          <a:ea typeface="Times New Roman"/>
                          <a:cs typeface="Times New Roman"/>
                        </a:rPr>
                        <a:t>semi-distribué</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Entrée /sortie</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411">
                <a:tc>
                  <a:txBody>
                    <a:bodyPr/>
                    <a:lstStyle/>
                    <a:p>
                      <a:pPr indent="-226695" algn="ctr">
                        <a:spcBef>
                          <a:spcPts val="600"/>
                        </a:spcBef>
                        <a:spcAft>
                          <a:spcPts val="600"/>
                        </a:spcAft>
                      </a:pPr>
                      <a:r>
                        <a:rPr lang="fr-FR" sz="1600" kern="50" dirty="0" smtClean="0">
                          <a:solidFill>
                            <a:schemeClr val="bg1"/>
                          </a:solidFill>
                          <a:latin typeface="Arial"/>
                          <a:ea typeface="Times New Roman"/>
                          <a:cs typeface="Times New Roman"/>
                        </a:rPr>
                        <a:t>Hypothèses</a:t>
                      </a:r>
                      <a:endParaRPr lang="fr-FR" sz="16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Nombreuses</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Simplificatrices</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Réductrices</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411">
                <a:tc>
                  <a:txBody>
                    <a:bodyPr/>
                    <a:lstStyle/>
                    <a:p>
                      <a:pPr indent="-226695" algn="ctr">
                        <a:spcBef>
                          <a:spcPts val="0"/>
                        </a:spcBef>
                        <a:spcAft>
                          <a:spcPts val="0"/>
                        </a:spcAft>
                      </a:pPr>
                      <a:r>
                        <a:rPr lang="fr-FR" sz="1600" kern="50" dirty="0" smtClean="0">
                          <a:solidFill>
                            <a:schemeClr val="bg1"/>
                          </a:solidFill>
                          <a:latin typeface="Arial"/>
                          <a:ea typeface="Times New Roman"/>
                          <a:cs typeface="Times New Roman"/>
                        </a:rPr>
                        <a:t>Paramétrisation</a:t>
                      </a:r>
                    </a:p>
                    <a:p>
                      <a:pPr indent="-226695" algn="ctr">
                        <a:spcBef>
                          <a:spcPts val="0"/>
                        </a:spcBef>
                        <a:spcAft>
                          <a:spcPts val="600"/>
                        </a:spcAft>
                      </a:pPr>
                      <a:r>
                        <a:rPr lang="fr-FR" sz="1600" kern="50" dirty="0" smtClean="0">
                          <a:solidFill>
                            <a:schemeClr val="bg1"/>
                          </a:solidFill>
                          <a:latin typeface="Arial"/>
                          <a:ea typeface="Times New Roman"/>
                          <a:cs typeface="Times New Roman"/>
                        </a:rPr>
                        <a:t>Complexe </a:t>
                      </a:r>
                      <a:endParaRPr lang="fr-FR" sz="16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oui</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non</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r>
                        <a:rPr lang="fr-FR" sz="1800" kern="50" dirty="0" smtClean="0">
                          <a:solidFill>
                            <a:schemeClr val="bg1"/>
                          </a:solidFill>
                          <a:latin typeface="Arial"/>
                          <a:ea typeface="Times New Roman"/>
                          <a:cs typeface="Times New Roman"/>
                        </a:rPr>
                        <a:t>non</a:t>
                      </a: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411">
                <a:tc>
                  <a:txBody>
                    <a:bodyPr/>
                    <a:lstStyle/>
                    <a:p>
                      <a:pPr indent="-226695" algn="ctr">
                        <a:spcBef>
                          <a:spcPts val="0"/>
                        </a:spcBef>
                        <a:spcAft>
                          <a:spcPts val="600"/>
                        </a:spcAft>
                      </a:pPr>
                      <a:endParaRPr lang="fr-FR" sz="16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endParaRPr lang="fr-FR" sz="1800" kern="50" dirty="0" smtClean="0">
                        <a:solidFill>
                          <a:schemeClr val="bg1"/>
                        </a:solidFill>
                        <a:latin typeface="Arial"/>
                        <a:ea typeface="Times New Roman"/>
                        <a:cs typeface="Times New Roman"/>
                      </a:endParaRPr>
                    </a:p>
                    <a:p>
                      <a:pPr indent="-226695" algn="ctr">
                        <a:spcBef>
                          <a:spcPts val="600"/>
                        </a:spcBef>
                        <a:spcAft>
                          <a:spcPts val="600"/>
                        </a:spcAft>
                      </a:pPr>
                      <a:endParaRPr lang="fr-FR" sz="1800" kern="50" dirty="0" smtClean="0">
                        <a:solidFill>
                          <a:schemeClr val="bg1"/>
                        </a:solidFill>
                        <a:latin typeface="Arial"/>
                        <a:ea typeface="Times New Roman"/>
                        <a:cs typeface="Times New Roman"/>
                      </a:endParaRPr>
                    </a:p>
                    <a:p>
                      <a:pPr indent="-226695" algn="ctr">
                        <a:spcBef>
                          <a:spcPts val="600"/>
                        </a:spcBef>
                        <a:spcAft>
                          <a:spcPts val="600"/>
                        </a:spcAft>
                      </a:pPr>
                      <a:endParaRPr lang="fr-FR" sz="1800" kern="50" dirty="0" smtClean="0">
                        <a:solidFill>
                          <a:schemeClr val="bg1"/>
                        </a:solidFill>
                        <a:latin typeface="Arial"/>
                        <a:ea typeface="Times New Roman"/>
                        <a:cs typeface="Times New Roman"/>
                      </a:endParaRPr>
                    </a:p>
                    <a:p>
                      <a:pPr indent="-226695" algn="ctr">
                        <a:spcBef>
                          <a:spcPts val="600"/>
                        </a:spcBef>
                        <a:spcAft>
                          <a:spcPts val="600"/>
                        </a:spcAft>
                      </a:pPr>
                      <a:endParaRPr lang="fr-FR" sz="1800" kern="50" dirty="0" smtClean="0">
                        <a:solidFill>
                          <a:schemeClr val="bg1"/>
                        </a:solidFill>
                        <a:latin typeface="Arial"/>
                        <a:ea typeface="Times New Roman"/>
                        <a:cs typeface="Times New Roman"/>
                      </a:endParaRPr>
                    </a:p>
                    <a:p>
                      <a:pPr indent="-226695" algn="ctr">
                        <a:spcBef>
                          <a:spcPts val="600"/>
                        </a:spcBef>
                        <a:spcAft>
                          <a:spcPts val="600"/>
                        </a:spcAft>
                      </a:pP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6695" algn="ctr">
                        <a:spcBef>
                          <a:spcPts val="600"/>
                        </a:spcBef>
                        <a:spcAft>
                          <a:spcPts val="600"/>
                        </a:spcAft>
                      </a:pPr>
                      <a:endParaRPr lang="fr-FR" sz="1800" kern="50" dirty="0">
                        <a:solidFill>
                          <a:schemeClr val="bg1"/>
                        </a:solidFill>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Espace réservé du numéro de diapositive 8"/>
          <p:cNvSpPr>
            <a:spLocks noGrp="1"/>
          </p:cNvSpPr>
          <p:nvPr>
            <p:ph type="sldNum" sz="quarter" idx="12"/>
          </p:nvPr>
        </p:nvSpPr>
        <p:spPr/>
        <p:txBody>
          <a:bodyPr/>
          <a:lstStyle/>
          <a:p>
            <a:fld id="{DF686D29-9C21-420C-949E-57973560A3A7}" type="slidenum">
              <a:rPr lang="fr-FR" smtClean="0"/>
              <a:pPr/>
              <a:t>11</a:t>
            </a:fld>
            <a:endParaRPr lang="fr-FR"/>
          </a:p>
        </p:txBody>
      </p:sp>
      <p:sp>
        <p:nvSpPr>
          <p:cNvPr id="11" name="ZoneTexte 6"/>
          <p:cNvSpPr txBox="1">
            <a:spLocks noChangeArrowheads="1"/>
          </p:cNvSpPr>
          <p:nvPr/>
        </p:nvSpPr>
        <p:spPr bwMode="auto">
          <a:xfrm>
            <a:off x="0" y="533400"/>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Estimation des temps de séjour des contaminants dans le sous-sol</a:t>
            </a:r>
          </a:p>
        </p:txBody>
      </p:sp>
      <p:pic>
        <p:nvPicPr>
          <p:cNvPr id="18" name="Picture 2"/>
          <p:cNvPicPr>
            <a:picLocks noChangeAspect="1" noChangeArrowheads="1"/>
          </p:cNvPicPr>
          <p:nvPr/>
        </p:nvPicPr>
        <p:blipFill>
          <a:blip r:embed="rId3" cstate="print"/>
          <a:srcRect l="35000" t="39630" r="18750" b="29259"/>
          <a:stretch>
            <a:fillRect/>
          </a:stretch>
        </p:blipFill>
        <p:spPr bwMode="auto">
          <a:xfrm>
            <a:off x="1938867" y="4529667"/>
            <a:ext cx="2438400" cy="922638"/>
          </a:xfrm>
          <a:prstGeom prst="rect">
            <a:avLst/>
          </a:prstGeom>
          <a:noFill/>
          <a:ln w="9525">
            <a:noFill/>
            <a:miter lim="800000"/>
            <a:headEnd/>
            <a:tailEnd/>
          </a:ln>
        </p:spPr>
      </p:pic>
      <p:pic>
        <p:nvPicPr>
          <p:cNvPr id="24" name="Image 23"/>
          <p:cNvPicPr/>
          <p:nvPr/>
        </p:nvPicPr>
        <p:blipFill>
          <a:blip r:embed="rId4" cstate="print"/>
          <a:srcRect/>
          <a:stretch>
            <a:fillRect/>
          </a:stretch>
        </p:blipFill>
        <p:spPr bwMode="auto">
          <a:xfrm>
            <a:off x="4648200" y="4495800"/>
            <a:ext cx="2111022" cy="1004706"/>
          </a:xfrm>
          <a:prstGeom prst="rect">
            <a:avLst/>
          </a:prstGeom>
          <a:noFill/>
          <a:ln w="9525">
            <a:noFill/>
            <a:miter lim="800000"/>
            <a:headEnd/>
            <a:tailEnd/>
          </a:ln>
        </p:spPr>
      </p:pic>
      <p:sp>
        <p:nvSpPr>
          <p:cNvPr id="25" name="ZoneTexte 24"/>
          <p:cNvSpPr txBox="1"/>
          <p:nvPr/>
        </p:nvSpPr>
        <p:spPr>
          <a:xfrm>
            <a:off x="214488" y="6096000"/>
            <a:ext cx="8686800" cy="646331"/>
          </a:xfrm>
          <a:prstGeom prst="rect">
            <a:avLst/>
          </a:prstGeom>
          <a:solidFill>
            <a:schemeClr val="bg2">
              <a:lumMod val="20000"/>
              <a:lumOff val="80000"/>
            </a:schemeClr>
          </a:solidFill>
          <a:ln>
            <a:solidFill>
              <a:schemeClr val="bg1"/>
            </a:solidFill>
          </a:ln>
        </p:spPr>
        <p:txBody>
          <a:bodyPr wrap="square" rtlCol="0">
            <a:spAutoFit/>
          </a:bodyPr>
          <a:lstStyle/>
          <a:p>
            <a:r>
              <a:rPr lang="fr-FR" dirty="0" smtClean="0">
                <a:solidFill>
                  <a:schemeClr val="bg1"/>
                </a:solidFill>
              </a:rPr>
              <a:t>(+) Modélise les temps de séjour au captage</a:t>
            </a:r>
          </a:p>
          <a:p>
            <a:r>
              <a:rPr lang="fr-FR" dirty="0" smtClean="0">
                <a:solidFill>
                  <a:schemeClr val="bg1"/>
                </a:solidFill>
              </a:rPr>
              <a:t>(-)  Sur-paramétrisation, fonction de la connaissance hydrogéologique du site</a:t>
            </a:r>
            <a:endParaRPr lang="fr-FR" dirty="0">
              <a:solidFill>
                <a:schemeClr val="bg1"/>
              </a:solidFill>
            </a:endParaRPr>
          </a:p>
        </p:txBody>
      </p:sp>
      <p:sp>
        <p:nvSpPr>
          <p:cNvPr id="14" name="ZoneTexte 13"/>
          <p:cNvSpPr txBox="1"/>
          <p:nvPr/>
        </p:nvSpPr>
        <p:spPr>
          <a:xfrm>
            <a:off x="5181600" y="5410200"/>
            <a:ext cx="838200" cy="369332"/>
          </a:xfrm>
          <a:prstGeom prst="rect">
            <a:avLst/>
          </a:prstGeom>
          <a:noFill/>
        </p:spPr>
        <p:txBody>
          <a:bodyPr wrap="square" rtlCol="0">
            <a:spAutoFit/>
          </a:bodyPr>
          <a:lstStyle/>
          <a:p>
            <a:r>
              <a:rPr lang="fr-FR" b="1" dirty="0" smtClean="0">
                <a:solidFill>
                  <a:schemeClr val="bg1"/>
                </a:solidFill>
              </a:rPr>
              <a:t>temps</a:t>
            </a:r>
            <a:endParaRPr lang="fr-FR" b="1" dirty="0">
              <a:solidFill>
                <a:schemeClr val="bg1"/>
              </a:solidFill>
            </a:endParaRPr>
          </a:p>
        </p:txBody>
      </p:sp>
      <p:grpSp>
        <p:nvGrpSpPr>
          <p:cNvPr id="30" name="Groupe 29"/>
          <p:cNvGrpSpPr/>
          <p:nvPr/>
        </p:nvGrpSpPr>
        <p:grpSpPr>
          <a:xfrm>
            <a:off x="203199" y="152400"/>
            <a:ext cx="8709026" cy="276999"/>
            <a:chOff x="304800" y="152400"/>
            <a:chExt cx="8709026" cy="276999"/>
          </a:xfrm>
        </p:grpSpPr>
        <p:sp>
          <p:nvSpPr>
            <p:cNvPr id="31" name="ZoneTexte 30"/>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2" name="ZoneTexte 31"/>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33" name="ZoneTexte 32"/>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4" name="ZoneTexte 33"/>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35" name="ZoneTexte 34"/>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6" name="ZoneTexte 35"/>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
        <p:nvSpPr>
          <p:cNvPr id="37" name="ZoneTexte 36"/>
          <p:cNvSpPr txBox="1"/>
          <p:nvPr/>
        </p:nvSpPr>
        <p:spPr>
          <a:xfrm rot="16200000">
            <a:off x="3716771" y="4803517"/>
            <a:ext cx="1594366" cy="369332"/>
          </a:xfrm>
          <a:prstGeom prst="rect">
            <a:avLst/>
          </a:prstGeom>
          <a:noFill/>
        </p:spPr>
        <p:txBody>
          <a:bodyPr wrap="square" rtlCol="0">
            <a:spAutoFit/>
          </a:bodyPr>
          <a:lstStyle/>
          <a:p>
            <a:r>
              <a:rPr lang="fr-FR" b="1" dirty="0" smtClean="0">
                <a:solidFill>
                  <a:schemeClr val="bg1"/>
                </a:solidFill>
              </a:rPr>
              <a:t>Concentration</a:t>
            </a:r>
            <a:endParaRPr lang="fr-FR" b="1" dirty="0">
              <a:solidFill>
                <a:schemeClr val="bg1"/>
              </a:solidFill>
            </a:endParaRPr>
          </a:p>
        </p:txBody>
      </p:sp>
      <p:pic>
        <p:nvPicPr>
          <p:cNvPr id="38" name="Picture 5"/>
          <p:cNvPicPr>
            <a:picLocks noChangeAspect="1" noChangeArrowheads="1"/>
          </p:cNvPicPr>
          <p:nvPr/>
        </p:nvPicPr>
        <p:blipFill>
          <a:blip r:embed="rId5"/>
          <a:srcRect l="10211" t="1852" r="30225" b="38889"/>
          <a:stretch>
            <a:fillRect/>
          </a:stretch>
        </p:blipFill>
        <p:spPr bwMode="auto">
          <a:xfrm>
            <a:off x="6858000" y="4191000"/>
            <a:ext cx="1916906" cy="1752600"/>
          </a:xfrm>
          <a:prstGeom prst="rect">
            <a:avLst/>
          </a:prstGeom>
          <a:noFill/>
          <a:ln w="9525">
            <a:noFill/>
            <a:miter lim="800000"/>
            <a:headEnd/>
            <a:tailEnd/>
          </a:ln>
        </p:spPr>
      </p:pic>
      <p:sp>
        <p:nvSpPr>
          <p:cNvPr id="39" name="ZoneTexte 38"/>
          <p:cNvSpPr txBox="1"/>
          <p:nvPr/>
        </p:nvSpPr>
        <p:spPr>
          <a:xfrm>
            <a:off x="8229600" y="4191000"/>
            <a:ext cx="609600" cy="276999"/>
          </a:xfrm>
          <a:prstGeom prst="rect">
            <a:avLst/>
          </a:prstGeom>
          <a:noFill/>
        </p:spPr>
        <p:txBody>
          <a:bodyPr wrap="square" rtlCol="0">
            <a:spAutoFit/>
          </a:bodyPr>
          <a:lstStyle/>
          <a:p>
            <a:r>
              <a:rPr lang="fr-FR" sz="1200" i="1" dirty="0" smtClean="0">
                <a:solidFill>
                  <a:schemeClr val="bg1"/>
                </a:solidFill>
              </a:rPr>
              <a:t>NASH</a:t>
            </a:r>
            <a:endParaRPr lang="fr-FR" sz="1200" i="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6"/>
          <p:cNvSpPr txBox="1">
            <a:spLocks noChangeArrowheads="1"/>
          </p:cNvSpPr>
          <p:nvPr/>
        </p:nvSpPr>
        <p:spPr bwMode="auto">
          <a:xfrm>
            <a:off x="228600" y="1752600"/>
            <a:ext cx="8763000" cy="2862322"/>
          </a:xfrm>
          <a:prstGeom prst="rect">
            <a:avLst/>
          </a:prstGeom>
          <a:noFill/>
          <a:ln w="9525">
            <a:noFill/>
            <a:miter lim="800000"/>
            <a:headEnd/>
            <a:tailEnd/>
          </a:ln>
        </p:spPr>
        <p:txBody>
          <a:bodyPr wrap="square">
            <a:spAutoFit/>
          </a:bodyPr>
          <a:lstStyle/>
          <a:p>
            <a:pPr marL="287338" indent="-287338" algn="just">
              <a:lnSpc>
                <a:spcPct val="150000"/>
              </a:lnSpc>
              <a:spcBef>
                <a:spcPts val="1800"/>
              </a:spcBef>
              <a:buFont typeface="Symbol" pitchFamily="18" charset="2"/>
              <a:buChar char="®"/>
            </a:pPr>
            <a:r>
              <a:rPr lang="fr-FR" sz="2000" dirty="0" smtClean="0">
                <a:solidFill>
                  <a:schemeClr val="bg1"/>
                </a:solidFill>
              </a:rPr>
              <a:t>Peut-on faire le lien entre les activités de surface et les concentrations observées au captage d’eau potable?</a:t>
            </a:r>
          </a:p>
          <a:p>
            <a:pPr marL="0" lvl="1" algn="just">
              <a:lnSpc>
                <a:spcPct val="150000"/>
              </a:lnSpc>
              <a:spcBef>
                <a:spcPts val="1800"/>
              </a:spcBef>
              <a:buFont typeface="Symbol" pitchFamily="18" charset="2"/>
              <a:buChar char="®"/>
            </a:pPr>
            <a:r>
              <a:rPr lang="fr-FR" sz="2000" dirty="0" smtClean="0">
                <a:solidFill>
                  <a:schemeClr val="bg1"/>
                </a:solidFill>
              </a:rPr>
              <a:t> Peut-on définir un indice de vulnérabilité spécifique qui puisse être calibré ?</a:t>
            </a:r>
          </a:p>
          <a:p>
            <a:pPr marL="282575" lvl="1" indent="-282575" algn="just">
              <a:lnSpc>
                <a:spcPct val="150000"/>
              </a:lnSpc>
              <a:spcBef>
                <a:spcPts val="1800"/>
              </a:spcBef>
              <a:buFont typeface="Symbol" pitchFamily="18" charset="2"/>
              <a:buChar char="®"/>
            </a:pPr>
            <a:r>
              <a:rPr lang="fr-FR" sz="2000" dirty="0" smtClean="0">
                <a:solidFill>
                  <a:schemeClr val="bg1"/>
                </a:solidFill>
              </a:rPr>
              <a:t>Peut-on spatialiser des zones vulnérables ou à risque pour la qualité de l’eau au   captage ?</a:t>
            </a:r>
          </a:p>
        </p:txBody>
      </p:sp>
      <p:sp>
        <p:nvSpPr>
          <p:cNvPr id="20" name="Espace réservé du numéro de diapositive 19"/>
          <p:cNvSpPr>
            <a:spLocks noGrp="1"/>
          </p:cNvSpPr>
          <p:nvPr>
            <p:ph type="sldNum" sz="quarter" idx="12"/>
          </p:nvPr>
        </p:nvSpPr>
        <p:spPr/>
        <p:txBody>
          <a:bodyPr/>
          <a:lstStyle/>
          <a:p>
            <a:fld id="{DF686D29-9C21-420C-949E-57973560A3A7}" type="slidenum">
              <a:rPr lang="fr-FR" smtClean="0"/>
              <a:pPr/>
              <a:t>12</a:t>
            </a:fld>
            <a:endParaRPr lang="fr-FR"/>
          </a:p>
        </p:txBody>
      </p:sp>
      <p:sp>
        <p:nvSpPr>
          <p:cNvPr id="13" name="ZoneTexte 6"/>
          <p:cNvSpPr txBox="1">
            <a:spLocks noChangeArrowheads="1"/>
          </p:cNvSpPr>
          <p:nvPr/>
        </p:nvSpPr>
        <p:spPr bwMode="auto">
          <a:xfrm>
            <a:off x="0" y="762000"/>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Questions scientifiques</a:t>
            </a:r>
          </a:p>
        </p:txBody>
      </p:sp>
      <p:grpSp>
        <p:nvGrpSpPr>
          <p:cNvPr id="24" name="Groupe 23"/>
          <p:cNvGrpSpPr/>
          <p:nvPr/>
        </p:nvGrpSpPr>
        <p:grpSpPr>
          <a:xfrm>
            <a:off x="203199" y="152400"/>
            <a:ext cx="8709026" cy="276999"/>
            <a:chOff x="304800" y="152400"/>
            <a:chExt cx="8709026" cy="276999"/>
          </a:xfrm>
        </p:grpSpPr>
        <p:sp>
          <p:nvSpPr>
            <p:cNvPr id="25" name="ZoneTexte 24"/>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26" name="ZoneTexte 25"/>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27" name="ZoneTexte 26"/>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28" name="ZoneTexte 27"/>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29" name="ZoneTexte 28"/>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0" name="ZoneTexte 29"/>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Rectangle 47"/>
          <p:cNvSpPr/>
          <p:nvPr/>
        </p:nvSpPr>
        <p:spPr>
          <a:xfrm>
            <a:off x="304800" y="804336"/>
            <a:ext cx="8458200" cy="5878532"/>
          </a:xfrm>
          <a:prstGeom prst="rect">
            <a:avLst/>
          </a:prstGeom>
          <a:ln>
            <a:noFill/>
          </a:ln>
        </p:spPr>
        <p:txBody>
          <a:bodyPr wrap="square">
            <a:spAutoFit/>
          </a:bodyPr>
          <a:lstStyle/>
          <a:p>
            <a:pPr>
              <a:spcBef>
                <a:spcPts val="1800"/>
              </a:spcBef>
              <a:buFont typeface="Wingdings" pitchFamily="2" charset="2"/>
              <a:buChar char="Ø"/>
            </a:pPr>
            <a:r>
              <a:rPr lang="fr-FR" sz="2000" b="1" dirty="0" smtClean="0">
                <a:solidFill>
                  <a:schemeClr val="bg1"/>
                </a:solidFill>
              </a:rPr>
              <a:t> Objectif</a:t>
            </a:r>
          </a:p>
          <a:p>
            <a:pPr marL="576263" algn="just">
              <a:spcBef>
                <a:spcPts val="1800"/>
              </a:spcBef>
              <a:buFont typeface="Symbol" pitchFamily="18" charset="2"/>
              <a:buChar char="®"/>
            </a:pPr>
            <a:r>
              <a:rPr lang="fr-FR" sz="2000" b="1" dirty="0" smtClean="0">
                <a:solidFill>
                  <a:schemeClr val="bg1"/>
                </a:solidFill>
              </a:rPr>
              <a:t> </a:t>
            </a:r>
            <a:r>
              <a:rPr lang="fr-FR" sz="2000" dirty="0" smtClean="0">
                <a:solidFill>
                  <a:schemeClr val="bg1"/>
                </a:solidFill>
              </a:rPr>
              <a:t>Développer un outil analytique semi-distribué reliant les pratiques agricoles  à la qualité des eaux au captage</a:t>
            </a:r>
          </a:p>
          <a:p>
            <a:pPr>
              <a:spcBef>
                <a:spcPts val="1800"/>
              </a:spcBef>
              <a:buFont typeface="Wingdings" pitchFamily="2" charset="2"/>
              <a:buChar char="Ø"/>
            </a:pPr>
            <a:r>
              <a:rPr lang="fr-FR" sz="2000" b="1" dirty="0" smtClean="0">
                <a:solidFill>
                  <a:schemeClr val="bg1"/>
                </a:solidFill>
              </a:rPr>
              <a:t> Exigences</a:t>
            </a:r>
          </a:p>
          <a:p>
            <a:pPr marL="576263">
              <a:spcBef>
                <a:spcPts val="1800"/>
              </a:spcBef>
              <a:buFont typeface="Symbol" pitchFamily="18" charset="2"/>
              <a:buChar char="®"/>
            </a:pPr>
            <a:r>
              <a:rPr lang="fr-FR" sz="2000" b="1" dirty="0" smtClean="0">
                <a:solidFill>
                  <a:schemeClr val="bg1"/>
                </a:solidFill>
              </a:rPr>
              <a:t> </a:t>
            </a:r>
            <a:r>
              <a:rPr lang="fr-FR" sz="2000" dirty="0" smtClean="0">
                <a:solidFill>
                  <a:schemeClr val="bg1"/>
                </a:solidFill>
              </a:rPr>
              <a:t>Utiliser les données issues des bases de données existantes</a:t>
            </a:r>
          </a:p>
          <a:p>
            <a:pPr marL="576263" algn="just">
              <a:spcBef>
                <a:spcPts val="1200"/>
              </a:spcBef>
              <a:buFont typeface="Symbol" pitchFamily="18" charset="2"/>
              <a:buChar char="®"/>
            </a:pPr>
            <a:r>
              <a:rPr lang="fr-FR" sz="2000" dirty="0" smtClean="0">
                <a:solidFill>
                  <a:schemeClr val="bg1"/>
                </a:solidFill>
              </a:rPr>
              <a:t> Définir un indice qui puisse être validé</a:t>
            </a:r>
          </a:p>
          <a:p>
            <a:pPr marL="576263">
              <a:spcBef>
                <a:spcPts val="1200"/>
              </a:spcBef>
              <a:buFont typeface="Symbol" pitchFamily="18" charset="2"/>
              <a:buChar char="®"/>
            </a:pPr>
            <a:r>
              <a:rPr lang="fr-FR" sz="2000" dirty="0" smtClean="0">
                <a:solidFill>
                  <a:schemeClr val="bg1"/>
                </a:solidFill>
              </a:rPr>
              <a:t> Pouvoir spatialiser, sur le bassin versant, les secteurs qui participent au 	dépassement des concentrations au captage</a:t>
            </a:r>
          </a:p>
          <a:p>
            <a:pPr>
              <a:spcBef>
                <a:spcPts val="1800"/>
              </a:spcBef>
              <a:buFont typeface="Wingdings" pitchFamily="2" charset="2"/>
              <a:buChar char="Ø"/>
            </a:pPr>
            <a:r>
              <a:rPr lang="fr-FR" sz="2000" b="1" dirty="0" smtClean="0">
                <a:solidFill>
                  <a:schemeClr val="bg1"/>
                </a:solidFill>
              </a:rPr>
              <a:t> Hypothèses  majeures</a:t>
            </a:r>
          </a:p>
          <a:p>
            <a:pPr marL="576263">
              <a:spcBef>
                <a:spcPts val="1800"/>
              </a:spcBef>
              <a:buFont typeface="Symbol" pitchFamily="18" charset="2"/>
              <a:buChar char="®"/>
            </a:pPr>
            <a:r>
              <a:rPr lang="fr-FR" sz="2000" dirty="0" smtClean="0">
                <a:solidFill>
                  <a:schemeClr val="bg1"/>
                </a:solidFill>
              </a:rPr>
              <a:t> Somme d’écoulement en 1D</a:t>
            </a:r>
          </a:p>
          <a:p>
            <a:pPr marL="576263" algn="just">
              <a:spcBef>
                <a:spcPts val="1200"/>
              </a:spcBef>
              <a:buFont typeface="Symbol" pitchFamily="18" charset="2"/>
              <a:buChar char="®"/>
            </a:pPr>
            <a:r>
              <a:rPr lang="fr-FR" sz="2000" dirty="0" smtClean="0">
                <a:solidFill>
                  <a:schemeClr val="bg1"/>
                </a:solidFill>
              </a:rPr>
              <a:t> Pas d’échange latéral dans les écoulements souterrains</a:t>
            </a:r>
          </a:p>
          <a:p>
            <a:pPr marL="576263">
              <a:spcBef>
                <a:spcPts val="1200"/>
              </a:spcBef>
              <a:buFont typeface="Symbol" pitchFamily="18" charset="2"/>
              <a:buChar char="®"/>
            </a:pPr>
            <a:r>
              <a:rPr lang="fr-FR" sz="2000" dirty="0" smtClean="0">
                <a:solidFill>
                  <a:schemeClr val="bg1"/>
                </a:solidFill>
              </a:rPr>
              <a:t> Flux d’eau constant dans le système </a:t>
            </a:r>
          </a:p>
          <a:p>
            <a:pPr>
              <a:spcBef>
                <a:spcPts val="600"/>
              </a:spcBef>
            </a:pPr>
            <a:r>
              <a:rPr lang="fr-FR" dirty="0" smtClean="0">
                <a:solidFill>
                  <a:schemeClr val="bg1"/>
                </a:solidFill>
              </a:rPr>
              <a:t>		</a:t>
            </a:r>
          </a:p>
        </p:txBody>
      </p:sp>
      <p:sp>
        <p:nvSpPr>
          <p:cNvPr id="22" name="Espace réservé du numéro de diapositive 21"/>
          <p:cNvSpPr>
            <a:spLocks noGrp="1"/>
          </p:cNvSpPr>
          <p:nvPr>
            <p:ph type="sldNum" sz="quarter" idx="12"/>
          </p:nvPr>
        </p:nvSpPr>
        <p:spPr/>
        <p:txBody>
          <a:bodyPr/>
          <a:lstStyle/>
          <a:p>
            <a:fld id="{DF686D29-9C21-420C-949E-57973560A3A7}" type="slidenum">
              <a:rPr lang="fr-FR" smtClean="0"/>
              <a:pPr/>
              <a:t>13</a:t>
            </a:fld>
            <a:endParaRPr lang="fr-FR"/>
          </a:p>
        </p:txBody>
      </p:sp>
      <p:grpSp>
        <p:nvGrpSpPr>
          <p:cNvPr id="31" name="Groupe 30"/>
          <p:cNvGrpSpPr/>
          <p:nvPr/>
        </p:nvGrpSpPr>
        <p:grpSpPr>
          <a:xfrm>
            <a:off x="203199" y="152400"/>
            <a:ext cx="8709026" cy="276999"/>
            <a:chOff x="304800" y="152400"/>
            <a:chExt cx="8709026" cy="276999"/>
          </a:xfrm>
        </p:grpSpPr>
        <p:sp>
          <p:nvSpPr>
            <p:cNvPr id="32" name="ZoneTexte 31"/>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3" name="ZoneTexte 32"/>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34" name="ZoneTexte 33"/>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5" name="ZoneTexte 34"/>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6" name="ZoneTexte 35"/>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37" name="ZoneTexte 36"/>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35" name="Picture 2" descr="D:\THESE_2013\PROD\REDACTION\REDAC CHAP THESE\REDAC_FINAL\Ppt_SOUTENANCE_THESE\Réservoir_Hydrog.jpg"/>
          <p:cNvPicPr>
            <a:picLocks noChangeAspect="1" noChangeArrowheads="1"/>
          </p:cNvPicPr>
          <p:nvPr/>
        </p:nvPicPr>
        <p:blipFill>
          <a:blip r:embed="rId3" cstate="print"/>
          <a:srcRect l="22622" r="21103"/>
          <a:stretch>
            <a:fillRect/>
          </a:stretch>
        </p:blipFill>
        <p:spPr bwMode="auto">
          <a:xfrm>
            <a:off x="2837403" y="4847170"/>
            <a:ext cx="609600" cy="533399"/>
          </a:xfrm>
          <a:prstGeom prst="rect">
            <a:avLst/>
          </a:prstGeom>
          <a:noFill/>
        </p:spPr>
      </p:pic>
      <p:cxnSp>
        <p:nvCxnSpPr>
          <p:cNvPr id="39" name="Connecteur droit avec flèche 38"/>
          <p:cNvCxnSpPr/>
          <p:nvPr/>
        </p:nvCxnSpPr>
        <p:spPr>
          <a:xfrm rot="5400000">
            <a:off x="3010517" y="3235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52400" y="3213486"/>
            <a:ext cx="1981200" cy="646331"/>
          </a:xfrm>
          <a:prstGeom prst="rect">
            <a:avLst/>
          </a:prstGeom>
        </p:spPr>
        <p:txBody>
          <a:bodyPr wrap="square">
            <a:spAutoFit/>
          </a:bodyPr>
          <a:lstStyle/>
          <a:p>
            <a:pPr algn="just">
              <a:spcBef>
                <a:spcPts val="1800"/>
              </a:spcBef>
            </a:pPr>
            <a:r>
              <a:rPr lang="fr-FR" dirty="0" smtClean="0">
                <a:solidFill>
                  <a:schemeClr val="bg1"/>
                </a:solidFill>
              </a:rPr>
              <a:t>Zone Non Saturée</a:t>
            </a:r>
          </a:p>
          <a:p>
            <a:pPr algn="ctr"/>
            <a:r>
              <a:rPr lang="fr-FR" dirty="0" smtClean="0">
                <a:solidFill>
                  <a:schemeClr val="bg1"/>
                </a:solidFill>
              </a:rPr>
              <a:t>(ZNS)</a:t>
            </a:r>
          </a:p>
        </p:txBody>
      </p:sp>
      <p:pic>
        <p:nvPicPr>
          <p:cNvPr id="50"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4800600" y="5635980"/>
            <a:ext cx="1600200" cy="533399"/>
          </a:xfrm>
          <a:prstGeom prst="rect">
            <a:avLst/>
          </a:prstGeom>
          <a:noFill/>
        </p:spPr>
      </p:pic>
      <p:pic>
        <p:nvPicPr>
          <p:cNvPr id="51" name="Picture 2" descr="D:\THESE_2013\PROD\REDACTION\REDAC CHAP THESE\REDAC_FINAL\Ppt_SOUTENANCE_THESE\Réservoir_Hydrog.jpg"/>
          <p:cNvPicPr>
            <a:picLocks noChangeAspect="1" noChangeArrowheads="1"/>
          </p:cNvPicPr>
          <p:nvPr/>
        </p:nvPicPr>
        <p:blipFill>
          <a:blip r:embed="rId4"/>
          <a:srcRect r="77378"/>
          <a:stretch>
            <a:fillRect/>
          </a:stretch>
        </p:blipFill>
        <p:spPr bwMode="auto">
          <a:xfrm rot="5400000">
            <a:off x="4343400" y="3143952"/>
            <a:ext cx="533399" cy="838200"/>
          </a:xfrm>
          <a:prstGeom prst="rect">
            <a:avLst/>
          </a:prstGeom>
          <a:noFill/>
        </p:spPr>
      </p:pic>
      <p:pic>
        <p:nvPicPr>
          <p:cNvPr id="53" name="Picture 2" descr="D:\THESE_2013\PROD\REDACTION\REDAC CHAP THESE\REDAC_FINAL\Ppt_SOUTENANCE_THESE\Réservoir_Hydrog.jpg"/>
          <p:cNvPicPr>
            <a:picLocks noChangeAspect="1" noChangeArrowheads="1"/>
          </p:cNvPicPr>
          <p:nvPr/>
        </p:nvPicPr>
        <p:blipFill>
          <a:blip r:embed="rId4"/>
          <a:srcRect r="77378"/>
          <a:stretch>
            <a:fillRect/>
          </a:stretch>
        </p:blipFill>
        <p:spPr bwMode="auto">
          <a:xfrm rot="5400000">
            <a:off x="2971799" y="3132664"/>
            <a:ext cx="381000" cy="838199"/>
          </a:xfrm>
          <a:prstGeom prst="rect">
            <a:avLst/>
          </a:prstGeom>
          <a:noFill/>
        </p:spPr>
      </p:pic>
      <p:pic>
        <p:nvPicPr>
          <p:cNvPr id="58" name="Picture 2" descr="D:\THESE_2013\PROD\REDACTION\REDAC CHAP THESE\REDAC_FINAL\Ppt_SOUTENANCE_THESE\Réservoir_Hydrog.jpg"/>
          <p:cNvPicPr>
            <a:picLocks noChangeAspect="1" noChangeArrowheads="1"/>
          </p:cNvPicPr>
          <p:nvPr/>
        </p:nvPicPr>
        <p:blipFill>
          <a:blip r:embed="rId4"/>
          <a:srcRect r="77378"/>
          <a:stretch>
            <a:fillRect/>
          </a:stretch>
        </p:blipFill>
        <p:spPr bwMode="auto">
          <a:xfrm rot="5400000">
            <a:off x="5676900" y="3159474"/>
            <a:ext cx="685799" cy="762000"/>
          </a:xfrm>
          <a:prstGeom prst="rect">
            <a:avLst/>
          </a:prstGeom>
          <a:noFill/>
        </p:spPr>
      </p:pic>
      <p:pic>
        <p:nvPicPr>
          <p:cNvPr id="108548" name="Picture 4"/>
          <p:cNvPicPr>
            <a:picLocks noChangeAspect="1" noChangeArrowheads="1"/>
          </p:cNvPicPr>
          <p:nvPr/>
        </p:nvPicPr>
        <p:blipFill>
          <a:blip r:embed="rId5"/>
          <a:srcRect/>
          <a:stretch>
            <a:fillRect/>
          </a:stretch>
        </p:blipFill>
        <p:spPr bwMode="auto">
          <a:xfrm>
            <a:off x="2819400" y="1444974"/>
            <a:ext cx="3486150" cy="1507524"/>
          </a:xfrm>
          <a:prstGeom prst="rect">
            <a:avLst/>
          </a:prstGeom>
          <a:noFill/>
          <a:ln w="9525">
            <a:noFill/>
            <a:miter lim="800000"/>
            <a:headEnd/>
            <a:tailEnd/>
          </a:ln>
          <a:effectLst/>
        </p:spPr>
      </p:pic>
      <p:pic>
        <p:nvPicPr>
          <p:cNvPr id="64"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2743200" y="5635980"/>
            <a:ext cx="2057400" cy="533399"/>
          </a:xfrm>
          <a:prstGeom prst="rect">
            <a:avLst/>
          </a:prstGeom>
          <a:noFill/>
        </p:spPr>
      </p:pic>
      <p:pic>
        <p:nvPicPr>
          <p:cNvPr id="66"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4114800" y="4828824"/>
            <a:ext cx="2286000" cy="533399"/>
          </a:xfrm>
          <a:prstGeom prst="rect">
            <a:avLst/>
          </a:prstGeom>
          <a:noFill/>
        </p:spPr>
      </p:pic>
      <p:sp>
        <p:nvSpPr>
          <p:cNvPr id="68" name="Accolade ouvrante 67"/>
          <p:cNvSpPr/>
          <p:nvPr/>
        </p:nvSpPr>
        <p:spPr>
          <a:xfrm>
            <a:off x="2209800" y="3121374"/>
            <a:ext cx="228600" cy="838200"/>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9" name="Accolade ouvrante 68"/>
          <p:cNvSpPr/>
          <p:nvPr/>
        </p:nvSpPr>
        <p:spPr>
          <a:xfrm>
            <a:off x="2209800" y="4111974"/>
            <a:ext cx="228600" cy="2288826"/>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0" name="Rectangle 69"/>
          <p:cNvSpPr/>
          <p:nvPr/>
        </p:nvSpPr>
        <p:spPr>
          <a:xfrm>
            <a:off x="381000" y="4569174"/>
            <a:ext cx="1524000" cy="646331"/>
          </a:xfrm>
          <a:prstGeom prst="rect">
            <a:avLst/>
          </a:prstGeom>
        </p:spPr>
        <p:txBody>
          <a:bodyPr wrap="square">
            <a:spAutoFit/>
          </a:bodyPr>
          <a:lstStyle/>
          <a:p>
            <a:pPr algn="just">
              <a:spcBef>
                <a:spcPts val="1800"/>
              </a:spcBef>
            </a:pPr>
            <a:r>
              <a:rPr lang="fr-FR" dirty="0" smtClean="0">
                <a:solidFill>
                  <a:schemeClr val="bg1"/>
                </a:solidFill>
              </a:rPr>
              <a:t>Zone Saturée</a:t>
            </a:r>
          </a:p>
          <a:p>
            <a:pPr algn="ctr"/>
            <a:r>
              <a:rPr lang="fr-FR" dirty="0" smtClean="0">
                <a:solidFill>
                  <a:schemeClr val="bg1"/>
                </a:solidFill>
              </a:rPr>
              <a:t>(ZS)</a:t>
            </a:r>
          </a:p>
        </p:txBody>
      </p:sp>
      <p:cxnSp>
        <p:nvCxnSpPr>
          <p:cNvPr id="77" name="Connecteur droit avec flèche 76"/>
          <p:cNvCxnSpPr/>
          <p:nvPr/>
        </p:nvCxnSpPr>
        <p:spPr>
          <a:xfrm rot="5400000">
            <a:off x="6215717" y="3542506"/>
            <a:ext cx="685800" cy="1588"/>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6599695" y="3352800"/>
            <a:ext cx="457200" cy="369332"/>
          </a:xfrm>
          <a:prstGeom prst="rect">
            <a:avLst/>
          </a:prstGeom>
        </p:spPr>
        <p:txBody>
          <a:bodyPr wrap="square">
            <a:spAutoFit/>
          </a:bodyPr>
          <a:lstStyle/>
          <a:p>
            <a:pPr algn="just">
              <a:spcBef>
                <a:spcPts val="1800"/>
              </a:spcBef>
            </a:pPr>
            <a:r>
              <a:rPr lang="fr-FR" dirty="0" smtClean="0">
                <a:solidFill>
                  <a:schemeClr val="bg1"/>
                </a:solidFill>
              </a:rPr>
              <a:t>L</a:t>
            </a:r>
          </a:p>
        </p:txBody>
      </p:sp>
      <p:sp>
        <p:nvSpPr>
          <p:cNvPr id="81" name="Rectangle 80"/>
          <p:cNvSpPr/>
          <p:nvPr/>
        </p:nvSpPr>
        <p:spPr>
          <a:xfrm>
            <a:off x="4459056" y="6367632"/>
            <a:ext cx="457200" cy="338554"/>
          </a:xfrm>
          <a:prstGeom prst="rect">
            <a:avLst/>
          </a:prstGeom>
        </p:spPr>
        <p:txBody>
          <a:bodyPr wrap="square">
            <a:spAutoFit/>
          </a:bodyPr>
          <a:lstStyle/>
          <a:p>
            <a:pPr algn="just">
              <a:spcBef>
                <a:spcPts val="1800"/>
              </a:spcBef>
            </a:pPr>
            <a:r>
              <a:rPr lang="fr-FR" sz="1600" dirty="0" smtClean="0">
                <a:solidFill>
                  <a:schemeClr val="bg1"/>
                </a:solidFill>
              </a:rPr>
              <a:t>L</a:t>
            </a:r>
          </a:p>
        </p:txBody>
      </p:sp>
      <p:cxnSp>
        <p:nvCxnSpPr>
          <p:cNvPr id="88" name="Connecteur droit avec flèche 87"/>
          <p:cNvCxnSpPr/>
          <p:nvPr/>
        </p:nvCxnSpPr>
        <p:spPr>
          <a:xfrm rot="5400000">
            <a:off x="5906117" y="3997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0" name="Connecteur droit avec flèche 89"/>
          <p:cNvCxnSpPr/>
          <p:nvPr/>
        </p:nvCxnSpPr>
        <p:spPr>
          <a:xfrm rot="5400000">
            <a:off x="5906117" y="30826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1" name="Connecteur droit avec flèche 90"/>
          <p:cNvCxnSpPr/>
          <p:nvPr/>
        </p:nvCxnSpPr>
        <p:spPr>
          <a:xfrm rot="5400000">
            <a:off x="4332905" y="4277695"/>
            <a:ext cx="479778"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2" name="Connecteur droit avec flèche 91"/>
          <p:cNvCxnSpPr/>
          <p:nvPr/>
        </p:nvCxnSpPr>
        <p:spPr>
          <a:xfrm rot="5400000">
            <a:off x="4458317" y="31588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p:nvPr/>
        </p:nvCxnSpPr>
        <p:spPr>
          <a:xfrm rot="5400000">
            <a:off x="2856705" y="4306095"/>
            <a:ext cx="536226"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4" name="Accolade ouvrante 103"/>
          <p:cNvSpPr/>
          <p:nvPr/>
        </p:nvSpPr>
        <p:spPr>
          <a:xfrm flipH="1">
            <a:off x="6858000" y="4114800"/>
            <a:ext cx="228600" cy="2209800"/>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5" name="Rectangle 104"/>
          <p:cNvSpPr/>
          <p:nvPr/>
        </p:nvSpPr>
        <p:spPr>
          <a:xfrm>
            <a:off x="7239000" y="4800600"/>
            <a:ext cx="1524000" cy="723275"/>
          </a:xfrm>
          <a:prstGeom prst="rect">
            <a:avLst/>
          </a:prstGeom>
        </p:spPr>
        <p:txBody>
          <a:bodyPr wrap="square">
            <a:spAutoFit/>
          </a:bodyPr>
          <a:lstStyle/>
          <a:p>
            <a:pPr algn="ctr">
              <a:spcBef>
                <a:spcPts val="1800"/>
              </a:spcBef>
            </a:pPr>
            <a:r>
              <a:rPr lang="fr-FR" b="1" dirty="0" smtClean="0">
                <a:solidFill>
                  <a:schemeClr val="bg1"/>
                </a:solidFill>
              </a:rPr>
              <a:t>Captage</a:t>
            </a:r>
          </a:p>
          <a:p>
            <a:pPr algn="ctr">
              <a:spcBef>
                <a:spcPts val="600"/>
              </a:spcBef>
            </a:pPr>
            <a:r>
              <a:rPr lang="fr-FR" b="1" dirty="0" smtClean="0">
                <a:solidFill>
                  <a:schemeClr val="bg1"/>
                </a:solidFill>
              </a:rPr>
              <a:t>C(t)</a:t>
            </a:r>
          </a:p>
        </p:txBody>
      </p:sp>
      <p:sp>
        <p:nvSpPr>
          <p:cNvPr id="108" name="Accolade ouvrante 107"/>
          <p:cNvSpPr/>
          <p:nvPr/>
        </p:nvSpPr>
        <p:spPr>
          <a:xfrm>
            <a:off x="2209800" y="1521174"/>
            <a:ext cx="228600" cy="1447800"/>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9" name="Rectangle 108"/>
          <p:cNvSpPr/>
          <p:nvPr/>
        </p:nvSpPr>
        <p:spPr>
          <a:xfrm>
            <a:off x="152400" y="1825974"/>
            <a:ext cx="2133600" cy="723275"/>
          </a:xfrm>
          <a:prstGeom prst="rect">
            <a:avLst/>
          </a:prstGeom>
        </p:spPr>
        <p:txBody>
          <a:bodyPr wrap="square">
            <a:spAutoFit/>
          </a:bodyPr>
          <a:lstStyle/>
          <a:p>
            <a:pPr algn="ctr">
              <a:spcBef>
                <a:spcPts val="1800"/>
              </a:spcBef>
            </a:pPr>
            <a:r>
              <a:rPr lang="fr-FR" dirty="0" smtClean="0">
                <a:solidFill>
                  <a:schemeClr val="bg1"/>
                </a:solidFill>
              </a:rPr>
              <a:t>Bassin versant</a:t>
            </a:r>
          </a:p>
          <a:p>
            <a:pPr algn="ctr">
              <a:spcBef>
                <a:spcPts val="600"/>
              </a:spcBef>
            </a:pPr>
            <a:r>
              <a:rPr lang="fr-FR" dirty="0" smtClean="0">
                <a:solidFill>
                  <a:schemeClr val="bg1"/>
                </a:solidFill>
              </a:rPr>
              <a:t>A</a:t>
            </a:r>
            <a:r>
              <a:rPr lang="fr-FR" sz="1400" i="1" dirty="0" smtClean="0">
                <a:solidFill>
                  <a:schemeClr val="bg1"/>
                </a:solidFill>
              </a:rPr>
              <a:t>in</a:t>
            </a:r>
            <a:r>
              <a:rPr lang="fr-FR" dirty="0" smtClean="0">
                <a:solidFill>
                  <a:schemeClr val="bg1"/>
                </a:solidFill>
              </a:rPr>
              <a:t>, M</a:t>
            </a:r>
            <a:r>
              <a:rPr lang="fr-FR" sz="1400" i="1" dirty="0" smtClean="0">
                <a:solidFill>
                  <a:schemeClr val="bg1"/>
                </a:solidFill>
              </a:rPr>
              <a:t>in</a:t>
            </a:r>
          </a:p>
        </p:txBody>
      </p:sp>
      <p:sp>
        <p:nvSpPr>
          <p:cNvPr id="110" name="Rectangle 109"/>
          <p:cNvSpPr/>
          <p:nvPr/>
        </p:nvSpPr>
        <p:spPr>
          <a:xfrm>
            <a:off x="2590800" y="2511774"/>
            <a:ext cx="990976" cy="369332"/>
          </a:xfrm>
          <a:prstGeom prst="rect">
            <a:avLst/>
          </a:prstGeom>
        </p:spPr>
        <p:txBody>
          <a:bodyPr wrap="none">
            <a:spAutoFit/>
          </a:bodyPr>
          <a:lstStyle/>
          <a:p>
            <a:pPr algn="ctr">
              <a:spcBef>
                <a:spcPts val="600"/>
              </a:spcBef>
            </a:pPr>
            <a:r>
              <a:rPr lang="fr-FR" dirty="0" smtClean="0">
                <a:solidFill>
                  <a:schemeClr val="bg1"/>
                </a:solidFill>
              </a:rPr>
              <a:t>A</a:t>
            </a:r>
            <a:r>
              <a:rPr lang="fr-FR" sz="1400" i="1" dirty="0" smtClean="0">
                <a:solidFill>
                  <a:schemeClr val="bg1"/>
                </a:solidFill>
              </a:rPr>
              <a:t>01</a:t>
            </a:r>
            <a:r>
              <a:rPr lang="fr-FR" dirty="0" smtClean="0">
                <a:solidFill>
                  <a:schemeClr val="bg1"/>
                </a:solidFill>
              </a:rPr>
              <a:t>, M</a:t>
            </a:r>
            <a:r>
              <a:rPr lang="fr-FR" sz="1400" i="1" dirty="0" smtClean="0">
                <a:solidFill>
                  <a:schemeClr val="bg1"/>
                </a:solidFill>
              </a:rPr>
              <a:t>01</a:t>
            </a:r>
          </a:p>
        </p:txBody>
      </p:sp>
      <p:sp>
        <p:nvSpPr>
          <p:cNvPr id="111" name="Rectangle 110"/>
          <p:cNvSpPr/>
          <p:nvPr/>
        </p:nvSpPr>
        <p:spPr>
          <a:xfrm>
            <a:off x="5486400" y="2511774"/>
            <a:ext cx="994182" cy="369332"/>
          </a:xfrm>
          <a:prstGeom prst="rect">
            <a:avLst/>
          </a:prstGeom>
        </p:spPr>
        <p:txBody>
          <a:bodyPr wrap="none">
            <a:spAutoFit/>
          </a:bodyPr>
          <a:lstStyle/>
          <a:p>
            <a:pPr algn="ctr">
              <a:spcBef>
                <a:spcPts val="600"/>
              </a:spcBef>
            </a:pPr>
            <a:r>
              <a:rPr lang="fr-FR" dirty="0" smtClean="0">
                <a:solidFill>
                  <a:schemeClr val="bg1"/>
                </a:solidFill>
              </a:rPr>
              <a:t>A</a:t>
            </a:r>
            <a:r>
              <a:rPr lang="fr-FR" sz="1400" i="1" dirty="0" smtClean="0">
                <a:solidFill>
                  <a:schemeClr val="bg1"/>
                </a:solidFill>
              </a:rPr>
              <a:t>0n</a:t>
            </a:r>
            <a:r>
              <a:rPr lang="fr-FR" dirty="0" smtClean="0">
                <a:solidFill>
                  <a:schemeClr val="bg1"/>
                </a:solidFill>
              </a:rPr>
              <a:t>, M</a:t>
            </a:r>
            <a:r>
              <a:rPr lang="fr-FR" sz="1400" i="1" dirty="0" smtClean="0">
                <a:solidFill>
                  <a:schemeClr val="bg1"/>
                </a:solidFill>
              </a:rPr>
              <a:t>0n</a:t>
            </a:r>
          </a:p>
        </p:txBody>
      </p:sp>
      <p:grpSp>
        <p:nvGrpSpPr>
          <p:cNvPr id="3" name="Groupe 112"/>
          <p:cNvGrpSpPr/>
          <p:nvPr/>
        </p:nvGrpSpPr>
        <p:grpSpPr>
          <a:xfrm>
            <a:off x="3429000" y="1476018"/>
            <a:ext cx="2514600" cy="914400"/>
            <a:chOff x="3429000" y="1524000"/>
            <a:chExt cx="2514600" cy="914400"/>
          </a:xfrm>
        </p:grpSpPr>
        <p:cxnSp>
          <p:nvCxnSpPr>
            <p:cNvPr id="49" name="Connecteur droit 48"/>
            <p:cNvCxnSpPr/>
            <p:nvPr/>
          </p:nvCxnSpPr>
          <p:spPr>
            <a:xfrm>
              <a:off x="3457700" y="1623950"/>
              <a:ext cx="1266700" cy="814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3962400" y="1676400"/>
              <a:ext cx="1066800" cy="685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4419600" y="1752600"/>
              <a:ext cx="7620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5486400" y="1600200"/>
              <a:ext cx="2286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4953000" y="1600200"/>
              <a:ext cx="685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4724400" y="1676400"/>
              <a:ext cx="6858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flipV="1">
              <a:off x="4191000" y="1752600"/>
              <a:ext cx="1524000"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5791200" y="1524000"/>
              <a:ext cx="152400"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onnecteur droit 81"/>
            <p:cNvCxnSpPr/>
            <p:nvPr/>
          </p:nvCxnSpPr>
          <p:spPr>
            <a:xfrm flipV="1">
              <a:off x="4343400" y="1981200"/>
              <a:ext cx="1295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flipV="1">
              <a:off x="3886200" y="1600200"/>
              <a:ext cx="16002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p:cNvCxnSpPr/>
            <p:nvPr/>
          </p:nvCxnSpPr>
          <p:spPr>
            <a:xfrm flipV="1">
              <a:off x="3657600" y="1559625"/>
              <a:ext cx="1295400"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flipV="1">
              <a:off x="3429000" y="1676400"/>
              <a:ext cx="609600" cy="204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9" name="Connecteur droit avec flèche 58"/>
          <p:cNvCxnSpPr/>
          <p:nvPr/>
        </p:nvCxnSpPr>
        <p:spPr>
          <a:xfrm>
            <a:off x="3102425" y="1942749"/>
            <a:ext cx="609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rot="5400000">
            <a:off x="2907426" y="2128750"/>
            <a:ext cx="381000" cy="504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657621" y="1521174"/>
            <a:ext cx="2269175" cy="1200329"/>
          </a:xfrm>
          <a:prstGeom prst="rect">
            <a:avLst/>
          </a:prstGeom>
          <a:ln w="28575">
            <a:solidFill>
              <a:schemeClr val="bg1"/>
            </a:solidFill>
          </a:ln>
        </p:spPr>
        <p:txBody>
          <a:bodyPr wrap="square">
            <a:spAutoFit/>
          </a:bodyPr>
          <a:lstStyle/>
          <a:p>
            <a:pPr algn="ctr">
              <a:spcBef>
                <a:spcPts val="1800"/>
              </a:spcBef>
            </a:pPr>
            <a:r>
              <a:rPr lang="fr-FR" b="1" dirty="0" smtClean="0">
                <a:solidFill>
                  <a:schemeClr val="bg1"/>
                </a:solidFill>
              </a:rPr>
              <a:t>Estimation des </a:t>
            </a:r>
            <a:r>
              <a:rPr lang="fr-FR" b="1" dirty="0" smtClean="0">
                <a:solidFill>
                  <a:srgbClr val="C00000"/>
                </a:solidFill>
              </a:rPr>
              <a:t>paramètres hydrodispersifs pour chacun des réservoirs</a:t>
            </a:r>
          </a:p>
        </p:txBody>
      </p:sp>
      <p:sp>
        <p:nvSpPr>
          <p:cNvPr id="97" name="Espace réservé du numéro de diapositive 96"/>
          <p:cNvSpPr>
            <a:spLocks noGrp="1"/>
          </p:cNvSpPr>
          <p:nvPr>
            <p:ph type="sldNum" sz="quarter" idx="12"/>
          </p:nvPr>
        </p:nvSpPr>
        <p:spPr/>
        <p:txBody>
          <a:bodyPr/>
          <a:lstStyle/>
          <a:p>
            <a:fld id="{DF686D29-9C21-420C-949E-57973560A3A7}" type="slidenum">
              <a:rPr lang="fr-FR" smtClean="0"/>
              <a:pPr/>
              <a:t>14</a:t>
            </a:fld>
            <a:endParaRPr lang="fr-FR"/>
          </a:p>
        </p:txBody>
      </p:sp>
      <p:sp>
        <p:nvSpPr>
          <p:cNvPr id="117" name="Rectangle 116"/>
          <p:cNvSpPr/>
          <p:nvPr/>
        </p:nvSpPr>
        <p:spPr>
          <a:xfrm>
            <a:off x="1524000" y="533400"/>
            <a:ext cx="6629400" cy="369332"/>
          </a:xfrm>
          <a:prstGeom prst="rect">
            <a:avLst/>
          </a:prstGeom>
        </p:spPr>
        <p:txBody>
          <a:bodyPr wrap="square">
            <a:spAutoFit/>
          </a:bodyPr>
          <a:lstStyle/>
          <a:p>
            <a:pPr algn="just"/>
            <a:r>
              <a:rPr lang="fr-FR" i="1" u="sng" dirty="0" smtClean="0">
                <a:solidFill>
                  <a:schemeClr val="bg1"/>
                </a:solidFill>
              </a:rPr>
              <a:t>Lien entre les activités de surface et les concentrations au captage ?</a:t>
            </a:r>
          </a:p>
        </p:txBody>
      </p:sp>
      <p:sp>
        <p:nvSpPr>
          <p:cNvPr id="118" name="Rectangle 117"/>
          <p:cNvSpPr/>
          <p:nvPr/>
        </p:nvSpPr>
        <p:spPr>
          <a:xfrm>
            <a:off x="152400" y="914400"/>
            <a:ext cx="8991600" cy="400110"/>
          </a:xfrm>
          <a:prstGeom prst="rect">
            <a:avLst/>
          </a:prstGeom>
        </p:spPr>
        <p:txBody>
          <a:bodyPr wrap="square">
            <a:spAutoFit/>
          </a:bodyPr>
          <a:lstStyle/>
          <a:p>
            <a:pPr>
              <a:buFont typeface="Wingdings" pitchFamily="2" charset="2"/>
              <a:buChar char="Ø"/>
            </a:pPr>
            <a:r>
              <a:rPr lang="fr-FR" dirty="0" smtClean="0">
                <a:solidFill>
                  <a:schemeClr val="bg1"/>
                </a:solidFill>
              </a:rPr>
              <a:t> </a:t>
            </a:r>
            <a:r>
              <a:rPr lang="fr-FR" sz="2000" b="1" dirty="0" smtClean="0">
                <a:solidFill>
                  <a:schemeClr val="bg1"/>
                </a:solidFill>
              </a:rPr>
              <a:t>Modèle conceptuel</a:t>
            </a:r>
            <a:endParaRPr lang="fr-FR" sz="2000" b="1" dirty="0">
              <a:solidFill>
                <a:schemeClr val="bg1"/>
              </a:solidFill>
            </a:endParaRPr>
          </a:p>
        </p:txBody>
      </p:sp>
      <p:grpSp>
        <p:nvGrpSpPr>
          <p:cNvPr id="125" name="Groupe 124"/>
          <p:cNvGrpSpPr/>
          <p:nvPr/>
        </p:nvGrpSpPr>
        <p:grpSpPr>
          <a:xfrm>
            <a:off x="203199" y="152400"/>
            <a:ext cx="8709026" cy="276999"/>
            <a:chOff x="304800" y="152400"/>
            <a:chExt cx="8709026" cy="276999"/>
          </a:xfrm>
        </p:grpSpPr>
        <p:sp>
          <p:nvSpPr>
            <p:cNvPr id="126" name="ZoneTexte 125"/>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127" name="ZoneTexte 126"/>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128" name="ZoneTexte 127"/>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129" name="ZoneTexte 128"/>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130" name="ZoneTexte 129"/>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131" name="ZoneTexte 130"/>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pic>
        <p:nvPicPr>
          <p:cNvPr id="135" name="Picture 2" descr="D:\THESE_2013\PROD\REDACTION\REDAC CHAP THESE\REDAC_FINAL\Ppt_SOUTENANCE_THESE\Réservoir_Hydrog.jpg"/>
          <p:cNvPicPr>
            <a:picLocks noChangeAspect="1" noChangeArrowheads="1"/>
          </p:cNvPicPr>
          <p:nvPr/>
        </p:nvPicPr>
        <p:blipFill>
          <a:blip r:embed="rId3" cstate="print"/>
          <a:srcRect l="22622" r="21103"/>
          <a:stretch>
            <a:fillRect/>
          </a:stretch>
        </p:blipFill>
        <p:spPr bwMode="auto">
          <a:xfrm>
            <a:off x="5715000" y="4114800"/>
            <a:ext cx="914400" cy="533399"/>
          </a:xfrm>
          <a:prstGeom prst="rect">
            <a:avLst/>
          </a:prstGeom>
          <a:noFill/>
        </p:spPr>
      </p:pic>
      <p:cxnSp>
        <p:nvCxnSpPr>
          <p:cNvPr id="143" name="Connecteur droit avec flèche 142"/>
          <p:cNvCxnSpPr/>
          <p:nvPr/>
        </p:nvCxnSpPr>
        <p:spPr>
          <a:xfrm rot="5400000">
            <a:off x="3010517" y="5523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3" name="Connecteur droit avec flèche 152"/>
          <p:cNvCxnSpPr/>
          <p:nvPr/>
        </p:nvCxnSpPr>
        <p:spPr>
          <a:xfrm>
            <a:off x="6400800" y="5105400"/>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7" name="Connecteur droit avec flèche 156"/>
          <p:cNvCxnSpPr/>
          <p:nvPr/>
        </p:nvCxnSpPr>
        <p:spPr>
          <a:xfrm>
            <a:off x="6629400" y="4377267"/>
            <a:ext cx="3035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p:cNvCxnSpPr/>
          <p:nvPr/>
        </p:nvCxnSpPr>
        <p:spPr>
          <a:xfrm>
            <a:off x="6400800" y="5901267"/>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a:off x="2743200" y="6324600"/>
            <a:ext cx="3657600" cy="1588"/>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28"/>
          <p:cNvSpPr>
            <a:spLocks noGrp="1"/>
          </p:cNvSpPr>
          <p:nvPr>
            <p:ph type="sldNum" sz="quarter" idx="12"/>
          </p:nvPr>
        </p:nvSpPr>
        <p:spPr/>
        <p:txBody>
          <a:bodyPr/>
          <a:lstStyle/>
          <a:p>
            <a:fld id="{DF686D29-9C21-420C-949E-57973560A3A7}" type="slidenum">
              <a:rPr lang="fr-FR" smtClean="0"/>
              <a:pPr/>
              <a:t>15</a:t>
            </a:fld>
            <a:endParaRPr lang="fr-FR"/>
          </a:p>
        </p:txBody>
      </p:sp>
      <p:sp>
        <p:nvSpPr>
          <p:cNvPr id="31" name="Rectangle 30"/>
          <p:cNvSpPr/>
          <p:nvPr/>
        </p:nvSpPr>
        <p:spPr>
          <a:xfrm>
            <a:off x="152400" y="990600"/>
            <a:ext cx="7315200" cy="400110"/>
          </a:xfrm>
          <a:prstGeom prst="rect">
            <a:avLst/>
          </a:prstGeom>
        </p:spPr>
        <p:txBody>
          <a:bodyPr wrap="square">
            <a:spAutoFit/>
          </a:bodyPr>
          <a:lstStyle/>
          <a:p>
            <a:pPr>
              <a:buFont typeface="Wingdings" pitchFamily="2" charset="2"/>
              <a:buChar char="Ø"/>
            </a:pPr>
            <a:r>
              <a:rPr lang="fr-FR" sz="2000" b="1" dirty="0" smtClean="0">
                <a:solidFill>
                  <a:schemeClr val="bg1"/>
                </a:solidFill>
              </a:rPr>
              <a:t> Transports advectif et dispersif</a:t>
            </a:r>
            <a:endParaRPr lang="fr-FR" sz="2000" b="1" dirty="0">
              <a:solidFill>
                <a:schemeClr val="bg1"/>
              </a:solidFill>
            </a:endParaRPr>
          </a:p>
        </p:txBody>
      </p:sp>
      <p:sp>
        <p:nvSpPr>
          <p:cNvPr id="42" name="Rectangle 41"/>
          <p:cNvSpPr/>
          <p:nvPr/>
        </p:nvSpPr>
        <p:spPr>
          <a:xfrm>
            <a:off x="1524000" y="499533"/>
            <a:ext cx="6629400" cy="369332"/>
          </a:xfrm>
          <a:prstGeom prst="rect">
            <a:avLst/>
          </a:prstGeom>
        </p:spPr>
        <p:txBody>
          <a:bodyPr wrap="square">
            <a:spAutoFit/>
          </a:bodyPr>
          <a:lstStyle/>
          <a:p>
            <a:pPr algn="just"/>
            <a:r>
              <a:rPr lang="fr-FR" i="1" u="sng" dirty="0" smtClean="0">
                <a:solidFill>
                  <a:schemeClr val="bg1"/>
                </a:solidFill>
              </a:rPr>
              <a:t>Lien entre les activités de surface et les concentrations au captage ?</a:t>
            </a:r>
          </a:p>
        </p:txBody>
      </p:sp>
      <p:grpSp>
        <p:nvGrpSpPr>
          <p:cNvPr id="43" name="Groupe 42"/>
          <p:cNvGrpSpPr/>
          <p:nvPr/>
        </p:nvGrpSpPr>
        <p:grpSpPr>
          <a:xfrm>
            <a:off x="203199" y="152400"/>
            <a:ext cx="8709026" cy="276999"/>
            <a:chOff x="304800" y="152400"/>
            <a:chExt cx="8709026" cy="276999"/>
          </a:xfrm>
        </p:grpSpPr>
        <p:sp>
          <p:nvSpPr>
            <p:cNvPr id="44" name="ZoneTexte 43"/>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45" name="ZoneTexte 44"/>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46" name="ZoneTexte 45"/>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47" name="ZoneTexte 46"/>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48" name="ZoneTexte 47"/>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49" name="ZoneTexte 48"/>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sp>
        <p:nvSpPr>
          <p:cNvPr id="32" name="ZoneTexte 31"/>
          <p:cNvSpPr txBox="1"/>
          <p:nvPr/>
        </p:nvSpPr>
        <p:spPr>
          <a:xfrm>
            <a:off x="2667000" y="1447800"/>
            <a:ext cx="4191000" cy="369332"/>
          </a:xfrm>
          <a:prstGeom prst="rect">
            <a:avLst/>
          </a:prstGeom>
          <a:noFill/>
        </p:spPr>
        <p:txBody>
          <a:bodyPr wrap="square" rtlCol="0">
            <a:spAutoFit/>
          </a:bodyPr>
          <a:lstStyle/>
          <a:p>
            <a:r>
              <a:rPr lang="fr-FR" b="1" dirty="0" smtClean="0">
                <a:solidFill>
                  <a:schemeClr val="bg1"/>
                </a:solidFill>
              </a:rPr>
              <a:t>Vitesse de filtration =&gt; Transport advectif</a:t>
            </a:r>
            <a:endParaRPr lang="fr-FR" b="1" dirty="0">
              <a:solidFill>
                <a:schemeClr val="bg1"/>
              </a:solidFill>
            </a:endParaRPr>
          </a:p>
        </p:txBody>
      </p:sp>
      <p:pic>
        <p:nvPicPr>
          <p:cNvPr id="196610" name="Picture 2"/>
          <p:cNvPicPr>
            <a:picLocks noChangeAspect="1" noChangeArrowheads="1"/>
          </p:cNvPicPr>
          <p:nvPr/>
        </p:nvPicPr>
        <p:blipFill>
          <a:blip r:embed="rId3"/>
          <a:srcRect l="20965" t="25673" r="20966" b="28069"/>
          <a:stretch>
            <a:fillRect/>
          </a:stretch>
        </p:blipFill>
        <p:spPr bwMode="auto">
          <a:xfrm>
            <a:off x="1143000" y="1828800"/>
            <a:ext cx="6629400" cy="2743200"/>
          </a:xfrm>
          <a:prstGeom prst="rect">
            <a:avLst/>
          </a:prstGeom>
          <a:noFill/>
          <a:ln w="9525">
            <a:noFill/>
            <a:miter lim="800000"/>
            <a:headEnd/>
            <a:tailEnd/>
          </a:ln>
        </p:spPr>
      </p:pic>
      <p:cxnSp>
        <p:nvCxnSpPr>
          <p:cNvPr id="38" name="Connecteur droit avec flèche 37"/>
          <p:cNvCxnSpPr/>
          <p:nvPr/>
        </p:nvCxnSpPr>
        <p:spPr>
          <a:xfrm rot="5400000">
            <a:off x="1604775" y="2786690"/>
            <a:ext cx="462784" cy="147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1636679" y="1961024"/>
            <a:ext cx="1269460" cy="560765"/>
          </a:xfrm>
          <a:prstGeom prst="rect">
            <a:avLst/>
          </a:prstGeom>
          <a:noFill/>
        </p:spPr>
        <p:txBody>
          <a:bodyPr wrap="square" rtlCol="0">
            <a:spAutoFit/>
          </a:bodyPr>
          <a:lstStyle/>
          <a:p>
            <a:r>
              <a:rPr lang="fr-FR" b="1" dirty="0" smtClean="0">
                <a:solidFill>
                  <a:schemeClr val="bg1"/>
                </a:solidFill>
              </a:rPr>
              <a:t>Point d’injection</a:t>
            </a:r>
            <a:endParaRPr lang="fr-FR" b="1" dirty="0">
              <a:solidFill>
                <a:schemeClr val="bg1"/>
              </a:solidFill>
            </a:endParaRPr>
          </a:p>
        </p:txBody>
      </p:sp>
      <p:sp>
        <p:nvSpPr>
          <p:cNvPr id="52" name="ZoneTexte 51"/>
          <p:cNvSpPr txBox="1"/>
          <p:nvPr/>
        </p:nvSpPr>
        <p:spPr>
          <a:xfrm rot="16200000">
            <a:off x="91713" y="2956287"/>
            <a:ext cx="2471906" cy="369332"/>
          </a:xfrm>
          <a:prstGeom prst="rect">
            <a:avLst/>
          </a:prstGeom>
          <a:noFill/>
        </p:spPr>
        <p:txBody>
          <a:bodyPr wrap="square" rtlCol="0">
            <a:spAutoFit/>
          </a:bodyPr>
          <a:lstStyle/>
          <a:p>
            <a:r>
              <a:rPr lang="fr-FR" b="1" dirty="0" smtClean="0">
                <a:solidFill>
                  <a:schemeClr val="bg1"/>
                </a:solidFill>
              </a:rPr>
              <a:t>Dispersion transversale</a:t>
            </a:r>
            <a:endParaRPr lang="fr-FR" b="1" dirty="0">
              <a:solidFill>
                <a:schemeClr val="bg1"/>
              </a:solidFill>
            </a:endParaRPr>
          </a:p>
        </p:txBody>
      </p:sp>
      <p:sp>
        <p:nvSpPr>
          <p:cNvPr id="53" name="ZoneTexte 52"/>
          <p:cNvSpPr txBox="1"/>
          <p:nvPr/>
        </p:nvSpPr>
        <p:spPr>
          <a:xfrm>
            <a:off x="2412460" y="3812162"/>
            <a:ext cx="423153" cy="320437"/>
          </a:xfrm>
          <a:prstGeom prst="rect">
            <a:avLst/>
          </a:prstGeom>
          <a:noFill/>
        </p:spPr>
        <p:txBody>
          <a:bodyPr wrap="square" rtlCol="0">
            <a:spAutoFit/>
          </a:bodyPr>
          <a:lstStyle/>
          <a:p>
            <a:r>
              <a:rPr lang="fr-FR" b="1" dirty="0" smtClean="0">
                <a:solidFill>
                  <a:schemeClr val="bg1"/>
                </a:solidFill>
              </a:rPr>
              <a:t>t1</a:t>
            </a:r>
            <a:endParaRPr lang="fr-FR" b="1" dirty="0">
              <a:solidFill>
                <a:schemeClr val="bg1"/>
              </a:solidFill>
            </a:endParaRPr>
          </a:p>
        </p:txBody>
      </p:sp>
      <p:sp>
        <p:nvSpPr>
          <p:cNvPr id="54" name="ZoneTexte 53"/>
          <p:cNvSpPr txBox="1"/>
          <p:nvPr/>
        </p:nvSpPr>
        <p:spPr>
          <a:xfrm>
            <a:off x="3964021" y="3812162"/>
            <a:ext cx="423153" cy="320437"/>
          </a:xfrm>
          <a:prstGeom prst="rect">
            <a:avLst/>
          </a:prstGeom>
          <a:noFill/>
        </p:spPr>
        <p:txBody>
          <a:bodyPr wrap="square" rtlCol="0">
            <a:spAutoFit/>
          </a:bodyPr>
          <a:lstStyle/>
          <a:p>
            <a:r>
              <a:rPr lang="fr-FR" b="1" dirty="0" smtClean="0">
                <a:solidFill>
                  <a:schemeClr val="bg1"/>
                </a:solidFill>
              </a:rPr>
              <a:t>t2</a:t>
            </a:r>
            <a:endParaRPr lang="fr-FR" b="1" dirty="0">
              <a:solidFill>
                <a:schemeClr val="bg1"/>
              </a:solidFill>
            </a:endParaRPr>
          </a:p>
        </p:txBody>
      </p:sp>
      <p:sp>
        <p:nvSpPr>
          <p:cNvPr id="55" name="ZoneTexte 54"/>
          <p:cNvSpPr txBox="1"/>
          <p:nvPr/>
        </p:nvSpPr>
        <p:spPr>
          <a:xfrm>
            <a:off x="6432415" y="3812162"/>
            <a:ext cx="423153" cy="320437"/>
          </a:xfrm>
          <a:prstGeom prst="rect">
            <a:avLst/>
          </a:prstGeom>
          <a:noFill/>
        </p:spPr>
        <p:txBody>
          <a:bodyPr wrap="square" rtlCol="0">
            <a:spAutoFit/>
          </a:bodyPr>
          <a:lstStyle/>
          <a:p>
            <a:r>
              <a:rPr lang="fr-FR" b="1" dirty="0" smtClean="0">
                <a:solidFill>
                  <a:schemeClr val="bg1"/>
                </a:solidFill>
              </a:rPr>
              <a:t>t3</a:t>
            </a:r>
            <a:endParaRPr lang="fr-FR" b="1" dirty="0">
              <a:solidFill>
                <a:schemeClr val="bg1"/>
              </a:solidFill>
            </a:endParaRPr>
          </a:p>
        </p:txBody>
      </p:sp>
      <p:sp>
        <p:nvSpPr>
          <p:cNvPr id="56" name="ZoneTexte 55"/>
          <p:cNvSpPr txBox="1"/>
          <p:nvPr/>
        </p:nvSpPr>
        <p:spPr>
          <a:xfrm>
            <a:off x="2209800" y="4191000"/>
            <a:ext cx="4572000" cy="369332"/>
          </a:xfrm>
          <a:prstGeom prst="rect">
            <a:avLst/>
          </a:prstGeom>
          <a:noFill/>
        </p:spPr>
        <p:txBody>
          <a:bodyPr wrap="square" rtlCol="0">
            <a:spAutoFit/>
          </a:bodyPr>
          <a:lstStyle/>
          <a:p>
            <a:r>
              <a:rPr lang="fr-FR" b="1" dirty="0" smtClean="0">
                <a:solidFill>
                  <a:schemeClr val="bg1"/>
                </a:solidFill>
              </a:rPr>
              <a:t>Dispersion longitudinale =&gt; transport dispersif </a:t>
            </a:r>
            <a:endParaRPr lang="fr-FR" b="1" dirty="0">
              <a:solidFill>
                <a:schemeClr val="bg1"/>
              </a:solidFill>
            </a:endParaRPr>
          </a:p>
        </p:txBody>
      </p:sp>
      <p:grpSp>
        <p:nvGrpSpPr>
          <p:cNvPr id="59" name="Groupe 58"/>
          <p:cNvGrpSpPr/>
          <p:nvPr/>
        </p:nvGrpSpPr>
        <p:grpSpPr>
          <a:xfrm rot="16200000">
            <a:off x="3676651" y="4552949"/>
            <a:ext cx="1333500" cy="1676402"/>
            <a:chOff x="1447800" y="2819400"/>
            <a:chExt cx="1333500" cy="1676402"/>
          </a:xfrm>
        </p:grpSpPr>
        <p:pic>
          <p:nvPicPr>
            <p:cNvPr id="60" name="Image 59"/>
            <p:cNvPicPr/>
            <p:nvPr/>
          </p:nvPicPr>
          <p:blipFill>
            <a:blip r:embed="rId4" cstate="print"/>
            <a:srcRect l="9524" r="14286"/>
            <a:stretch>
              <a:fillRect/>
            </a:stretch>
          </p:blipFill>
          <p:spPr bwMode="auto">
            <a:xfrm rot="5400000">
              <a:off x="1504950" y="2990850"/>
              <a:ext cx="1219200" cy="1333500"/>
            </a:xfrm>
            <a:prstGeom prst="rect">
              <a:avLst/>
            </a:prstGeom>
            <a:noFill/>
            <a:ln w="9525">
              <a:noFill/>
              <a:miter lim="800000"/>
              <a:headEnd/>
              <a:tailEnd/>
            </a:ln>
          </p:spPr>
        </p:pic>
        <p:cxnSp>
          <p:nvCxnSpPr>
            <p:cNvPr id="61" name="Connecteur droit avec flèche 60"/>
            <p:cNvCxnSpPr/>
            <p:nvPr/>
          </p:nvCxnSpPr>
          <p:spPr>
            <a:xfrm rot="5400000">
              <a:off x="1943717" y="29330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rot="5400000">
              <a:off x="1431583" y="4380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rot="5400000">
              <a:off x="2096117" y="4380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rot="5400000">
              <a:off x="1867517" y="4380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rot="5400000">
              <a:off x="1638917" y="4380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rot="5400000">
              <a:off x="2280416" y="4380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rot="5400000">
              <a:off x="2477117" y="4380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6781800" y="4343400"/>
            <a:ext cx="1041888" cy="276999"/>
          </a:xfrm>
          <a:prstGeom prst="rect">
            <a:avLst/>
          </a:prstGeom>
        </p:spPr>
        <p:txBody>
          <a:bodyPr wrap="none">
            <a:spAutoFit/>
          </a:bodyPr>
          <a:lstStyle/>
          <a:p>
            <a:r>
              <a:rPr lang="fr-FR" sz="1200" i="1" dirty="0" smtClean="0">
                <a:solidFill>
                  <a:schemeClr val="bg1"/>
                </a:solidFill>
              </a:rPr>
              <a:t>Paul W. Grant</a:t>
            </a:r>
            <a:endParaRPr lang="fr-FR" sz="1200" i="1" dirty="0">
              <a:solidFill>
                <a:schemeClr val="bg1"/>
              </a:solidFill>
            </a:endParaRPr>
          </a:p>
        </p:txBody>
      </p:sp>
      <p:sp>
        <p:nvSpPr>
          <p:cNvPr id="69" name="Rectangle 68"/>
          <p:cNvSpPr/>
          <p:nvPr/>
        </p:nvSpPr>
        <p:spPr>
          <a:xfrm>
            <a:off x="2085065" y="1323110"/>
            <a:ext cx="595035" cy="523220"/>
          </a:xfrm>
          <a:prstGeom prst="rect">
            <a:avLst/>
          </a:prstGeom>
        </p:spPr>
        <p:txBody>
          <a:bodyPr wrap="none">
            <a:spAutoFit/>
          </a:bodyPr>
          <a:lstStyle/>
          <a:p>
            <a:r>
              <a:rPr lang="fr-FR" sz="2800" b="1" i="1" dirty="0" smtClean="0">
                <a:solidFill>
                  <a:srgbClr val="0000FF"/>
                </a:solidFill>
                <a:latin typeface="Times New Roman" pitchFamily="18" charset="0"/>
                <a:cs typeface="Times New Roman" pitchFamily="18" charset="0"/>
              </a:rPr>
              <a:t>u :</a:t>
            </a:r>
            <a:endParaRPr lang="fr-FR" sz="2800" dirty="0">
              <a:solidFill>
                <a:srgbClr val="0000FF"/>
              </a:solidFill>
            </a:endParaRPr>
          </a:p>
        </p:txBody>
      </p:sp>
      <p:sp>
        <p:nvSpPr>
          <p:cNvPr id="70" name="Rectangle 69"/>
          <p:cNvSpPr/>
          <p:nvPr/>
        </p:nvSpPr>
        <p:spPr>
          <a:xfrm>
            <a:off x="1558640" y="4066310"/>
            <a:ext cx="654346" cy="523220"/>
          </a:xfrm>
          <a:prstGeom prst="rect">
            <a:avLst/>
          </a:prstGeom>
        </p:spPr>
        <p:txBody>
          <a:bodyPr wrap="none">
            <a:spAutoFit/>
          </a:bodyPr>
          <a:lstStyle/>
          <a:p>
            <a:r>
              <a:rPr lang="fr-FR" sz="2800" b="1" i="1" dirty="0" smtClean="0">
                <a:solidFill>
                  <a:srgbClr val="0000FF"/>
                </a:solidFill>
                <a:latin typeface="Times New Roman" pitchFamily="18" charset="0"/>
                <a:cs typeface="Times New Roman" pitchFamily="18" charset="0"/>
              </a:rPr>
              <a:t>D :</a:t>
            </a:r>
            <a:endParaRPr lang="fr-FR" sz="2800" dirty="0">
              <a:solidFill>
                <a:srgbClr val="0000FF"/>
              </a:solidFill>
            </a:endParaRPr>
          </a:p>
        </p:txBody>
      </p:sp>
      <p:sp>
        <p:nvSpPr>
          <p:cNvPr id="35" name="ZoneTexte 34"/>
          <p:cNvSpPr txBox="1"/>
          <p:nvPr/>
        </p:nvSpPr>
        <p:spPr>
          <a:xfrm>
            <a:off x="1905000" y="6172200"/>
            <a:ext cx="5181600" cy="369332"/>
          </a:xfrm>
          <a:prstGeom prst="rect">
            <a:avLst/>
          </a:prstGeom>
          <a:solidFill>
            <a:schemeClr val="bg2">
              <a:lumMod val="20000"/>
              <a:lumOff val="80000"/>
            </a:schemeClr>
          </a:solidFill>
          <a:ln>
            <a:solidFill>
              <a:schemeClr val="bg1"/>
            </a:solidFill>
          </a:ln>
        </p:spPr>
        <p:txBody>
          <a:bodyPr wrap="square" rtlCol="0">
            <a:spAutoFit/>
          </a:bodyPr>
          <a:lstStyle/>
          <a:p>
            <a:r>
              <a:rPr lang="fr-FR" dirty="0" smtClean="0">
                <a:solidFill>
                  <a:schemeClr val="bg1"/>
                </a:solidFill>
              </a:rPr>
              <a:t>=&gt;   Quel modèle repose sur ces types de transferts ? </a:t>
            </a:r>
            <a:endParaRPr lang="fr-FR" dirty="0">
              <a:solidFill>
                <a:schemeClr val="bg1"/>
              </a:solidFill>
            </a:endParaRPr>
          </a:p>
        </p:txBody>
      </p:sp>
      <p:cxnSp>
        <p:nvCxnSpPr>
          <p:cNvPr id="28" name="Connecteur droit avec flèche 27"/>
          <p:cNvCxnSpPr/>
          <p:nvPr/>
        </p:nvCxnSpPr>
        <p:spPr>
          <a:xfrm>
            <a:off x="1752600" y="1981200"/>
            <a:ext cx="6019800" cy="158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99" name="Rectangle 98"/>
          <p:cNvSpPr/>
          <p:nvPr/>
        </p:nvSpPr>
        <p:spPr>
          <a:xfrm>
            <a:off x="152400" y="818445"/>
            <a:ext cx="8991600" cy="400110"/>
          </a:xfrm>
          <a:prstGeom prst="rect">
            <a:avLst/>
          </a:prstGeom>
        </p:spPr>
        <p:txBody>
          <a:bodyPr wrap="square">
            <a:spAutoFit/>
          </a:bodyPr>
          <a:lstStyle/>
          <a:p>
            <a:pPr>
              <a:buFont typeface="Wingdings" pitchFamily="2" charset="2"/>
              <a:buChar char="Ø"/>
            </a:pPr>
            <a:r>
              <a:rPr lang="fr-FR" dirty="0" smtClean="0">
                <a:solidFill>
                  <a:schemeClr val="bg1"/>
                </a:solidFill>
              </a:rPr>
              <a:t> </a:t>
            </a:r>
            <a:r>
              <a:rPr lang="fr-FR" sz="2000" b="1" dirty="0" smtClean="0">
                <a:solidFill>
                  <a:schemeClr val="bg1"/>
                </a:solidFill>
              </a:rPr>
              <a:t>Equation du transport en 1D: Solution d’advection / dispersion / dégradation</a:t>
            </a:r>
            <a:endParaRPr lang="fr-FR" sz="2000" b="1" dirty="0">
              <a:solidFill>
                <a:schemeClr val="bg1"/>
              </a:solidFill>
            </a:endParaRPr>
          </a:p>
        </p:txBody>
      </p:sp>
      <p:pic>
        <p:nvPicPr>
          <p:cNvPr id="7182" name="Picture 14"/>
          <p:cNvPicPr>
            <a:picLocks noChangeAspect="1" noChangeArrowheads="1"/>
          </p:cNvPicPr>
          <p:nvPr/>
        </p:nvPicPr>
        <p:blipFill>
          <a:blip r:embed="rId3"/>
          <a:srcRect l="-587" r="57312" b="-13744"/>
          <a:stretch>
            <a:fillRect/>
          </a:stretch>
        </p:blipFill>
        <p:spPr bwMode="auto">
          <a:xfrm>
            <a:off x="1614303" y="2288823"/>
            <a:ext cx="4150275" cy="612107"/>
          </a:xfrm>
          <a:prstGeom prst="rect">
            <a:avLst/>
          </a:prstGeom>
          <a:noFill/>
          <a:ln w="9525">
            <a:noFill/>
            <a:miter lim="800000"/>
            <a:headEnd/>
            <a:tailEnd/>
          </a:ln>
          <a:effectLst/>
        </p:spPr>
      </p:pic>
      <p:sp>
        <p:nvSpPr>
          <p:cNvPr id="33" name="Rectangle 32"/>
          <p:cNvSpPr/>
          <p:nvPr/>
        </p:nvSpPr>
        <p:spPr>
          <a:xfrm>
            <a:off x="6328604" y="2962049"/>
            <a:ext cx="1050288" cy="276999"/>
          </a:xfrm>
          <a:prstGeom prst="rect">
            <a:avLst/>
          </a:prstGeom>
        </p:spPr>
        <p:txBody>
          <a:bodyPr wrap="none">
            <a:spAutoFit/>
          </a:bodyPr>
          <a:lstStyle/>
          <a:p>
            <a:r>
              <a:rPr lang="fr-FR" sz="1200" i="1" dirty="0" smtClean="0">
                <a:solidFill>
                  <a:schemeClr val="bg1"/>
                </a:solidFill>
              </a:rPr>
              <a:t>Wilson (1978</a:t>
            </a:r>
            <a:r>
              <a:rPr lang="fr-FR" sz="1200" dirty="0" smtClean="0">
                <a:solidFill>
                  <a:schemeClr val="bg1"/>
                </a:solidFill>
              </a:rPr>
              <a:t>)</a:t>
            </a:r>
            <a:endParaRPr lang="fr-FR" sz="1200" dirty="0">
              <a:solidFill>
                <a:schemeClr val="bg1"/>
              </a:solidFill>
            </a:endParaRPr>
          </a:p>
        </p:txBody>
      </p:sp>
      <p:cxnSp>
        <p:nvCxnSpPr>
          <p:cNvPr id="87" name="Connecteur droit avec flèche 86"/>
          <p:cNvCxnSpPr/>
          <p:nvPr/>
        </p:nvCxnSpPr>
        <p:spPr>
          <a:xfrm rot="16200000" flipH="1">
            <a:off x="4203700" y="3187699"/>
            <a:ext cx="437444" cy="564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6" name="ZoneTexte 55"/>
          <p:cNvSpPr txBox="1"/>
          <p:nvPr/>
        </p:nvSpPr>
        <p:spPr>
          <a:xfrm>
            <a:off x="228600" y="3395118"/>
            <a:ext cx="8556999" cy="923330"/>
          </a:xfrm>
          <a:prstGeom prst="rect">
            <a:avLst/>
          </a:prstGeom>
          <a:noFill/>
          <a:ln>
            <a:solidFill>
              <a:schemeClr val="bg1"/>
            </a:solidFill>
          </a:ln>
        </p:spPr>
        <p:txBody>
          <a:bodyPr wrap="square" rtlCol="0">
            <a:spAutoFit/>
          </a:bodyPr>
          <a:lstStyle/>
          <a:p>
            <a:pPr algn="ctr"/>
            <a:r>
              <a:rPr lang="fr-FR" i="1" dirty="0" smtClean="0">
                <a:solidFill>
                  <a:schemeClr val="bg1"/>
                </a:solidFill>
                <a:latin typeface="Times New Roman" pitchFamily="18" charset="0"/>
                <a:cs typeface="Times New Roman" pitchFamily="18" charset="0"/>
              </a:rPr>
              <a:t>u, D,</a:t>
            </a:r>
            <a:r>
              <a:rPr lang="fr-FR" i="1" dirty="0" smtClean="0">
                <a:solidFill>
                  <a:schemeClr val="bg1"/>
                </a:solidFill>
                <a:sym typeface="Symbol"/>
              </a:rPr>
              <a:t> </a:t>
            </a:r>
            <a:r>
              <a:rPr lang="fr-FR" i="1" dirty="0" smtClean="0">
                <a:solidFill>
                  <a:schemeClr val="bg1"/>
                </a:solidFill>
                <a:latin typeface="Times New Roman" pitchFamily="18" charset="0"/>
                <a:cs typeface="Times New Roman" pitchFamily="18" charset="0"/>
              </a:rPr>
              <a:t>, </a:t>
            </a:r>
            <a:r>
              <a:rPr lang="fr-FR" i="1" dirty="0" smtClean="0">
                <a:solidFill>
                  <a:schemeClr val="bg1"/>
                </a:solidFill>
                <a:latin typeface="Times New Roman" pitchFamily="18" charset="0"/>
                <a:cs typeface="Times New Roman" pitchFamily="18" charset="0"/>
                <a:sym typeface="Symbol"/>
              </a:rPr>
              <a:t></a:t>
            </a:r>
            <a:r>
              <a:rPr lang="fr-FR" i="1" dirty="0" smtClean="0">
                <a:solidFill>
                  <a:schemeClr val="bg1"/>
                </a:solidFill>
                <a:latin typeface="Times New Roman" pitchFamily="18" charset="0"/>
                <a:cs typeface="Times New Roman" pitchFamily="18" charset="0"/>
              </a:rPr>
              <a:t>, A</a:t>
            </a:r>
            <a:r>
              <a:rPr lang="fr-FR" dirty="0" smtClean="0">
                <a:solidFill>
                  <a:schemeClr val="bg1"/>
                </a:solidFill>
              </a:rPr>
              <a:t>,</a:t>
            </a:r>
            <a:r>
              <a:rPr lang="fr-FR" i="1" dirty="0" smtClean="0">
                <a:solidFill>
                  <a:schemeClr val="bg1"/>
                </a:solidFill>
                <a:latin typeface="Times New Roman" pitchFamily="18" charset="0"/>
                <a:cs typeface="Times New Roman" pitchFamily="18" charset="0"/>
              </a:rPr>
              <a:t> x, M</a:t>
            </a:r>
            <a:r>
              <a:rPr lang="fr-FR" dirty="0" smtClean="0">
                <a:solidFill>
                  <a:schemeClr val="bg1"/>
                </a:solidFill>
              </a:rPr>
              <a:t> = </a:t>
            </a:r>
            <a:r>
              <a:rPr lang="fr-FR" b="1" dirty="0" smtClean="0">
                <a:solidFill>
                  <a:schemeClr val="bg1"/>
                </a:solidFill>
              </a:rPr>
              <a:t>7 paramètres </a:t>
            </a:r>
            <a:r>
              <a:rPr lang="fr-FR" dirty="0" smtClean="0">
                <a:solidFill>
                  <a:schemeClr val="bg1"/>
                </a:solidFill>
              </a:rPr>
              <a:t>sont nécessaires </a:t>
            </a:r>
          </a:p>
          <a:p>
            <a:pPr algn="ctr"/>
            <a:r>
              <a:rPr lang="fr-FR" dirty="0" smtClean="0">
                <a:solidFill>
                  <a:schemeClr val="bg1"/>
                </a:solidFill>
              </a:rPr>
              <a:t>Dont  </a:t>
            </a:r>
            <a:r>
              <a:rPr lang="fr-FR" i="1" dirty="0" smtClean="0">
                <a:solidFill>
                  <a:schemeClr val="bg1"/>
                </a:solidFill>
                <a:latin typeface="Times New Roman" pitchFamily="18" charset="0"/>
                <a:cs typeface="Times New Roman" pitchFamily="18" charset="0"/>
              </a:rPr>
              <a:t>A</a:t>
            </a:r>
            <a:r>
              <a:rPr lang="fr-FR" dirty="0" smtClean="0">
                <a:solidFill>
                  <a:schemeClr val="bg1"/>
                </a:solidFill>
              </a:rPr>
              <a:t> et </a:t>
            </a:r>
            <a:r>
              <a:rPr lang="fr-FR" i="1" dirty="0" smtClean="0">
                <a:solidFill>
                  <a:schemeClr val="bg1"/>
                </a:solidFill>
                <a:latin typeface="Times New Roman" pitchFamily="18" charset="0"/>
                <a:cs typeface="Times New Roman" pitchFamily="18" charset="0"/>
              </a:rPr>
              <a:t>x</a:t>
            </a:r>
            <a:r>
              <a:rPr lang="fr-FR" dirty="0" smtClean="0">
                <a:solidFill>
                  <a:schemeClr val="bg1"/>
                </a:solidFill>
              </a:rPr>
              <a:t> = géométrie</a:t>
            </a:r>
          </a:p>
          <a:p>
            <a:pPr algn="ctr"/>
            <a:r>
              <a:rPr lang="fr-FR" i="1" dirty="0" smtClean="0">
                <a:solidFill>
                  <a:schemeClr val="bg1"/>
                </a:solidFill>
                <a:latin typeface="Times New Roman" pitchFamily="18" charset="0"/>
                <a:cs typeface="Times New Roman" pitchFamily="18" charset="0"/>
              </a:rPr>
              <a:t>M</a:t>
            </a:r>
            <a:r>
              <a:rPr lang="fr-FR" dirty="0" smtClean="0">
                <a:solidFill>
                  <a:schemeClr val="bg1"/>
                </a:solidFill>
              </a:rPr>
              <a:t> = Apport massique </a:t>
            </a:r>
            <a:endParaRPr lang="fr-FR" dirty="0">
              <a:solidFill>
                <a:schemeClr val="bg1"/>
              </a:solidFill>
            </a:endParaRPr>
          </a:p>
        </p:txBody>
      </p:sp>
      <p:sp>
        <p:nvSpPr>
          <p:cNvPr id="59" name="Rectangle 58"/>
          <p:cNvSpPr/>
          <p:nvPr/>
        </p:nvSpPr>
        <p:spPr>
          <a:xfrm>
            <a:off x="222951" y="4419600"/>
            <a:ext cx="12192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0" name="Groupe 59"/>
          <p:cNvGrpSpPr/>
          <p:nvPr/>
        </p:nvGrpSpPr>
        <p:grpSpPr>
          <a:xfrm>
            <a:off x="222951" y="5079999"/>
            <a:ext cx="1219200" cy="609600"/>
            <a:chOff x="1600200" y="3276600"/>
            <a:chExt cx="1219200" cy="609600"/>
          </a:xfrm>
        </p:grpSpPr>
        <p:sp>
          <p:nvSpPr>
            <p:cNvPr id="61" name="Rectangle 60"/>
            <p:cNvSpPr/>
            <p:nvPr/>
          </p:nvSpPr>
          <p:spPr>
            <a:xfrm>
              <a:off x="1600200" y="3276600"/>
              <a:ext cx="1219200" cy="60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Picture 4"/>
            <p:cNvPicPr>
              <a:picLocks noChangeAspect="1" noChangeArrowheads="1"/>
            </p:cNvPicPr>
            <p:nvPr/>
          </p:nvPicPr>
          <p:blipFill>
            <a:blip r:embed="rId4"/>
            <a:srcRect l="44719" r="44720" b="-12944"/>
            <a:stretch>
              <a:fillRect/>
            </a:stretch>
          </p:blipFill>
          <p:spPr bwMode="auto">
            <a:xfrm>
              <a:off x="1730185" y="3352800"/>
              <a:ext cx="920564" cy="533400"/>
            </a:xfrm>
            <a:prstGeom prst="rect">
              <a:avLst/>
            </a:prstGeom>
            <a:noFill/>
            <a:ln w="9525">
              <a:noFill/>
              <a:miter lim="800000"/>
              <a:headEnd/>
              <a:tailEnd/>
            </a:ln>
            <a:effectLst/>
          </p:spPr>
        </p:pic>
      </p:grpSp>
      <p:grpSp>
        <p:nvGrpSpPr>
          <p:cNvPr id="109" name="Groupe 108"/>
          <p:cNvGrpSpPr/>
          <p:nvPr/>
        </p:nvGrpSpPr>
        <p:grpSpPr>
          <a:xfrm>
            <a:off x="2666999" y="1277994"/>
            <a:ext cx="4349368" cy="945547"/>
            <a:chOff x="3327402" y="1923287"/>
            <a:chExt cx="2929699" cy="541263"/>
          </a:xfrm>
        </p:grpSpPr>
        <p:pic>
          <p:nvPicPr>
            <p:cNvPr id="63" name="Picture 2" descr="D:\THESE_2013\PROD\REDACTION\REDAC CHAP THESE\REDAC_FINAL\Ppt_SOUTENANCE_THESE\Réservoir_Hydrog.jpg"/>
            <p:cNvPicPr>
              <a:picLocks noChangeAspect="1" noChangeArrowheads="1"/>
            </p:cNvPicPr>
            <p:nvPr/>
          </p:nvPicPr>
          <p:blipFill>
            <a:blip r:embed="rId5"/>
            <a:srcRect l="22622"/>
            <a:stretch>
              <a:fillRect/>
            </a:stretch>
          </p:blipFill>
          <p:spPr bwMode="auto">
            <a:xfrm>
              <a:off x="3691468" y="1923287"/>
              <a:ext cx="1591735" cy="349224"/>
            </a:xfrm>
            <a:prstGeom prst="rect">
              <a:avLst/>
            </a:prstGeom>
            <a:noFill/>
          </p:spPr>
        </p:pic>
        <p:cxnSp>
          <p:nvCxnSpPr>
            <p:cNvPr id="76" name="Connecteur droit avec flèche 75"/>
            <p:cNvCxnSpPr/>
            <p:nvPr/>
          </p:nvCxnSpPr>
          <p:spPr>
            <a:xfrm>
              <a:off x="5277555" y="2102553"/>
              <a:ext cx="3797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8" name="Connecteur droit avec flèche 87"/>
            <p:cNvCxnSpPr/>
            <p:nvPr/>
          </p:nvCxnSpPr>
          <p:spPr>
            <a:xfrm>
              <a:off x="3327402" y="2102553"/>
              <a:ext cx="3797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4291220" y="2253132"/>
              <a:ext cx="375354" cy="211418"/>
            </a:xfrm>
            <a:prstGeom prst="rect">
              <a:avLst/>
            </a:prstGeom>
          </p:spPr>
          <p:txBody>
            <a:bodyPr wrap="square">
              <a:spAutoFit/>
            </a:bodyPr>
            <a:lstStyle/>
            <a:p>
              <a:pPr algn="ctr">
                <a:spcBef>
                  <a:spcPts val="1800"/>
                </a:spcBef>
              </a:pPr>
              <a:r>
                <a:rPr lang="fr-FR" dirty="0" smtClean="0">
                  <a:solidFill>
                    <a:schemeClr val="bg1"/>
                  </a:solidFill>
                </a:rPr>
                <a:t>x</a:t>
              </a:r>
              <a:endParaRPr lang="fr-FR" sz="1600" dirty="0" smtClean="0">
                <a:solidFill>
                  <a:schemeClr val="bg1"/>
                </a:solidFill>
              </a:endParaRPr>
            </a:p>
          </p:txBody>
        </p:sp>
        <p:cxnSp>
          <p:nvCxnSpPr>
            <p:cNvPr id="90" name="Connecteur droit avec flèche 89"/>
            <p:cNvCxnSpPr/>
            <p:nvPr/>
          </p:nvCxnSpPr>
          <p:spPr>
            <a:xfrm>
              <a:off x="3686697" y="2309675"/>
              <a:ext cx="1603023" cy="2826"/>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5509780" y="1996254"/>
              <a:ext cx="747321" cy="211418"/>
            </a:xfrm>
            <a:prstGeom prst="rect">
              <a:avLst/>
            </a:prstGeom>
          </p:spPr>
          <p:txBody>
            <a:bodyPr wrap="square">
              <a:spAutoFit/>
            </a:bodyPr>
            <a:lstStyle/>
            <a:p>
              <a:pPr algn="ctr">
                <a:spcBef>
                  <a:spcPts val="600"/>
                </a:spcBef>
              </a:pPr>
              <a:r>
                <a:rPr lang="fr-FR" b="1" i="1" dirty="0" smtClean="0">
                  <a:solidFill>
                    <a:schemeClr val="bg1"/>
                  </a:solidFill>
                </a:rPr>
                <a:t>C(x, t)</a:t>
              </a:r>
            </a:p>
          </p:txBody>
        </p:sp>
      </p:grpSp>
      <p:cxnSp>
        <p:nvCxnSpPr>
          <p:cNvPr id="96" name="Connecteur droit avec flèche 95"/>
          <p:cNvCxnSpPr/>
          <p:nvPr/>
        </p:nvCxnSpPr>
        <p:spPr>
          <a:xfrm rot="5400000">
            <a:off x="4299037" y="4463960"/>
            <a:ext cx="282225" cy="158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8" name="ZoneTexte 97"/>
          <p:cNvSpPr txBox="1"/>
          <p:nvPr/>
        </p:nvSpPr>
        <p:spPr>
          <a:xfrm>
            <a:off x="228600" y="5791200"/>
            <a:ext cx="8576733" cy="646331"/>
          </a:xfrm>
          <a:prstGeom prst="rect">
            <a:avLst/>
          </a:prstGeom>
          <a:noFill/>
          <a:ln>
            <a:solidFill>
              <a:schemeClr val="bg1"/>
            </a:solidFill>
          </a:ln>
        </p:spPr>
        <p:txBody>
          <a:bodyPr wrap="square" rtlCol="0">
            <a:spAutoFit/>
          </a:bodyPr>
          <a:lstStyle/>
          <a:p>
            <a:pPr algn="ctr"/>
            <a:r>
              <a:rPr lang="fr-FR" i="1" dirty="0" smtClean="0">
                <a:solidFill>
                  <a:schemeClr val="bg1"/>
                </a:solidFill>
                <a:latin typeface="Times New Roman" pitchFamily="18" charset="0"/>
                <a:cs typeface="Times New Roman" pitchFamily="18" charset="0"/>
              </a:rPr>
              <a:t>M, Pe, t </a:t>
            </a:r>
            <a:r>
              <a:rPr lang="fr-FR" dirty="0" smtClean="0">
                <a:solidFill>
                  <a:schemeClr val="bg1"/>
                </a:solidFill>
                <a:cs typeface="Times New Roman" pitchFamily="18" charset="0"/>
              </a:rPr>
              <a:t>et </a:t>
            </a:r>
            <a:r>
              <a:rPr lang="fr-FR" i="1" dirty="0" smtClean="0">
                <a:solidFill>
                  <a:schemeClr val="bg1"/>
                </a:solidFill>
                <a:cs typeface="Times New Roman" pitchFamily="18" charset="0"/>
                <a:sym typeface="Symbol"/>
              </a:rPr>
              <a:t></a:t>
            </a:r>
            <a:r>
              <a:rPr lang="fr-FR" i="1" dirty="0" smtClean="0">
                <a:solidFill>
                  <a:schemeClr val="bg1"/>
                </a:solidFill>
                <a:latin typeface="Times New Roman" pitchFamily="18" charset="0"/>
                <a:cs typeface="Times New Roman" pitchFamily="18" charset="0"/>
              </a:rPr>
              <a:t> </a:t>
            </a:r>
            <a:r>
              <a:rPr lang="fr-FR" dirty="0" smtClean="0">
                <a:solidFill>
                  <a:schemeClr val="bg1"/>
                </a:solidFill>
              </a:rPr>
              <a:t>= </a:t>
            </a:r>
            <a:r>
              <a:rPr lang="fr-FR" b="1" dirty="0" smtClean="0">
                <a:solidFill>
                  <a:schemeClr val="bg1"/>
                </a:solidFill>
              </a:rPr>
              <a:t>4 paramètres </a:t>
            </a:r>
            <a:r>
              <a:rPr lang="fr-FR" dirty="0" smtClean="0">
                <a:solidFill>
                  <a:schemeClr val="bg1"/>
                </a:solidFill>
              </a:rPr>
              <a:t>sont nécessaires </a:t>
            </a:r>
          </a:p>
          <a:p>
            <a:pPr algn="ctr"/>
            <a:r>
              <a:rPr lang="fr-FR" dirty="0" smtClean="0">
                <a:solidFill>
                  <a:schemeClr val="bg1"/>
                </a:solidFill>
              </a:rPr>
              <a:t>La géométrie est incluse dans </a:t>
            </a:r>
            <a:r>
              <a:rPr lang="fr-FR" i="1" dirty="0" smtClean="0">
                <a:solidFill>
                  <a:schemeClr val="bg1"/>
                </a:solidFill>
                <a:latin typeface="Times New Roman" pitchFamily="18" charset="0"/>
                <a:cs typeface="Times New Roman" pitchFamily="18" charset="0"/>
              </a:rPr>
              <a:t>Pe et t</a:t>
            </a:r>
            <a:endParaRPr lang="fr-FR" i="1" dirty="0">
              <a:solidFill>
                <a:srgbClr val="FF0000"/>
              </a:solidFill>
              <a:latin typeface="Times New Roman" pitchFamily="18" charset="0"/>
              <a:cs typeface="Times New Roman" pitchFamily="18" charset="0"/>
            </a:endParaRPr>
          </a:p>
        </p:txBody>
      </p:sp>
      <p:cxnSp>
        <p:nvCxnSpPr>
          <p:cNvPr id="100" name="Connecteur droit avec flèche 99"/>
          <p:cNvCxnSpPr/>
          <p:nvPr/>
        </p:nvCxnSpPr>
        <p:spPr>
          <a:xfrm rot="5400000">
            <a:off x="4296214" y="5649296"/>
            <a:ext cx="282225" cy="158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2" name="Espace réservé du numéro de diapositive 101"/>
          <p:cNvSpPr>
            <a:spLocks noGrp="1"/>
          </p:cNvSpPr>
          <p:nvPr>
            <p:ph type="sldNum" sz="quarter" idx="12"/>
          </p:nvPr>
        </p:nvSpPr>
        <p:spPr/>
        <p:txBody>
          <a:bodyPr/>
          <a:lstStyle/>
          <a:p>
            <a:fld id="{DF686D29-9C21-420C-949E-57973560A3A7}" type="slidenum">
              <a:rPr lang="fr-FR" smtClean="0"/>
              <a:pPr/>
              <a:t>16</a:t>
            </a:fld>
            <a:endParaRPr lang="fr-FR"/>
          </a:p>
        </p:txBody>
      </p:sp>
      <p:pic>
        <p:nvPicPr>
          <p:cNvPr id="104" name="Picture 1"/>
          <p:cNvPicPr>
            <a:picLocks noChangeAspect="1" noChangeArrowheads="1"/>
          </p:cNvPicPr>
          <p:nvPr/>
        </p:nvPicPr>
        <p:blipFill>
          <a:blip r:embed="rId6"/>
          <a:srcRect l="63291" t="30769" r="23721" b="15385"/>
          <a:stretch>
            <a:fillRect/>
          </a:stretch>
        </p:blipFill>
        <p:spPr bwMode="auto">
          <a:xfrm>
            <a:off x="5794014" y="2302932"/>
            <a:ext cx="1267648" cy="533400"/>
          </a:xfrm>
          <a:prstGeom prst="rect">
            <a:avLst/>
          </a:prstGeom>
          <a:noFill/>
          <a:ln w="9525">
            <a:noFill/>
            <a:miter lim="800000"/>
            <a:headEnd/>
            <a:tailEnd/>
          </a:ln>
          <a:effectLst/>
        </p:spPr>
      </p:pic>
      <p:cxnSp>
        <p:nvCxnSpPr>
          <p:cNvPr id="111" name="Connecteur droit avec flèche 110"/>
          <p:cNvCxnSpPr/>
          <p:nvPr/>
        </p:nvCxnSpPr>
        <p:spPr>
          <a:xfrm rot="5400000">
            <a:off x="980075" y="1576828"/>
            <a:ext cx="609601" cy="1589"/>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8" name="ZoneTexte 117"/>
          <p:cNvSpPr txBox="1"/>
          <p:nvPr/>
        </p:nvSpPr>
        <p:spPr>
          <a:xfrm>
            <a:off x="911577" y="1371600"/>
            <a:ext cx="381000" cy="381000"/>
          </a:xfrm>
          <a:prstGeom prst="rect">
            <a:avLst/>
          </a:prstGeom>
          <a:noFill/>
        </p:spPr>
        <p:txBody>
          <a:bodyPr wrap="square" rtlCol="0">
            <a:spAutoFit/>
          </a:bodyPr>
          <a:lstStyle/>
          <a:p>
            <a:pPr algn="ctr"/>
            <a:r>
              <a:rPr lang="fr-FR" b="1" i="1" dirty="0" smtClean="0">
                <a:solidFill>
                  <a:schemeClr val="bg1"/>
                </a:solidFill>
                <a:latin typeface="Times New Roman" pitchFamily="18" charset="0"/>
                <a:cs typeface="Times New Roman" pitchFamily="18" charset="0"/>
              </a:rPr>
              <a:t>A</a:t>
            </a:r>
            <a:endParaRPr lang="fr-FR" b="1" i="1" dirty="0">
              <a:solidFill>
                <a:schemeClr val="bg1"/>
              </a:solidFill>
              <a:latin typeface="Times New Roman" pitchFamily="18" charset="0"/>
              <a:cs typeface="Times New Roman" pitchFamily="18" charset="0"/>
            </a:endParaRPr>
          </a:p>
        </p:txBody>
      </p:sp>
      <p:sp>
        <p:nvSpPr>
          <p:cNvPr id="122" name="ZoneTexte 121"/>
          <p:cNvSpPr txBox="1"/>
          <p:nvPr/>
        </p:nvSpPr>
        <p:spPr>
          <a:xfrm>
            <a:off x="1905000" y="1371600"/>
            <a:ext cx="685800" cy="369332"/>
          </a:xfrm>
          <a:prstGeom prst="rect">
            <a:avLst/>
          </a:prstGeom>
          <a:noFill/>
        </p:spPr>
        <p:txBody>
          <a:bodyPr wrap="square" rtlCol="0">
            <a:spAutoFit/>
          </a:bodyPr>
          <a:lstStyle/>
          <a:p>
            <a:r>
              <a:rPr lang="fr-FR" b="1" i="1" dirty="0" smtClean="0">
                <a:solidFill>
                  <a:schemeClr val="bg1"/>
                </a:solidFill>
                <a:latin typeface="Times New Roman" pitchFamily="18" charset="0"/>
                <a:cs typeface="Times New Roman" pitchFamily="18" charset="0"/>
              </a:rPr>
              <a:t>u</a:t>
            </a:r>
            <a:r>
              <a:rPr lang="fr-FR" b="1" dirty="0" smtClean="0">
                <a:solidFill>
                  <a:schemeClr val="bg1"/>
                </a:solidFill>
              </a:rPr>
              <a:t>, </a:t>
            </a:r>
            <a:r>
              <a:rPr lang="fr-FR" b="1" i="1" dirty="0" smtClean="0">
                <a:solidFill>
                  <a:schemeClr val="bg1"/>
                </a:solidFill>
                <a:latin typeface="Times New Roman" pitchFamily="18" charset="0"/>
                <a:cs typeface="Times New Roman" pitchFamily="18" charset="0"/>
              </a:rPr>
              <a:t>M</a:t>
            </a:r>
            <a:endParaRPr lang="fr-FR" b="1" i="1" dirty="0">
              <a:solidFill>
                <a:schemeClr val="bg1"/>
              </a:solidFill>
              <a:latin typeface="Times New Roman" pitchFamily="18" charset="0"/>
              <a:cs typeface="Times New Roman" pitchFamily="18" charset="0"/>
            </a:endParaRPr>
          </a:p>
        </p:txBody>
      </p:sp>
      <p:sp>
        <p:nvSpPr>
          <p:cNvPr id="127" name="Rectangle 126"/>
          <p:cNvSpPr/>
          <p:nvPr/>
        </p:nvSpPr>
        <p:spPr>
          <a:xfrm>
            <a:off x="1566327" y="2229555"/>
            <a:ext cx="5715000" cy="76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2098" name="Picture 2"/>
          <p:cNvPicPr>
            <a:picLocks noChangeAspect="1" noChangeArrowheads="1"/>
          </p:cNvPicPr>
          <p:nvPr/>
        </p:nvPicPr>
        <p:blipFill>
          <a:blip r:embed="rId7"/>
          <a:srcRect l="43612" r="44494" b="-5494"/>
          <a:stretch>
            <a:fillRect/>
          </a:stretch>
        </p:blipFill>
        <p:spPr bwMode="auto">
          <a:xfrm>
            <a:off x="222951" y="4495800"/>
            <a:ext cx="1200150" cy="533400"/>
          </a:xfrm>
          <a:prstGeom prst="rect">
            <a:avLst/>
          </a:prstGeom>
          <a:noFill/>
          <a:ln w="9525">
            <a:noFill/>
            <a:miter lim="800000"/>
            <a:headEnd/>
            <a:tailEnd/>
          </a:ln>
          <a:effectLst/>
        </p:spPr>
      </p:pic>
      <p:pic>
        <p:nvPicPr>
          <p:cNvPr id="132100" name="Picture 4"/>
          <p:cNvPicPr>
            <a:picLocks noChangeAspect="1" noChangeArrowheads="1"/>
          </p:cNvPicPr>
          <p:nvPr/>
        </p:nvPicPr>
        <p:blipFill>
          <a:blip r:embed="rId8"/>
          <a:srcRect l="27753" r="27313"/>
          <a:stretch>
            <a:fillRect/>
          </a:stretch>
        </p:blipFill>
        <p:spPr bwMode="auto">
          <a:xfrm>
            <a:off x="1677793" y="4648201"/>
            <a:ext cx="4457714" cy="806386"/>
          </a:xfrm>
          <a:prstGeom prst="rect">
            <a:avLst/>
          </a:prstGeom>
          <a:noFill/>
          <a:ln w="9525">
            <a:noFill/>
            <a:miter lim="800000"/>
            <a:headEnd/>
            <a:tailEnd/>
          </a:ln>
          <a:effectLst/>
        </p:spPr>
      </p:pic>
      <p:pic>
        <p:nvPicPr>
          <p:cNvPr id="128" name="Picture 1"/>
          <p:cNvPicPr>
            <a:picLocks noChangeAspect="1" noChangeArrowheads="1"/>
          </p:cNvPicPr>
          <p:nvPr/>
        </p:nvPicPr>
        <p:blipFill>
          <a:blip r:embed="rId6"/>
          <a:srcRect l="63291" t="30769" r="23721" b="15385"/>
          <a:stretch>
            <a:fillRect/>
          </a:stretch>
        </p:blipFill>
        <p:spPr bwMode="auto">
          <a:xfrm>
            <a:off x="5915373" y="4845756"/>
            <a:ext cx="1086555" cy="457200"/>
          </a:xfrm>
          <a:prstGeom prst="rect">
            <a:avLst/>
          </a:prstGeom>
          <a:noFill/>
          <a:ln w="9525">
            <a:noFill/>
            <a:miter lim="800000"/>
            <a:headEnd/>
            <a:tailEnd/>
          </a:ln>
          <a:effectLst/>
        </p:spPr>
      </p:pic>
      <p:sp>
        <p:nvSpPr>
          <p:cNvPr id="129" name="Rectangle 128"/>
          <p:cNvSpPr/>
          <p:nvPr/>
        </p:nvSpPr>
        <p:spPr>
          <a:xfrm>
            <a:off x="1600200" y="4648200"/>
            <a:ext cx="57150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a:off x="1524000" y="499533"/>
            <a:ext cx="6629400" cy="369332"/>
          </a:xfrm>
          <a:prstGeom prst="rect">
            <a:avLst/>
          </a:prstGeom>
        </p:spPr>
        <p:txBody>
          <a:bodyPr wrap="square">
            <a:spAutoFit/>
          </a:bodyPr>
          <a:lstStyle/>
          <a:p>
            <a:pPr algn="just"/>
            <a:r>
              <a:rPr lang="fr-FR" i="1" u="sng" dirty="0" smtClean="0">
                <a:solidFill>
                  <a:schemeClr val="bg1"/>
                </a:solidFill>
              </a:rPr>
              <a:t>Lien entre les activités de surface et les concentrations au captage ?</a:t>
            </a:r>
          </a:p>
        </p:txBody>
      </p:sp>
      <p:grpSp>
        <p:nvGrpSpPr>
          <p:cNvPr id="73" name="Groupe 72"/>
          <p:cNvGrpSpPr/>
          <p:nvPr/>
        </p:nvGrpSpPr>
        <p:grpSpPr>
          <a:xfrm>
            <a:off x="203199" y="152400"/>
            <a:ext cx="8709026" cy="276999"/>
            <a:chOff x="304800" y="152400"/>
            <a:chExt cx="8709026" cy="276999"/>
          </a:xfrm>
        </p:grpSpPr>
        <p:sp>
          <p:nvSpPr>
            <p:cNvPr id="74" name="ZoneTexte 73"/>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75" name="ZoneTexte 74"/>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77" name="ZoneTexte 76"/>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78" name="ZoneTexte 77"/>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79" name="ZoneTexte 78"/>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80" name="ZoneTexte 79"/>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cxnSp>
        <p:nvCxnSpPr>
          <p:cNvPr id="84" name="Connecteur droit 83"/>
          <p:cNvCxnSpPr/>
          <p:nvPr/>
        </p:nvCxnSpPr>
        <p:spPr>
          <a:xfrm>
            <a:off x="6121380" y="6163740"/>
            <a:ext cx="1524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020290" y="5867400"/>
            <a:ext cx="1524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6"/>
          <p:cNvSpPr txBox="1">
            <a:spLocks noChangeArrowheads="1"/>
          </p:cNvSpPr>
          <p:nvPr/>
        </p:nvSpPr>
        <p:spPr bwMode="auto">
          <a:xfrm>
            <a:off x="457200" y="5029200"/>
            <a:ext cx="7391400" cy="400110"/>
          </a:xfrm>
          <a:prstGeom prst="rect">
            <a:avLst/>
          </a:prstGeom>
          <a:noFill/>
          <a:ln w="9525">
            <a:noFill/>
            <a:miter lim="800000"/>
            <a:headEnd/>
            <a:tailEnd/>
          </a:ln>
        </p:spPr>
        <p:txBody>
          <a:bodyPr wrap="square">
            <a:spAutoFit/>
          </a:bodyPr>
          <a:lstStyle/>
          <a:p>
            <a:pPr algn="ctr"/>
            <a:r>
              <a:rPr lang="fr-FR" sz="2000" dirty="0" smtClean="0">
                <a:solidFill>
                  <a:schemeClr val="bg1"/>
                </a:solidFill>
              </a:rPr>
              <a:t>Réponse impulsionnelle des temps de séjour en sortie de réservoir</a:t>
            </a:r>
          </a:p>
        </p:txBody>
      </p:sp>
      <p:sp>
        <p:nvSpPr>
          <p:cNvPr id="11" name="Rectangle 10"/>
          <p:cNvSpPr/>
          <p:nvPr/>
        </p:nvSpPr>
        <p:spPr>
          <a:xfrm>
            <a:off x="533400" y="1676400"/>
            <a:ext cx="4876800" cy="369332"/>
          </a:xfrm>
          <a:prstGeom prst="rect">
            <a:avLst/>
          </a:prstGeom>
        </p:spPr>
        <p:txBody>
          <a:bodyPr wrap="square">
            <a:spAutoFit/>
          </a:bodyPr>
          <a:lstStyle/>
          <a:p>
            <a:pPr>
              <a:buFont typeface="Symbol" pitchFamily="18" charset="2"/>
              <a:buChar char="®"/>
            </a:pPr>
            <a:r>
              <a:rPr lang="fr-FR" dirty="0" smtClean="0">
                <a:solidFill>
                  <a:schemeClr val="bg1"/>
                </a:solidFill>
              </a:rPr>
              <a:t> Théorie des réservoirs (</a:t>
            </a:r>
            <a:r>
              <a:rPr lang="fr-FR" dirty="0" err="1" smtClean="0">
                <a:solidFill>
                  <a:schemeClr val="bg1"/>
                </a:solidFill>
              </a:rPr>
              <a:t>Danckwerts</a:t>
            </a:r>
            <a:r>
              <a:rPr lang="fr-FR" dirty="0" smtClean="0">
                <a:solidFill>
                  <a:schemeClr val="bg1"/>
                </a:solidFill>
              </a:rPr>
              <a:t>, 1958)</a:t>
            </a:r>
          </a:p>
        </p:txBody>
      </p:sp>
      <p:pic>
        <p:nvPicPr>
          <p:cNvPr id="13" name="Picture 5" descr="D:\THESE_2013\PROD\REDACTION\REDAC CHAP THESE\REDAC_FINAL\Ppt_SOUTENANCE_THESE\DTS.jpg"/>
          <p:cNvPicPr>
            <a:picLocks noChangeAspect="1" noChangeArrowheads="1"/>
          </p:cNvPicPr>
          <p:nvPr/>
        </p:nvPicPr>
        <p:blipFill>
          <a:blip r:embed="rId3"/>
          <a:srcRect t="1287" r="3333"/>
          <a:stretch>
            <a:fillRect/>
          </a:stretch>
        </p:blipFill>
        <p:spPr bwMode="auto">
          <a:xfrm>
            <a:off x="2362200" y="2286001"/>
            <a:ext cx="4495800" cy="2667000"/>
          </a:xfrm>
          <a:prstGeom prst="rect">
            <a:avLst/>
          </a:prstGeom>
          <a:noFill/>
        </p:spPr>
      </p:pic>
      <p:sp>
        <p:nvSpPr>
          <p:cNvPr id="29" name="Espace réservé du numéro de diapositive 28"/>
          <p:cNvSpPr>
            <a:spLocks noGrp="1"/>
          </p:cNvSpPr>
          <p:nvPr>
            <p:ph type="sldNum" sz="quarter" idx="12"/>
          </p:nvPr>
        </p:nvSpPr>
        <p:spPr/>
        <p:txBody>
          <a:bodyPr/>
          <a:lstStyle/>
          <a:p>
            <a:fld id="{DF686D29-9C21-420C-949E-57973560A3A7}" type="slidenum">
              <a:rPr lang="fr-FR" smtClean="0"/>
              <a:pPr/>
              <a:t>17</a:t>
            </a:fld>
            <a:endParaRPr lang="fr-FR"/>
          </a:p>
        </p:txBody>
      </p:sp>
      <p:sp>
        <p:nvSpPr>
          <p:cNvPr id="31" name="Rectangle 30"/>
          <p:cNvSpPr/>
          <p:nvPr/>
        </p:nvSpPr>
        <p:spPr>
          <a:xfrm>
            <a:off x="152400" y="990600"/>
            <a:ext cx="7315200" cy="400110"/>
          </a:xfrm>
          <a:prstGeom prst="rect">
            <a:avLst/>
          </a:prstGeom>
        </p:spPr>
        <p:txBody>
          <a:bodyPr wrap="square">
            <a:spAutoFit/>
          </a:bodyPr>
          <a:lstStyle/>
          <a:p>
            <a:pPr>
              <a:buFont typeface="Wingdings" pitchFamily="2" charset="2"/>
              <a:buChar char="Ø"/>
            </a:pPr>
            <a:r>
              <a:rPr lang="fr-FR" sz="2000" b="1" dirty="0" smtClean="0">
                <a:solidFill>
                  <a:schemeClr val="bg1"/>
                </a:solidFill>
              </a:rPr>
              <a:t> Distribution des temps de séjour des contaminants </a:t>
            </a:r>
            <a:endParaRPr lang="fr-FR" sz="2000" b="1" dirty="0">
              <a:solidFill>
                <a:schemeClr val="bg1"/>
              </a:solidFill>
            </a:endParaRPr>
          </a:p>
        </p:txBody>
      </p:sp>
      <p:pic>
        <p:nvPicPr>
          <p:cNvPr id="33"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6629400" y="1600200"/>
            <a:ext cx="1591734" cy="533399"/>
          </a:xfrm>
          <a:prstGeom prst="rect">
            <a:avLst/>
          </a:prstGeom>
          <a:noFill/>
        </p:spPr>
      </p:pic>
      <p:cxnSp>
        <p:nvCxnSpPr>
          <p:cNvPr id="34" name="Connecteur droit avec flèche 33"/>
          <p:cNvCxnSpPr/>
          <p:nvPr/>
        </p:nvCxnSpPr>
        <p:spPr>
          <a:xfrm>
            <a:off x="8215488" y="1857012"/>
            <a:ext cx="3797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a:off x="6265335" y="1857012"/>
            <a:ext cx="3797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7244646" y="1207893"/>
            <a:ext cx="375354" cy="369332"/>
          </a:xfrm>
          <a:prstGeom prst="rect">
            <a:avLst/>
          </a:prstGeom>
        </p:spPr>
        <p:txBody>
          <a:bodyPr wrap="square">
            <a:spAutoFit/>
          </a:bodyPr>
          <a:lstStyle/>
          <a:p>
            <a:pPr algn="ctr">
              <a:spcBef>
                <a:spcPts val="1800"/>
              </a:spcBef>
            </a:pPr>
            <a:r>
              <a:rPr lang="fr-FR" dirty="0" smtClean="0">
                <a:solidFill>
                  <a:schemeClr val="bg1"/>
                </a:solidFill>
              </a:rPr>
              <a:t>x</a:t>
            </a:r>
            <a:endParaRPr lang="fr-FR" sz="1600" dirty="0" smtClean="0">
              <a:solidFill>
                <a:schemeClr val="bg1"/>
              </a:solidFill>
            </a:endParaRPr>
          </a:p>
        </p:txBody>
      </p:sp>
      <p:cxnSp>
        <p:nvCxnSpPr>
          <p:cNvPr id="37" name="Connecteur droit avec flèche 36"/>
          <p:cNvCxnSpPr/>
          <p:nvPr/>
        </p:nvCxnSpPr>
        <p:spPr>
          <a:xfrm>
            <a:off x="6629400" y="1507059"/>
            <a:ext cx="1603023" cy="2826"/>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0289" name="Picture 1"/>
          <p:cNvPicPr>
            <a:picLocks noChangeAspect="1" noChangeArrowheads="1"/>
          </p:cNvPicPr>
          <p:nvPr/>
        </p:nvPicPr>
        <p:blipFill>
          <a:blip r:embed="rId5"/>
          <a:srcRect l="22473" r="23721"/>
          <a:stretch>
            <a:fillRect/>
          </a:stretch>
        </p:blipFill>
        <p:spPr bwMode="auto">
          <a:xfrm>
            <a:off x="2113845" y="5638800"/>
            <a:ext cx="4953000" cy="803838"/>
          </a:xfrm>
          <a:prstGeom prst="rect">
            <a:avLst/>
          </a:prstGeom>
          <a:noFill/>
          <a:ln w="9525">
            <a:noFill/>
            <a:miter lim="800000"/>
            <a:headEnd/>
            <a:tailEnd/>
          </a:ln>
          <a:effectLst/>
        </p:spPr>
      </p:pic>
      <p:sp>
        <p:nvSpPr>
          <p:cNvPr id="39" name="Rectangle 38"/>
          <p:cNvSpPr/>
          <p:nvPr/>
        </p:nvSpPr>
        <p:spPr>
          <a:xfrm>
            <a:off x="2026356" y="5596467"/>
            <a:ext cx="51816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1524000" y="499533"/>
            <a:ext cx="6629400" cy="369332"/>
          </a:xfrm>
          <a:prstGeom prst="rect">
            <a:avLst/>
          </a:prstGeom>
        </p:spPr>
        <p:txBody>
          <a:bodyPr wrap="square">
            <a:spAutoFit/>
          </a:bodyPr>
          <a:lstStyle/>
          <a:p>
            <a:pPr algn="just"/>
            <a:r>
              <a:rPr lang="fr-FR" i="1" u="sng" dirty="0" smtClean="0">
                <a:solidFill>
                  <a:schemeClr val="bg1"/>
                </a:solidFill>
              </a:rPr>
              <a:t>Lien entre les activités de surface et les concentrations au captage ?</a:t>
            </a:r>
          </a:p>
        </p:txBody>
      </p:sp>
      <p:grpSp>
        <p:nvGrpSpPr>
          <p:cNvPr id="2" name="Groupe 42"/>
          <p:cNvGrpSpPr/>
          <p:nvPr/>
        </p:nvGrpSpPr>
        <p:grpSpPr>
          <a:xfrm>
            <a:off x="203199" y="152400"/>
            <a:ext cx="8709026" cy="276999"/>
            <a:chOff x="304800" y="152400"/>
            <a:chExt cx="8709026" cy="276999"/>
          </a:xfrm>
        </p:grpSpPr>
        <p:sp>
          <p:nvSpPr>
            <p:cNvPr id="44" name="ZoneTexte 43"/>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45" name="ZoneTexte 44"/>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46" name="ZoneTexte 45"/>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47" name="ZoneTexte 46"/>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48" name="ZoneTexte 47"/>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49" name="ZoneTexte 48"/>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pic>
        <p:nvPicPr>
          <p:cNvPr id="196612" name="Picture 4"/>
          <p:cNvPicPr>
            <a:picLocks noChangeAspect="1" noChangeArrowheads="1"/>
          </p:cNvPicPr>
          <p:nvPr/>
        </p:nvPicPr>
        <p:blipFill>
          <a:blip r:embed="rId6"/>
          <a:srcRect r="85683" b="-23353"/>
          <a:stretch>
            <a:fillRect/>
          </a:stretch>
        </p:blipFill>
        <p:spPr bwMode="auto">
          <a:xfrm>
            <a:off x="457200" y="3276600"/>
            <a:ext cx="1538796" cy="609600"/>
          </a:xfrm>
          <a:prstGeom prst="rect">
            <a:avLst/>
          </a:prstGeom>
          <a:noFill/>
          <a:ln w="9525">
            <a:noFill/>
            <a:miter lim="800000"/>
            <a:headEnd/>
            <a:tailEnd/>
          </a:ln>
          <a:effectLst/>
        </p:spPr>
      </p:pic>
      <p:sp>
        <p:nvSpPr>
          <p:cNvPr id="50" name="Rectangle 49"/>
          <p:cNvSpPr/>
          <p:nvPr/>
        </p:nvSpPr>
        <p:spPr>
          <a:xfrm>
            <a:off x="381000" y="3048000"/>
            <a:ext cx="1676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a:off x="5359401" y="6479823"/>
            <a:ext cx="1940625" cy="276999"/>
          </a:xfrm>
          <a:prstGeom prst="rect">
            <a:avLst/>
          </a:prstGeom>
        </p:spPr>
        <p:txBody>
          <a:bodyPr wrap="square">
            <a:spAutoFit/>
          </a:bodyPr>
          <a:lstStyle/>
          <a:p>
            <a:pPr algn="r"/>
            <a:r>
              <a:rPr lang="fr-FR" sz="1200" i="1" dirty="0" smtClean="0">
                <a:solidFill>
                  <a:schemeClr val="bg1"/>
                </a:solidFill>
              </a:rPr>
              <a:t>Delmas et Wilhelm modifiée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6"/>
          <p:cNvSpPr/>
          <p:nvPr/>
        </p:nvSpPr>
        <p:spPr>
          <a:xfrm>
            <a:off x="152400" y="3213486"/>
            <a:ext cx="1981200" cy="646331"/>
          </a:xfrm>
          <a:prstGeom prst="rect">
            <a:avLst/>
          </a:prstGeom>
        </p:spPr>
        <p:txBody>
          <a:bodyPr wrap="square">
            <a:spAutoFit/>
          </a:bodyPr>
          <a:lstStyle/>
          <a:p>
            <a:pPr algn="just">
              <a:spcBef>
                <a:spcPts val="1800"/>
              </a:spcBef>
            </a:pPr>
            <a:r>
              <a:rPr lang="fr-FR" dirty="0" smtClean="0">
                <a:solidFill>
                  <a:schemeClr val="bg1"/>
                </a:solidFill>
              </a:rPr>
              <a:t>Zone Non Saturée</a:t>
            </a:r>
          </a:p>
          <a:p>
            <a:pPr algn="ctr"/>
            <a:r>
              <a:rPr lang="fr-FR" dirty="0" smtClean="0">
                <a:solidFill>
                  <a:schemeClr val="bg1"/>
                </a:solidFill>
              </a:rPr>
              <a:t>(ZNS)</a:t>
            </a:r>
          </a:p>
        </p:txBody>
      </p:sp>
      <p:sp>
        <p:nvSpPr>
          <p:cNvPr id="70" name="Rectangle 69"/>
          <p:cNvSpPr/>
          <p:nvPr/>
        </p:nvSpPr>
        <p:spPr>
          <a:xfrm>
            <a:off x="381000" y="4569174"/>
            <a:ext cx="1524000" cy="646331"/>
          </a:xfrm>
          <a:prstGeom prst="rect">
            <a:avLst/>
          </a:prstGeom>
        </p:spPr>
        <p:txBody>
          <a:bodyPr wrap="square">
            <a:spAutoFit/>
          </a:bodyPr>
          <a:lstStyle/>
          <a:p>
            <a:pPr algn="just">
              <a:spcBef>
                <a:spcPts val="1800"/>
              </a:spcBef>
            </a:pPr>
            <a:r>
              <a:rPr lang="fr-FR" dirty="0" smtClean="0">
                <a:solidFill>
                  <a:schemeClr val="bg1"/>
                </a:solidFill>
              </a:rPr>
              <a:t>Zone Saturée</a:t>
            </a:r>
          </a:p>
          <a:p>
            <a:pPr algn="ctr"/>
            <a:r>
              <a:rPr lang="fr-FR" dirty="0" smtClean="0">
                <a:solidFill>
                  <a:schemeClr val="bg1"/>
                </a:solidFill>
              </a:rPr>
              <a:t>(ZS)</a:t>
            </a:r>
          </a:p>
        </p:txBody>
      </p:sp>
      <p:cxnSp>
        <p:nvCxnSpPr>
          <p:cNvPr id="77" name="Connecteur droit avec flèche 76"/>
          <p:cNvCxnSpPr/>
          <p:nvPr/>
        </p:nvCxnSpPr>
        <p:spPr>
          <a:xfrm rot="5400000">
            <a:off x="6249584" y="3542506"/>
            <a:ext cx="685800" cy="1588"/>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6599695" y="3352800"/>
            <a:ext cx="457200" cy="369332"/>
          </a:xfrm>
          <a:prstGeom prst="rect">
            <a:avLst/>
          </a:prstGeom>
        </p:spPr>
        <p:txBody>
          <a:bodyPr wrap="square">
            <a:spAutoFit/>
          </a:bodyPr>
          <a:lstStyle/>
          <a:p>
            <a:pPr algn="just">
              <a:spcBef>
                <a:spcPts val="1800"/>
              </a:spcBef>
            </a:pPr>
            <a:r>
              <a:rPr lang="fr-FR" b="1" dirty="0" smtClean="0">
                <a:solidFill>
                  <a:schemeClr val="bg1"/>
                </a:solidFill>
              </a:rPr>
              <a:t>L</a:t>
            </a:r>
          </a:p>
        </p:txBody>
      </p:sp>
      <p:sp>
        <p:nvSpPr>
          <p:cNvPr id="81" name="Rectangle 80"/>
          <p:cNvSpPr/>
          <p:nvPr/>
        </p:nvSpPr>
        <p:spPr>
          <a:xfrm>
            <a:off x="6344355" y="6042378"/>
            <a:ext cx="457200" cy="369332"/>
          </a:xfrm>
          <a:prstGeom prst="rect">
            <a:avLst/>
          </a:prstGeom>
        </p:spPr>
        <p:txBody>
          <a:bodyPr wrap="square">
            <a:spAutoFit/>
          </a:bodyPr>
          <a:lstStyle/>
          <a:p>
            <a:pPr algn="just">
              <a:spcBef>
                <a:spcPts val="1800"/>
              </a:spcBef>
            </a:pPr>
            <a:r>
              <a:rPr lang="fr-FR" b="1" dirty="0" smtClean="0">
                <a:solidFill>
                  <a:schemeClr val="bg1"/>
                </a:solidFill>
              </a:rPr>
              <a:t>L</a:t>
            </a:r>
          </a:p>
        </p:txBody>
      </p:sp>
      <p:sp>
        <p:nvSpPr>
          <p:cNvPr id="108" name="Accolade ouvrante 107"/>
          <p:cNvSpPr/>
          <p:nvPr/>
        </p:nvSpPr>
        <p:spPr>
          <a:xfrm>
            <a:off x="2209800" y="1521174"/>
            <a:ext cx="228600" cy="1447800"/>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7" name="Espace réservé du numéro de diapositive 96"/>
          <p:cNvSpPr>
            <a:spLocks noGrp="1"/>
          </p:cNvSpPr>
          <p:nvPr>
            <p:ph type="sldNum" sz="quarter" idx="12"/>
          </p:nvPr>
        </p:nvSpPr>
        <p:spPr/>
        <p:txBody>
          <a:bodyPr/>
          <a:lstStyle/>
          <a:p>
            <a:fld id="{DF686D29-9C21-420C-949E-57973560A3A7}" type="slidenum">
              <a:rPr lang="fr-FR" smtClean="0"/>
              <a:pPr/>
              <a:t>18</a:t>
            </a:fld>
            <a:endParaRPr lang="fr-FR"/>
          </a:p>
        </p:txBody>
      </p:sp>
      <p:cxnSp>
        <p:nvCxnSpPr>
          <p:cNvPr id="114" name="Connecteur droit avec flèche 113"/>
          <p:cNvCxnSpPr/>
          <p:nvPr/>
        </p:nvCxnSpPr>
        <p:spPr>
          <a:xfrm>
            <a:off x="2743200" y="6248400"/>
            <a:ext cx="3657600" cy="1588"/>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1524000" y="533400"/>
            <a:ext cx="6629400" cy="369332"/>
          </a:xfrm>
          <a:prstGeom prst="rect">
            <a:avLst/>
          </a:prstGeom>
        </p:spPr>
        <p:txBody>
          <a:bodyPr wrap="square">
            <a:spAutoFit/>
          </a:bodyPr>
          <a:lstStyle/>
          <a:p>
            <a:pPr algn="just"/>
            <a:r>
              <a:rPr lang="fr-FR" i="1" u="sng" dirty="0" smtClean="0">
                <a:solidFill>
                  <a:schemeClr val="bg1"/>
                </a:solidFill>
              </a:rPr>
              <a:t>Lien entre les activités de surface et les concentrations au captage ?</a:t>
            </a:r>
          </a:p>
        </p:txBody>
      </p:sp>
      <p:sp>
        <p:nvSpPr>
          <p:cNvPr id="118" name="Rectangle 117"/>
          <p:cNvSpPr/>
          <p:nvPr/>
        </p:nvSpPr>
        <p:spPr>
          <a:xfrm>
            <a:off x="152400" y="914400"/>
            <a:ext cx="8991600" cy="400110"/>
          </a:xfrm>
          <a:prstGeom prst="rect">
            <a:avLst/>
          </a:prstGeom>
        </p:spPr>
        <p:txBody>
          <a:bodyPr wrap="square">
            <a:spAutoFit/>
          </a:bodyPr>
          <a:lstStyle/>
          <a:p>
            <a:pPr>
              <a:buFont typeface="Wingdings" pitchFamily="2" charset="2"/>
              <a:buChar char="Ø"/>
            </a:pPr>
            <a:r>
              <a:rPr lang="fr-FR" dirty="0" smtClean="0">
                <a:solidFill>
                  <a:schemeClr val="bg1"/>
                </a:solidFill>
              </a:rPr>
              <a:t> </a:t>
            </a:r>
            <a:r>
              <a:rPr lang="fr-FR" sz="2000" b="1" dirty="0" smtClean="0">
                <a:solidFill>
                  <a:schemeClr val="bg1"/>
                </a:solidFill>
              </a:rPr>
              <a:t>Modèle conceptuel</a:t>
            </a:r>
            <a:endParaRPr lang="fr-FR" sz="2000" b="1" dirty="0">
              <a:solidFill>
                <a:schemeClr val="bg1"/>
              </a:solidFill>
            </a:endParaRPr>
          </a:p>
        </p:txBody>
      </p:sp>
      <p:grpSp>
        <p:nvGrpSpPr>
          <p:cNvPr id="3" name="Groupe 124"/>
          <p:cNvGrpSpPr/>
          <p:nvPr/>
        </p:nvGrpSpPr>
        <p:grpSpPr>
          <a:xfrm>
            <a:off x="203199" y="152400"/>
            <a:ext cx="8709026" cy="276999"/>
            <a:chOff x="304800" y="152400"/>
            <a:chExt cx="8709026" cy="276999"/>
          </a:xfrm>
        </p:grpSpPr>
        <p:sp>
          <p:nvSpPr>
            <p:cNvPr id="126" name="ZoneTexte 125"/>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127" name="ZoneTexte 126"/>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128" name="ZoneTexte 127"/>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129" name="ZoneTexte 128"/>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130" name="ZoneTexte 129"/>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131" name="ZoneTexte 130"/>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grpSp>
        <p:nvGrpSpPr>
          <p:cNvPr id="98" name="Groupe 97"/>
          <p:cNvGrpSpPr/>
          <p:nvPr/>
        </p:nvGrpSpPr>
        <p:grpSpPr>
          <a:xfrm>
            <a:off x="152400" y="1371600"/>
            <a:ext cx="6934200" cy="5339270"/>
            <a:chOff x="152400" y="1377240"/>
            <a:chExt cx="6934200" cy="5339270"/>
          </a:xfrm>
        </p:grpSpPr>
        <p:pic>
          <p:nvPicPr>
            <p:cNvPr id="35" name="Picture 2" descr="D:\THESE_2013\PROD\REDACTION\REDAC CHAP THESE\REDAC_FINAL\Ppt_SOUTENANCE_THESE\Réservoir_Hydrog.jpg"/>
            <p:cNvPicPr>
              <a:picLocks noChangeAspect="1" noChangeArrowheads="1"/>
            </p:cNvPicPr>
            <p:nvPr/>
          </p:nvPicPr>
          <p:blipFill>
            <a:blip r:embed="rId3" cstate="print"/>
            <a:srcRect l="22622" r="21103"/>
            <a:stretch>
              <a:fillRect/>
            </a:stretch>
          </p:blipFill>
          <p:spPr bwMode="auto">
            <a:xfrm>
              <a:off x="2837403" y="4847170"/>
              <a:ext cx="609600" cy="533399"/>
            </a:xfrm>
            <a:prstGeom prst="rect">
              <a:avLst/>
            </a:prstGeom>
            <a:noFill/>
          </p:spPr>
        </p:pic>
        <p:cxnSp>
          <p:nvCxnSpPr>
            <p:cNvPr id="39" name="Connecteur droit avec flèche 38"/>
            <p:cNvCxnSpPr/>
            <p:nvPr/>
          </p:nvCxnSpPr>
          <p:spPr>
            <a:xfrm rot="5400000">
              <a:off x="3010517" y="3235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50"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4800600" y="5635980"/>
              <a:ext cx="1600200" cy="533399"/>
            </a:xfrm>
            <a:prstGeom prst="rect">
              <a:avLst/>
            </a:prstGeom>
            <a:noFill/>
          </p:spPr>
        </p:pic>
        <p:pic>
          <p:nvPicPr>
            <p:cNvPr id="51" name="Picture 2" descr="D:\THESE_2013\PROD\REDACTION\REDAC CHAP THESE\REDAC_FINAL\Ppt_SOUTENANCE_THESE\Réservoir_Hydrog.jpg"/>
            <p:cNvPicPr>
              <a:picLocks noChangeAspect="1" noChangeArrowheads="1"/>
            </p:cNvPicPr>
            <p:nvPr/>
          </p:nvPicPr>
          <p:blipFill>
            <a:blip r:embed="rId4"/>
            <a:srcRect r="77378"/>
            <a:stretch>
              <a:fillRect/>
            </a:stretch>
          </p:blipFill>
          <p:spPr bwMode="auto">
            <a:xfrm rot="5400000">
              <a:off x="4343400" y="3143952"/>
              <a:ext cx="533399" cy="838200"/>
            </a:xfrm>
            <a:prstGeom prst="rect">
              <a:avLst/>
            </a:prstGeom>
            <a:noFill/>
          </p:spPr>
        </p:pic>
        <p:pic>
          <p:nvPicPr>
            <p:cNvPr id="53" name="Picture 2" descr="D:\THESE_2013\PROD\REDACTION\REDAC CHAP THESE\REDAC_FINAL\Ppt_SOUTENANCE_THESE\Réservoir_Hydrog.jpg"/>
            <p:cNvPicPr>
              <a:picLocks noChangeAspect="1" noChangeArrowheads="1"/>
            </p:cNvPicPr>
            <p:nvPr/>
          </p:nvPicPr>
          <p:blipFill>
            <a:blip r:embed="rId4"/>
            <a:srcRect r="77378"/>
            <a:stretch>
              <a:fillRect/>
            </a:stretch>
          </p:blipFill>
          <p:spPr bwMode="auto">
            <a:xfrm rot="5400000">
              <a:off x="2971799" y="3132664"/>
              <a:ext cx="381000" cy="838199"/>
            </a:xfrm>
            <a:prstGeom prst="rect">
              <a:avLst/>
            </a:prstGeom>
            <a:noFill/>
          </p:spPr>
        </p:pic>
        <p:pic>
          <p:nvPicPr>
            <p:cNvPr id="58" name="Picture 2" descr="D:\THESE_2013\PROD\REDACTION\REDAC CHAP THESE\REDAC_FINAL\Ppt_SOUTENANCE_THESE\Réservoir_Hydrog.jpg"/>
            <p:cNvPicPr>
              <a:picLocks noChangeAspect="1" noChangeArrowheads="1"/>
            </p:cNvPicPr>
            <p:nvPr/>
          </p:nvPicPr>
          <p:blipFill>
            <a:blip r:embed="rId4"/>
            <a:srcRect r="77378"/>
            <a:stretch>
              <a:fillRect/>
            </a:stretch>
          </p:blipFill>
          <p:spPr bwMode="auto">
            <a:xfrm rot="5400000">
              <a:off x="5676900" y="3159474"/>
              <a:ext cx="685799" cy="762000"/>
            </a:xfrm>
            <a:prstGeom prst="rect">
              <a:avLst/>
            </a:prstGeom>
            <a:noFill/>
          </p:spPr>
        </p:pic>
        <p:pic>
          <p:nvPicPr>
            <p:cNvPr id="108548" name="Picture 4"/>
            <p:cNvPicPr>
              <a:picLocks noChangeAspect="1" noChangeArrowheads="1"/>
            </p:cNvPicPr>
            <p:nvPr/>
          </p:nvPicPr>
          <p:blipFill>
            <a:blip r:embed="rId5"/>
            <a:srcRect/>
            <a:stretch>
              <a:fillRect/>
            </a:stretch>
          </p:blipFill>
          <p:spPr bwMode="auto">
            <a:xfrm>
              <a:off x="2819400" y="1377240"/>
              <a:ext cx="3486150" cy="1507524"/>
            </a:xfrm>
            <a:prstGeom prst="rect">
              <a:avLst/>
            </a:prstGeom>
            <a:noFill/>
            <a:ln w="9525">
              <a:noFill/>
              <a:miter lim="800000"/>
              <a:headEnd/>
              <a:tailEnd/>
            </a:ln>
            <a:effectLst/>
          </p:spPr>
        </p:pic>
        <p:pic>
          <p:nvPicPr>
            <p:cNvPr id="64"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2743200" y="5635980"/>
              <a:ext cx="2057400" cy="533399"/>
            </a:xfrm>
            <a:prstGeom prst="rect">
              <a:avLst/>
            </a:prstGeom>
            <a:noFill/>
          </p:spPr>
        </p:pic>
        <p:pic>
          <p:nvPicPr>
            <p:cNvPr id="66"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4114800" y="4828824"/>
              <a:ext cx="2286000" cy="533399"/>
            </a:xfrm>
            <a:prstGeom prst="rect">
              <a:avLst/>
            </a:prstGeom>
            <a:noFill/>
          </p:spPr>
        </p:pic>
        <p:sp>
          <p:nvSpPr>
            <p:cNvPr id="68" name="Accolade ouvrante 67"/>
            <p:cNvSpPr/>
            <p:nvPr/>
          </p:nvSpPr>
          <p:spPr>
            <a:xfrm>
              <a:off x="2209800" y="3121374"/>
              <a:ext cx="228600" cy="838200"/>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9" name="Accolade ouvrante 68"/>
            <p:cNvSpPr/>
            <p:nvPr/>
          </p:nvSpPr>
          <p:spPr>
            <a:xfrm>
              <a:off x="2209800" y="4111974"/>
              <a:ext cx="228600" cy="2288826"/>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88" name="Connecteur droit avec flèche 87"/>
            <p:cNvCxnSpPr/>
            <p:nvPr/>
          </p:nvCxnSpPr>
          <p:spPr>
            <a:xfrm rot="5400000">
              <a:off x="5906117" y="3997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0" name="Connecteur droit avec flèche 89"/>
            <p:cNvCxnSpPr/>
            <p:nvPr/>
          </p:nvCxnSpPr>
          <p:spPr>
            <a:xfrm rot="5400000">
              <a:off x="5906117" y="30826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1" name="Connecteur droit avec flèche 90"/>
            <p:cNvCxnSpPr/>
            <p:nvPr/>
          </p:nvCxnSpPr>
          <p:spPr>
            <a:xfrm rot="5400000">
              <a:off x="4332905" y="4277695"/>
              <a:ext cx="479778"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2" name="Connecteur droit avec flèche 91"/>
            <p:cNvCxnSpPr/>
            <p:nvPr/>
          </p:nvCxnSpPr>
          <p:spPr>
            <a:xfrm rot="5400000">
              <a:off x="4458317" y="31588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p:nvPr/>
          </p:nvCxnSpPr>
          <p:spPr>
            <a:xfrm rot="5400000">
              <a:off x="2856705" y="4306095"/>
              <a:ext cx="536226"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4" name="Accolade ouvrante 103"/>
            <p:cNvSpPr/>
            <p:nvPr/>
          </p:nvSpPr>
          <p:spPr>
            <a:xfrm flipH="1">
              <a:off x="6858000" y="4114800"/>
              <a:ext cx="228600" cy="2209800"/>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9" name="Rectangle 108"/>
            <p:cNvSpPr/>
            <p:nvPr/>
          </p:nvSpPr>
          <p:spPr>
            <a:xfrm>
              <a:off x="152400" y="1825974"/>
              <a:ext cx="2133600" cy="723275"/>
            </a:xfrm>
            <a:prstGeom prst="rect">
              <a:avLst/>
            </a:prstGeom>
          </p:spPr>
          <p:txBody>
            <a:bodyPr wrap="square">
              <a:spAutoFit/>
            </a:bodyPr>
            <a:lstStyle/>
            <a:p>
              <a:pPr algn="ctr">
                <a:spcBef>
                  <a:spcPts val="1800"/>
                </a:spcBef>
              </a:pPr>
              <a:r>
                <a:rPr lang="fr-FR" dirty="0" smtClean="0">
                  <a:solidFill>
                    <a:schemeClr val="bg1"/>
                  </a:solidFill>
                </a:rPr>
                <a:t>Bassin versant</a:t>
              </a:r>
            </a:p>
            <a:p>
              <a:pPr algn="ctr">
                <a:spcBef>
                  <a:spcPts val="600"/>
                </a:spcBef>
              </a:pPr>
              <a:r>
                <a:rPr lang="fr-FR" dirty="0" smtClean="0">
                  <a:solidFill>
                    <a:schemeClr val="bg1"/>
                  </a:solidFill>
                </a:rPr>
                <a:t>A</a:t>
              </a:r>
              <a:r>
                <a:rPr lang="fr-FR" sz="1400" i="1" dirty="0" smtClean="0">
                  <a:solidFill>
                    <a:schemeClr val="bg1"/>
                  </a:solidFill>
                </a:rPr>
                <a:t>in</a:t>
              </a:r>
              <a:r>
                <a:rPr lang="fr-FR" dirty="0" smtClean="0">
                  <a:solidFill>
                    <a:schemeClr val="bg1"/>
                  </a:solidFill>
                </a:rPr>
                <a:t>, M</a:t>
              </a:r>
              <a:r>
                <a:rPr lang="fr-FR" sz="1400" i="1" dirty="0" smtClean="0">
                  <a:solidFill>
                    <a:schemeClr val="bg1"/>
                  </a:solidFill>
                </a:rPr>
                <a:t>in</a:t>
              </a:r>
            </a:p>
          </p:txBody>
        </p:sp>
        <p:sp>
          <p:nvSpPr>
            <p:cNvPr id="110" name="Rectangle 109"/>
            <p:cNvSpPr/>
            <p:nvPr/>
          </p:nvSpPr>
          <p:spPr>
            <a:xfrm>
              <a:off x="2590800" y="2511774"/>
              <a:ext cx="990976" cy="369332"/>
            </a:xfrm>
            <a:prstGeom prst="rect">
              <a:avLst/>
            </a:prstGeom>
          </p:spPr>
          <p:txBody>
            <a:bodyPr wrap="none">
              <a:spAutoFit/>
            </a:bodyPr>
            <a:lstStyle/>
            <a:p>
              <a:pPr algn="ctr">
                <a:spcBef>
                  <a:spcPts val="600"/>
                </a:spcBef>
              </a:pPr>
              <a:r>
                <a:rPr lang="fr-FR" dirty="0" smtClean="0">
                  <a:solidFill>
                    <a:schemeClr val="bg1"/>
                  </a:solidFill>
                </a:rPr>
                <a:t>A</a:t>
              </a:r>
              <a:r>
                <a:rPr lang="fr-FR" sz="1400" i="1" dirty="0" smtClean="0">
                  <a:solidFill>
                    <a:schemeClr val="bg1"/>
                  </a:solidFill>
                </a:rPr>
                <a:t>01</a:t>
              </a:r>
              <a:r>
                <a:rPr lang="fr-FR" dirty="0" smtClean="0">
                  <a:solidFill>
                    <a:schemeClr val="bg1"/>
                  </a:solidFill>
                </a:rPr>
                <a:t>, M</a:t>
              </a:r>
              <a:r>
                <a:rPr lang="fr-FR" sz="1400" i="1" dirty="0" smtClean="0">
                  <a:solidFill>
                    <a:schemeClr val="bg1"/>
                  </a:solidFill>
                </a:rPr>
                <a:t>01</a:t>
              </a:r>
            </a:p>
          </p:txBody>
        </p:sp>
        <p:sp>
          <p:nvSpPr>
            <p:cNvPr id="111" name="Rectangle 110"/>
            <p:cNvSpPr/>
            <p:nvPr/>
          </p:nvSpPr>
          <p:spPr>
            <a:xfrm>
              <a:off x="5486400" y="2511774"/>
              <a:ext cx="994182" cy="369332"/>
            </a:xfrm>
            <a:prstGeom prst="rect">
              <a:avLst/>
            </a:prstGeom>
          </p:spPr>
          <p:txBody>
            <a:bodyPr wrap="none">
              <a:spAutoFit/>
            </a:bodyPr>
            <a:lstStyle/>
            <a:p>
              <a:pPr algn="ctr">
                <a:spcBef>
                  <a:spcPts val="600"/>
                </a:spcBef>
              </a:pPr>
              <a:r>
                <a:rPr lang="fr-FR" dirty="0" smtClean="0">
                  <a:solidFill>
                    <a:schemeClr val="bg1"/>
                  </a:solidFill>
                </a:rPr>
                <a:t>A</a:t>
              </a:r>
              <a:r>
                <a:rPr lang="fr-FR" sz="1400" i="1" dirty="0" smtClean="0">
                  <a:solidFill>
                    <a:schemeClr val="bg1"/>
                  </a:solidFill>
                </a:rPr>
                <a:t>0n</a:t>
              </a:r>
              <a:r>
                <a:rPr lang="fr-FR" dirty="0" smtClean="0">
                  <a:solidFill>
                    <a:schemeClr val="bg1"/>
                  </a:solidFill>
                </a:rPr>
                <a:t>, M</a:t>
              </a:r>
              <a:r>
                <a:rPr lang="fr-FR" sz="1400" i="1" dirty="0" smtClean="0">
                  <a:solidFill>
                    <a:schemeClr val="bg1"/>
                  </a:solidFill>
                </a:rPr>
                <a:t>0n</a:t>
              </a:r>
            </a:p>
          </p:txBody>
        </p:sp>
        <p:grpSp>
          <p:nvGrpSpPr>
            <p:cNvPr id="2" name="Groupe 112"/>
            <p:cNvGrpSpPr/>
            <p:nvPr/>
          </p:nvGrpSpPr>
          <p:grpSpPr>
            <a:xfrm>
              <a:off x="3429000" y="1408284"/>
              <a:ext cx="2514600" cy="914400"/>
              <a:chOff x="3429000" y="1524000"/>
              <a:chExt cx="2514600" cy="914400"/>
            </a:xfrm>
          </p:grpSpPr>
          <p:cxnSp>
            <p:nvCxnSpPr>
              <p:cNvPr id="49" name="Connecteur droit 48"/>
              <p:cNvCxnSpPr/>
              <p:nvPr/>
            </p:nvCxnSpPr>
            <p:spPr>
              <a:xfrm>
                <a:off x="3457700" y="1623950"/>
                <a:ext cx="1266700" cy="814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3962400" y="1676400"/>
                <a:ext cx="1066800" cy="685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4419600" y="1752600"/>
                <a:ext cx="7620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5486400" y="1600200"/>
                <a:ext cx="2286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4953000" y="1600200"/>
                <a:ext cx="685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4724400" y="1676400"/>
                <a:ext cx="6858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flipV="1">
                <a:off x="4191000" y="1752600"/>
                <a:ext cx="1524000"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5791200" y="1524000"/>
                <a:ext cx="152400"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onnecteur droit 81"/>
              <p:cNvCxnSpPr/>
              <p:nvPr/>
            </p:nvCxnSpPr>
            <p:spPr>
              <a:xfrm flipV="1">
                <a:off x="4343400" y="1981200"/>
                <a:ext cx="1295400" cy="45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flipV="1">
                <a:off x="3886200" y="1600200"/>
                <a:ext cx="16002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p:cNvCxnSpPr/>
              <p:nvPr/>
            </p:nvCxnSpPr>
            <p:spPr>
              <a:xfrm flipV="1">
                <a:off x="3657600" y="1559625"/>
                <a:ext cx="1295400" cy="53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flipV="1">
                <a:off x="3429000" y="1676400"/>
                <a:ext cx="609600" cy="2048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6" name="Groupe 85"/>
            <p:cNvGrpSpPr/>
            <p:nvPr/>
          </p:nvGrpSpPr>
          <p:grpSpPr>
            <a:xfrm>
              <a:off x="3095401" y="1940775"/>
              <a:ext cx="616624" cy="381000"/>
              <a:chOff x="3095401" y="1940775"/>
              <a:chExt cx="616624" cy="381000"/>
            </a:xfrm>
          </p:grpSpPr>
          <p:cxnSp>
            <p:nvCxnSpPr>
              <p:cNvPr id="59" name="Connecteur droit avec flèche 58"/>
              <p:cNvCxnSpPr/>
              <p:nvPr/>
            </p:nvCxnSpPr>
            <p:spPr>
              <a:xfrm>
                <a:off x="3102425" y="1942749"/>
                <a:ext cx="609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rot="5400000">
                <a:off x="2907426" y="2128750"/>
                <a:ext cx="381000" cy="504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135" name="Picture 2" descr="D:\THESE_2013\PROD\REDACTION\REDAC CHAP THESE\REDAC_FINAL\Ppt_SOUTENANCE_THESE\Réservoir_Hydrog.jpg"/>
            <p:cNvPicPr>
              <a:picLocks noChangeAspect="1" noChangeArrowheads="1"/>
            </p:cNvPicPr>
            <p:nvPr/>
          </p:nvPicPr>
          <p:blipFill>
            <a:blip r:embed="rId3" cstate="print"/>
            <a:srcRect l="22622" r="21103"/>
            <a:stretch>
              <a:fillRect/>
            </a:stretch>
          </p:blipFill>
          <p:spPr bwMode="auto">
            <a:xfrm>
              <a:off x="5715000" y="4114800"/>
              <a:ext cx="914400" cy="533399"/>
            </a:xfrm>
            <a:prstGeom prst="rect">
              <a:avLst/>
            </a:prstGeom>
            <a:noFill/>
          </p:spPr>
        </p:pic>
        <p:sp>
          <p:nvSpPr>
            <p:cNvPr id="137" name="Forme libre 136"/>
            <p:cNvSpPr/>
            <p:nvPr/>
          </p:nvSpPr>
          <p:spPr>
            <a:xfrm>
              <a:off x="2607733" y="3002844"/>
              <a:ext cx="4109156" cy="3341512"/>
            </a:xfrm>
            <a:custGeom>
              <a:avLst/>
              <a:gdLst>
                <a:gd name="connsiteX0" fmla="*/ 0 w 4109156"/>
                <a:gd name="connsiteY0" fmla="*/ 0 h 3341512"/>
                <a:gd name="connsiteX1" fmla="*/ 1083734 w 4109156"/>
                <a:gd name="connsiteY1" fmla="*/ 0 h 3341512"/>
                <a:gd name="connsiteX2" fmla="*/ 1083734 w 4109156"/>
                <a:gd name="connsiteY2" fmla="*/ 2483556 h 3341512"/>
                <a:gd name="connsiteX3" fmla="*/ 4109156 w 4109156"/>
                <a:gd name="connsiteY3" fmla="*/ 2483556 h 3341512"/>
                <a:gd name="connsiteX4" fmla="*/ 4109156 w 4109156"/>
                <a:gd name="connsiteY4" fmla="*/ 3341512 h 3341512"/>
                <a:gd name="connsiteX5" fmla="*/ 22578 w 4109156"/>
                <a:gd name="connsiteY5" fmla="*/ 3341512 h 3341512"/>
                <a:gd name="connsiteX6" fmla="*/ 0 w 4109156"/>
                <a:gd name="connsiteY6" fmla="*/ 0 h 334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156" h="3341512">
                  <a:moveTo>
                    <a:pt x="0" y="0"/>
                  </a:moveTo>
                  <a:lnTo>
                    <a:pt x="1083734" y="0"/>
                  </a:lnTo>
                  <a:lnTo>
                    <a:pt x="1083734" y="2483556"/>
                  </a:lnTo>
                  <a:lnTo>
                    <a:pt x="4109156" y="2483556"/>
                  </a:lnTo>
                  <a:lnTo>
                    <a:pt x="4109156" y="3341512"/>
                  </a:lnTo>
                  <a:lnTo>
                    <a:pt x="22578" y="3341512"/>
                  </a:lnTo>
                  <a:lnTo>
                    <a:pt x="0" y="0"/>
                  </a:lnTo>
                  <a:close/>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0" name="Forme libre 139"/>
            <p:cNvSpPr/>
            <p:nvPr/>
          </p:nvSpPr>
          <p:spPr>
            <a:xfrm>
              <a:off x="3951111" y="3002844"/>
              <a:ext cx="2765778" cy="2393245"/>
            </a:xfrm>
            <a:custGeom>
              <a:avLst/>
              <a:gdLst>
                <a:gd name="connsiteX0" fmla="*/ 0 w 2765778"/>
                <a:gd name="connsiteY0" fmla="*/ 0 h 2393245"/>
                <a:gd name="connsiteX1" fmla="*/ 0 w 2765778"/>
                <a:gd name="connsiteY1" fmla="*/ 2393245 h 2393245"/>
                <a:gd name="connsiteX2" fmla="*/ 2765778 w 2765778"/>
                <a:gd name="connsiteY2" fmla="*/ 2393245 h 2393245"/>
                <a:gd name="connsiteX3" fmla="*/ 2765778 w 2765778"/>
                <a:gd name="connsiteY3" fmla="*/ 1772356 h 2393245"/>
                <a:gd name="connsiteX4" fmla="*/ 1264356 w 2765778"/>
                <a:gd name="connsiteY4" fmla="*/ 1772356 h 2393245"/>
                <a:gd name="connsiteX5" fmla="*/ 1264356 w 2765778"/>
                <a:gd name="connsiteY5" fmla="*/ 11289 h 2393245"/>
                <a:gd name="connsiteX6" fmla="*/ 0 w 2765778"/>
                <a:gd name="connsiteY6" fmla="*/ 0 h 23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5778" h="2393245">
                  <a:moveTo>
                    <a:pt x="0" y="0"/>
                  </a:moveTo>
                  <a:lnTo>
                    <a:pt x="0" y="2393245"/>
                  </a:lnTo>
                  <a:lnTo>
                    <a:pt x="2765778" y="2393245"/>
                  </a:lnTo>
                  <a:lnTo>
                    <a:pt x="2765778" y="1772356"/>
                  </a:lnTo>
                  <a:lnTo>
                    <a:pt x="1264356" y="1772356"/>
                  </a:lnTo>
                  <a:lnTo>
                    <a:pt x="1264356" y="11289"/>
                  </a:lnTo>
                  <a:lnTo>
                    <a:pt x="0" y="0"/>
                  </a:lnTo>
                  <a:close/>
                </a:path>
              </a:pathLst>
            </a:custGeom>
            <a:noFill/>
            <a:ln w="28575">
              <a:solidFill>
                <a:srgbClr val="154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Forme libre 141"/>
            <p:cNvSpPr/>
            <p:nvPr/>
          </p:nvSpPr>
          <p:spPr>
            <a:xfrm>
              <a:off x="5486400" y="3014133"/>
              <a:ext cx="1230489" cy="1682045"/>
            </a:xfrm>
            <a:custGeom>
              <a:avLst/>
              <a:gdLst>
                <a:gd name="connsiteX0" fmla="*/ 0 w 1230489"/>
                <a:gd name="connsiteY0" fmla="*/ 0 h 1682045"/>
                <a:gd name="connsiteX1" fmla="*/ 0 w 1230489"/>
                <a:gd name="connsiteY1" fmla="*/ 1682045 h 1682045"/>
                <a:gd name="connsiteX2" fmla="*/ 1230489 w 1230489"/>
                <a:gd name="connsiteY2" fmla="*/ 1682045 h 1682045"/>
                <a:gd name="connsiteX3" fmla="*/ 1230489 w 1230489"/>
                <a:gd name="connsiteY3" fmla="*/ 1072445 h 1682045"/>
                <a:gd name="connsiteX4" fmla="*/ 993422 w 1230489"/>
                <a:gd name="connsiteY4" fmla="*/ 1072445 h 1682045"/>
                <a:gd name="connsiteX5" fmla="*/ 993422 w 1230489"/>
                <a:gd name="connsiteY5" fmla="*/ 0 h 1682045"/>
                <a:gd name="connsiteX6" fmla="*/ 0 w 1230489"/>
                <a:gd name="connsiteY6" fmla="*/ 0 h 16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489" h="1682045">
                  <a:moveTo>
                    <a:pt x="0" y="0"/>
                  </a:moveTo>
                  <a:lnTo>
                    <a:pt x="0" y="1682045"/>
                  </a:lnTo>
                  <a:lnTo>
                    <a:pt x="1230489" y="1682045"/>
                  </a:lnTo>
                  <a:lnTo>
                    <a:pt x="1230489" y="1072445"/>
                  </a:lnTo>
                  <a:lnTo>
                    <a:pt x="993422" y="1072445"/>
                  </a:lnTo>
                  <a:lnTo>
                    <a:pt x="993422" y="0"/>
                  </a:lnTo>
                  <a:lnTo>
                    <a:pt x="0" y="0"/>
                  </a:lnTo>
                  <a:close/>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3" name="Connecteur droit avec flèche 142"/>
            <p:cNvCxnSpPr/>
            <p:nvPr/>
          </p:nvCxnSpPr>
          <p:spPr>
            <a:xfrm rot="5400000">
              <a:off x="3010517" y="5523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3" name="Connecteur droit avec flèche 152"/>
            <p:cNvCxnSpPr/>
            <p:nvPr/>
          </p:nvCxnSpPr>
          <p:spPr>
            <a:xfrm>
              <a:off x="6400800" y="5105400"/>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7" name="Connecteur droit avec flèche 156"/>
            <p:cNvCxnSpPr/>
            <p:nvPr/>
          </p:nvCxnSpPr>
          <p:spPr>
            <a:xfrm>
              <a:off x="6629400" y="4377267"/>
              <a:ext cx="3035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9" name="Connecteur droit avec flèche 158"/>
            <p:cNvCxnSpPr/>
            <p:nvPr/>
          </p:nvCxnSpPr>
          <p:spPr>
            <a:xfrm>
              <a:off x="6400800" y="5901267"/>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429000" y="6347178"/>
              <a:ext cx="2362200" cy="369332"/>
            </a:xfrm>
            <a:prstGeom prst="rect">
              <a:avLst/>
            </a:prstGeom>
          </p:spPr>
          <p:txBody>
            <a:bodyPr wrap="square">
              <a:spAutoFit/>
            </a:bodyPr>
            <a:lstStyle/>
            <a:p>
              <a:pPr algn="just">
                <a:spcBef>
                  <a:spcPts val="1800"/>
                </a:spcBef>
              </a:pPr>
              <a:r>
                <a:rPr lang="fr-FR" dirty="0" smtClean="0">
                  <a:solidFill>
                    <a:srgbClr val="C00000"/>
                  </a:solidFill>
                </a:rPr>
                <a:t>Filet d’écoulement (</a:t>
              </a:r>
              <a:r>
                <a:rPr lang="fr-FR" i="1" dirty="0" smtClean="0">
                  <a:solidFill>
                    <a:srgbClr val="C00000"/>
                  </a:solidFill>
                </a:rPr>
                <a:t>n</a:t>
              </a:r>
              <a:r>
                <a:rPr lang="fr-FR" dirty="0" smtClean="0">
                  <a:solidFill>
                    <a:srgbClr val="C00000"/>
                  </a:solidFill>
                </a:rPr>
                <a:t>)</a:t>
              </a:r>
            </a:p>
          </p:txBody>
        </p:sp>
      </p:grpSp>
      <p:sp>
        <p:nvSpPr>
          <p:cNvPr id="72" name="Rectangle 71"/>
          <p:cNvSpPr/>
          <p:nvPr/>
        </p:nvSpPr>
        <p:spPr>
          <a:xfrm>
            <a:off x="7010400" y="1524000"/>
            <a:ext cx="1964375" cy="923330"/>
          </a:xfrm>
          <a:prstGeom prst="rect">
            <a:avLst/>
          </a:prstGeom>
          <a:ln w="28575">
            <a:solidFill>
              <a:schemeClr val="bg1"/>
            </a:solidFill>
          </a:ln>
        </p:spPr>
        <p:txBody>
          <a:bodyPr wrap="square">
            <a:spAutoFit/>
          </a:bodyPr>
          <a:lstStyle/>
          <a:p>
            <a:pPr algn="ctr">
              <a:spcBef>
                <a:spcPts val="1800"/>
              </a:spcBef>
            </a:pPr>
            <a:r>
              <a:rPr lang="fr-FR" b="1" dirty="0" smtClean="0">
                <a:solidFill>
                  <a:schemeClr val="bg1"/>
                </a:solidFill>
              </a:rPr>
              <a:t>Estimation des </a:t>
            </a:r>
            <a:r>
              <a:rPr lang="fr-FR" b="1" dirty="0" smtClean="0">
                <a:solidFill>
                  <a:srgbClr val="C00000"/>
                </a:solidFill>
              </a:rPr>
              <a:t>&lt;paramètres  équivalents&gt;</a:t>
            </a:r>
          </a:p>
        </p:txBody>
      </p:sp>
      <p:sp>
        <p:nvSpPr>
          <p:cNvPr id="73" name="Rectangle 72"/>
          <p:cNvSpPr/>
          <p:nvPr/>
        </p:nvSpPr>
        <p:spPr>
          <a:xfrm>
            <a:off x="7315200" y="4191000"/>
            <a:ext cx="1524000" cy="723275"/>
          </a:xfrm>
          <a:prstGeom prst="rect">
            <a:avLst/>
          </a:prstGeom>
        </p:spPr>
        <p:txBody>
          <a:bodyPr wrap="square">
            <a:spAutoFit/>
          </a:bodyPr>
          <a:lstStyle/>
          <a:p>
            <a:pPr algn="ctr">
              <a:spcBef>
                <a:spcPts val="1800"/>
              </a:spcBef>
            </a:pPr>
            <a:r>
              <a:rPr lang="fr-FR" b="1" dirty="0" smtClean="0">
                <a:solidFill>
                  <a:schemeClr val="bg1"/>
                </a:solidFill>
              </a:rPr>
              <a:t>Captage</a:t>
            </a:r>
          </a:p>
          <a:p>
            <a:pPr algn="ctr">
              <a:spcBef>
                <a:spcPts val="600"/>
              </a:spcBef>
            </a:pPr>
            <a:r>
              <a:rPr lang="fr-FR" b="1" dirty="0" smtClean="0">
                <a:solidFill>
                  <a:schemeClr val="bg1"/>
                </a:solidFill>
              </a:rPr>
              <a:t>C(t)</a:t>
            </a:r>
          </a:p>
        </p:txBody>
      </p:sp>
      <p:grpSp>
        <p:nvGrpSpPr>
          <p:cNvPr id="76" name="Group 2"/>
          <p:cNvGrpSpPr>
            <a:grpSpLocks/>
          </p:cNvGrpSpPr>
          <p:nvPr/>
        </p:nvGrpSpPr>
        <p:grpSpPr bwMode="auto">
          <a:xfrm>
            <a:off x="7391400" y="4876800"/>
            <a:ext cx="1485900" cy="1169987"/>
            <a:chOff x="1863" y="6162"/>
            <a:chExt cx="3142" cy="2155"/>
          </a:xfrm>
        </p:grpSpPr>
        <p:cxnSp>
          <p:nvCxnSpPr>
            <p:cNvPr id="79" name="AutoShape 3"/>
            <p:cNvCxnSpPr>
              <a:cxnSpLocks noChangeShapeType="1"/>
            </p:cNvCxnSpPr>
            <p:nvPr/>
          </p:nvCxnSpPr>
          <p:spPr bwMode="auto">
            <a:xfrm flipV="1">
              <a:off x="1863" y="6162"/>
              <a:ext cx="0" cy="1758"/>
            </a:xfrm>
            <a:prstGeom prst="straightConnector1">
              <a:avLst/>
            </a:prstGeom>
            <a:noFill/>
            <a:ln w="9525">
              <a:solidFill>
                <a:srgbClr val="000000"/>
              </a:solidFill>
              <a:round/>
              <a:headEnd/>
              <a:tailEnd type="triangle" w="med" len="med"/>
            </a:ln>
          </p:spPr>
        </p:cxnSp>
        <p:grpSp>
          <p:nvGrpSpPr>
            <p:cNvPr id="80" name="Group 4"/>
            <p:cNvGrpSpPr>
              <a:grpSpLocks/>
            </p:cNvGrpSpPr>
            <p:nvPr/>
          </p:nvGrpSpPr>
          <p:grpSpPr bwMode="auto">
            <a:xfrm>
              <a:off x="1863" y="6577"/>
              <a:ext cx="3142" cy="1740"/>
              <a:chOff x="1863" y="6577"/>
              <a:chExt cx="3142" cy="1740"/>
            </a:xfrm>
          </p:grpSpPr>
          <p:cxnSp>
            <p:nvCxnSpPr>
              <p:cNvPr id="83" name="AutoShape 5"/>
              <p:cNvCxnSpPr>
                <a:cxnSpLocks noChangeShapeType="1"/>
              </p:cNvCxnSpPr>
              <p:nvPr/>
            </p:nvCxnSpPr>
            <p:spPr bwMode="auto">
              <a:xfrm>
                <a:off x="1863" y="7920"/>
                <a:ext cx="3127" cy="0"/>
              </a:xfrm>
              <a:prstGeom prst="straightConnector1">
                <a:avLst/>
              </a:prstGeom>
              <a:noFill/>
              <a:ln w="9525">
                <a:solidFill>
                  <a:srgbClr val="000000"/>
                </a:solidFill>
                <a:round/>
                <a:headEnd/>
                <a:tailEnd type="triangle" w="med" len="med"/>
              </a:ln>
            </p:spPr>
          </p:cxnSp>
          <p:sp>
            <p:nvSpPr>
              <p:cNvPr id="84" name="Freeform 6"/>
              <p:cNvSpPr>
                <a:spLocks/>
              </p:cNvSpPr>
              <p:nvPr/>
            </p:nvSpPr>
            <p:spPr bwMode="auto">
              <a:xfrm>
                <a:off x="1863" y="6577"/>
                <a:ext cx="2765" cy="1343"/>
              </a:xfrm>
              <a:custGeom>
                <a:avLst/>
                <a:gdLst/>
                <a:ahLst/>
                <a:cxnLst>
                  <a:cxn ang="0">
                    <a:pos x="0" y="2277"/>
                  </a:cxn>
                  <a:cxn ang="0">
                    <a:pos x="319" y="0"/>
                  </a:cxn>
                  <a:cxn ang="0">
                    <a:pos x="536" y="1356"/>
                  </a:cxn>
                  <a:cxn ang="0">
                    <a:pos x="1039" y="402"/>
                  </a:cxn>
                  <a:cxn ang="0">
                    <a:pos x="1223" y="1306"/>
                  </a:cxn>
                  <a:cxn ang="0">
                    <a:pos x="2194" y="552"/>
                  </a:cxn>
                  <a:cxn ang="0">
                    <a:pos x="2663" y="1959"/>
                  </a:cxn>
                  <a:cxn ang="0">
                    <a:pos x="3416" y="1038"/>
                  </a:cxn>
                  <a:cxn ang="0">
                    <a:pos x="3835" y="1959"/>
                  </a:cxn>
                  <a:cxn ang="0">
                    <a:pos x="4354" y="134"/>
                  </a:cxn>
                  <a:cxn ang="0">
                    <a:pos x="4739" y="2277"/>
                  </a:cxn>
                </a:cxnLst>
                <a:rect l="0" t="0" r="r" b="b"/>
                <a:pathLst>
                  <a:path w="4739" h="2277">
                    <a:moveTo>
                      <a:pt x="0" y="2277"/>
                    </a:moveTo>
                    <a:lnTo>
                      <a:pt x="319" y="0"/>
                    </a:lnTo>
                    <a:lnTo>
                      <a:pt x="536" y="1356"/>
                    </a:lnTo>
                    <a:lnTo>
                      <a:pt x="1039" y="402"/>
                    </a:lnTo>
                    <a:lnTo>
                      <a:pt x="1223" y="1306"/>
                    </a:lnTo>
                    <a:lnTo>
                      <a:pt x="2194" y="552"/>
                    </a:lnTo>
                    <a:lnTo>
                      <a:pt x="2663" y="1959"/>
                    </a:lnTo>
                    <a:lnTo>
                      <a:pt x="3416" y="1038"/>
                    </a:lnTo>
                    <a:lnTo>
                      <a:pt x="3835" y="1959"/>
                    </a:lnTo>
                    <a:lnTo>
                      <a:pt x="4354" y="134"/>
                    </a:lnTo>
                    <a:lnTo>
                      <a:pt x="4739" y="2277"/>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85" name="Text Box 7"/>
              <p:cNvSpPr txBox="1">
                <a:spLocks noChangeArrowheads="1"/>
              </p:cNvSpPr>
              <p:nvPr/>
            </p:nvSpPr>
            <p:spPr bwMode="auto">
              <a:xfrm>
                <a:off x="4717" y="7920"/>
                <a:ext cx="288" cy="3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100" b="1" i="0" u="none" strike="noStrike" cap="none" normalizeH="0" baseline="0" dirty="0" smtClean="0">
                    <a:ln>
                      <a:noFill/>
                    </a:ln>
                    <a:solidFill>
                      <a:schemeClr val="bg1"/>
                    </a:solidFill>
                    <a:effectLst/>
                    <a:latin typeface="Calibri" pitchFamily="34" charset="0"/>
                    <a:cs typeface="Arial" pitchFamily="34" charset="0"/>
                  </a:rPr>
                  <a:t>t</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F686D29-9C21-420C-949E-57973560A3A7}" type="slidenum">
              <a:rPr lang="fr-FR" smtClean="0"/>
              <a:pPr/>
              <a:t>19</a:t>
            </a:fld>
            <a:endParaRPr lang="fr-FR"/>
          </a:p>
        </p:txBody>
      </p:sp>
      <p:sp>
        <p:nvSpPr>
          <p:cNvPr id="16" name="Rectangle 15"/>
          <p:cNvSpPr/>
          <p:nvPr/>
        </p:nvSpPr>
        <p:spPr>
          <a:xfrm>
            <a:off x="152400" y="1162752"/>
            <a:ext cx="7315200" cy="400110"/>
          </a:xfrm>
          <a:prstGeom prst="rect">
            <a:avLst/>
          </a:prstGeom>
        </p:spPr>
        <p:txBody>
          <a:bodyPr wrap="square">
            <a:spAutoFit/>
          </a:bodyPr>
          <a:lstStyle/>
          <a:p>
            <a:pPr>
              <a:buFont typeface="Wingdings" pitchFamily="2" charset="2"/>
              <a:buChar char="Ø"/>
            </a:pPr>
            <a:r>
              <a:rPr lang="fr-FR" sz="2000" b="1" dirty="0" smtClean="0">
                <a:solidFill>
                  <a:schemeClr val="bg1"/>
                </a:solidFill>
              </a:rPr>
              <a:t> Paramètres équivalents par filet d’écoulement</a:t>
            </a:r>
            <a:endParaRPr lang="fr-FR" sz="2000" b="1" dirty="0">
              <a:solidFill>
                <a:schemeClr val="bg1"/>
              </a:solidFill>
            </a:endParaRPr>
          </a:p>
        </p:txBody>
      </p:sp>
      <p:grpSp>
        <p:nvGrpSpPr>
          <p:cNvPr id="27" name="Groupe 26"/>
          <p:cNvGrpSpPr/>
          <p:nvPr/>
        </p:nvGrpSpPr>
        <p:grpSpPr>
          <a:xfrm>
            <a:off x="312463" y="2799648"/>
            <a:ext cx="2371362" cy="1148627"/>
            <a:chOff x="6772638" y="4343400"/>
            <a:chExt cx="2371362" cy="1148627"/>
          </a:xfrm>
        </p:grpSpPr>
        <p:graphicFrame>
          <p:nvGraphicFramePr>
            <p:cNvPr id="28" name="Object 16"/>
            <p:cNvGraphicFramePr>
              <a:graphicFrameLocks noChangeAspect="1"/>
            </p:cNvGraphicFramePr>
            <p:nvPr/>
          </p:nvGraphicFramePr>
          <p:xfrm>
            <a:off x="7646987" y="4419600"/>
            <a:ext cx="1497013" cy="973138"/>
          </p:xfrm>
          <a:graphic>
            <a:graphicData uri="http://schemas.openxmlformats.org/presentationml/2006/ole">
              <p:oleObj spid="_x0000_s192514" name="Équation" r:id="rId3" imgW="1117440" imgH="723600" progId="Equation.3">
                <p:embed/>
              </p:oleObj>
            </a:graphicData>
          </a:graphic>
        </p:graphicFrame>
        <p:sp>
          <p:nvSpPr>
            <p:cNvPr id="29" name="Rectangle 11"/>
            <p:cNvSpPr>
              <a:spLocks noChangeArrowheads="1"/>
            </p:cNvSpPr>
            <p:nvPr/>
          </p:nvSpPr>
          <p:spPr bwMode="auto">
            <a:xfrm>
              <a:off x="6772638" y="5215028"/>
              <a:ext cx="1143000" cy="276999"/>
            </a:xfrm>
            <a:prstGeom prst="rect">
              <a:avLst/>
            </a:prstGeom>
            <a:noFill/>
            <a:ln w="9525">
              <a:noFill/>
              <a:miter lim="800000"/>
              <a:headEnd/>
              <a:tailEnd/>
            </a:ln>
            <a:effectLst>
              <a:prstShdw prst="shdw13" dist="53882" dir="13500000">
                <a:schemeClr val="bg2">
                  <a:alpha val="50000"/>
                </a:schemeClr>
              </a:prstShdw>
            </a:effectLst>
          </p:spPr>
          <p:txBody>
            <a:bodyPr wrap="square" anchor="ctr">
              <a:spAutoFit/>
            </a:bodyPr>
            <a:lstStyle/>
            <a:p>
              <a:pPr eaLnBrk="0" hangingPunct="0">
                <a:tabLst>
                  <a:tab pos="809625" algn="l"/>
                </a:tabLst>
              </a:pPr>
              <a:r>
                <a:rPr lang="fr-FR" sz="1200" i="1" dirty="0">
                  <a:solidFill>
                    <a:schemeClr val="bg1"/>
                  </a:solidFill>
                  <a:cs typeface="Times New Roman" pitchFamily="18" charset="0"/>
                </a:rPr>
                <a:t> Aris (1959)</a:t>
              </a:r>
              <a:endParaRPr lang="fr-FR" sz="1200" i="1" dirty="0">
                <a:solidFill>
                  <a:schemeClr val="bg1"/>
                </a:solidFill>
              </a:endParaRPr>
            </a:p>
          </p:txBody>
        </p:sp>
        <p:sp>
          <p:nvSpPr>
            <p:cNvPr id="30" name="Rectangle 29"/>
            <p:cNvSpPr/>
            <p:nvPr/>
          </p:nvSpPr>
          <p:spPr>
            <a:xfrm>
              <a:off x="6841175" y="4343400"/>
              <a:ext cx="2262633"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Rectangle 30"/>
          <p:cNvSpPr/>
          <p:nvPr/>
        </p:nvSpPr>
        <p:spPr>
          <a:xfrm>
            <a:off x="457200" y="3008493"/>
            <a:ext cx="914400" cy="353943"/>
          </a:xfrm>
          <a:prstGeom prst="rect">
            <a:avLst/>
          </a:prstGeom>
        </p:spPr>
        <p:txBody>
          <a:bodyPr wrap="square">
            <a:spAutoFit/>
          </a:bodyPr>
          <a:lstStyle/>
          <a:p>
            <a:pPr algn="just">
              <a:spcBef>
                <a:spcPts val="1800"/>
              </a:spcBef>
            </a:pPr>
            <a:r>
              <a:rPr lang="fr-FR" sz="1700" dirty="0" smtClean="0">
                <a:solidFill>
                  <a:srgbClr val="C00000"/>
                </a:solidFill>
              </a:rPr>
              <a:t>&lt; Pe  &gt;</a:t>
            </a:r>
          </a:p>
        </p:txBody>
      </p:sp>
      <p:sp>
        <p:nvSpPr>
          <p:cNvPr id="32" name="Rectangle 31"/>
          <p:cNvSpPr/>
          <p:nvPr/>
        </p:nvSpPr>
        <p:spPr>
          <a:xfrm>
            <a:off x="533400" y="1820334"/>
            <a:ext cx="1868588" cy="646331"/>
          </a:xfrm>
          <a:prstGeom prst="rect">
            <a:avLst/>
          </a:prstGeom>
        </p:spPr>
        <p:txBody>
          <a:bodyPr wrap="none">
            <a:spAutoFit/>
          </a:bodyPr>
          <a:lstStyle/>
          <a:p>
            <a:r>
              <a:rPr lang="fr-FR" dirty="0" smtClean="0">
                <a:solidFill>
                  <a:schemeClr val="bg1"/>
                </a:solidFill>
                <a:sym typeface="Symbol"/>
              </a:rPr>
              <a:t>Nombre de Péclet</a:t>
            </a:r>
          </a:p>
          <a:p>
            <a:pPr algn="ctr"/>
            <a:r>
              <a:rPr lang="fr-FR" dirty="0" smtClean="0">
                <a:solidFill>
                  <a:schemeClr val="bg1"/>
                </a:solidFill>
                <a:sym typeface="Symbol"/>
              </a:rPr>
              <a:t>équivalent</a:t>
            </a:r>
            <a:endParaRPr lang="fr-FR" dirty="0">
              <a:solidFill>
                <a:schemeClr val="bg1"/>
              </a:solidFill>
            </a:endParaRPr>
          </a:p>
        </p:txBody>
      </p:sp>
      <p:cxnSp>
        <p:nvCxnSpPr>
          <p:cNvPr id="61" name="Connecteur droit 60"/>
          <p:cNvCxnSpPr/>
          <p:nvPr/>
        </p:nvCxnSpPr>
        <p:spPr>
          <a:xfrm rot="5400000">
            <a:off x="4191794" y="3961606"/>
            <a:ext cx="4724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4191000" y="1840089"/>
            <a:ext cx="1734514" cy="646331"/>
          </a:xfrm>
          <a:prstGeom prst="rect">
            <a:avLst/>
          </a:prstGeom>
        </p:spPr>
        <p:txBody>
          <a:bodyPr wrap="none">
            <a:spAutoFit/>
          </a:bodyPr>
          <a:lstStyle/>
          <a:p>
            <a:r>
              <a:rPr lang="fr-FR" dirty="0" smtClean="0">
                <a:solidFill>
                  <a:schemeClr val="bg1"/>
                </a:solidFill>
                <a:sym typeface="Symbol"/>
              </a:rPr>
              <a:t>Temps de séjour</a:t>
            </a:r>
          </a:p>
          <a:p>
            <a:pPr algn="ctr"/>
            <a:r>
              <a:rPr lang="fr-FR" dirty="0" smtClean="0">
                <a:solidFill>
                  <a:schemeClr val="bg1"/>
                </a:solidFill>
                <a:sym typeface="Symbol"/>
              </a:rPr>
              <a:t>équivalent </a:t>
            </a:r>
            <a:endParaRPr lang="fr-FR" dirty="0">
              <a:solidFill>
                <a:schemeClr val="bg1"/>
              </a:solidFill>
            </a:endParaRPr>
          </a:p>
        </p:txBody>
      </p:sp>
      <p:sp>
        <p:nvSpPr>
          <p:cNvPr id="66" name="Rectangle 65"/>
          <p:cNvSpPr/>
          <p:nvPr/>
        </p:nvSpPr>
        <p:spPr>
          <a:xfrm>
            <a:off x="152400" y="4622805"/>
            <a:ext cx="5715000" cy="400110"/>
          </a:xfrm>
          <a:prstGeom prst="rect">
            <a:avLst/>
          </a:prstGeom>
        </p:spPr>
        <p:txBody>
          <a:bodyPr wrap="square">
            <a:spAutoFit/>
          </a:bodyPr>
          <a:lstStyle/>
          <a:p>
            <a:pPr>
              <a:buFont typeface="Wingdings" pitchFamily="2" charset="2"/>
              <a:buChar char="Ø"/>
            </a:pPr>
            <a:r>
              <a:rPr lang="fr-FR" dirty="0" smtClean="0">
                <a:solidFill>
                  <a:schemeClr val="bg1"/>
                </a:solidFill>
              </a:rPr>
              <a:t> </a:t>
            </a:r>
            <a:r>
              <a:rPr lang="fr-FR" sz="2000" b="1" dirty="0" smtClean="0">
                <a:solidFill>
                  <a:schemeClr val="bg1"/>
                </a:solidFill>
              </a:rPr>
              <a:t>Distribution des temps de séjour équivalents</a:t>
            </a:r>
            <a:endParaRPr lang="fr-FR" sz="2000" b="1" dirty="0">
              <a:solidFill>
                <a:schemeClr val="bg1"/>
              </a:solidFill>
            </a:endParaRPr>
          </a:p>
        </p:txBody>
      </p:sp>
      <p:pic>
        <p:nvPicPr>
          <p:cNvPr id="192515" name="Picture 3"/>
          <p:cNvPicPr>
            <a:picLocks noChangeAspect="1" noChangeArrowheads="1"/>
          </p:cNvPicPr>
          <p:nvPr/>
        </p:nvPicPr>
        <p:blipFill>
          <a:blip r:embed="rId4"/>
          <a:srcRect r="49766" b="-2127"/>
          <a:stretch>
            <a:fillRect/>
          </a:stretch>
        </p:blipFill>
        <p:spPr bwMode="auto">
          <a:xfrm>
            <a:off x="457200" y="5257800"/>
            <a:ext cx="5778597" cy="685799"/>
          </a:xfrm>
          <a:prstGeom prst="rect">
            <a:avLst/>
          </a:prstGeom>
          <a:noFill/>
          <a:ln w="9525">
            <a:noFill/>
            <a:miter lim="800000"/>
            <a:headEnd/>
            <a:tailEnd/>
          </a:ln>
          <a:effectLst/>
        </p:spPr>
      </p:pic>
      <p:sp>
        <p:nvSpPr>
          <p:cNvPr id="70" name="Rectangle 69"/>
          <p:cNvSpPr/>
          <p:nvPr/>
        </p:nvSpPr>
        <p:spPr>
          <a:xfrm>
            <a:off x="381000" y="5181600"/>
            <a:ext cx="60198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p:cNvSpPr/>
          <p:nvPr/>
        </p:nvSpPr>
        <p:spPr>
          <a:xfrm>
            <a:off x="3915227" y="2819400"/>
            <a:ext cx="2262633"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3" name="Groupe 62"/>
          <p:cNvGrpSpPr/>
          <p:nvPr/>
        </p:nvGrpSpPr>
        <p:grpSpPr>
          <a:xfrm>
            <a:off x="293511" y="152400"/>
            <a:ext cx="8471957" cy="276999"/>
            <a:chOff x="310801" y="914400"/>
            <a:chExt cx="8471957" cy="276999"/>
          </a:xfrm>
        </p:grpSpPr>
        <p:sp>
          <p:nvSpPr>
            <p:cNvPr id="64" name="ZoneTexte 63"/>
            <p:cNvSpPr txBox="1"/>
            <p:nvPr/>
          </p:nvSpPr>
          <p:spPr>
            <a:xfrm>
              <a:off x="2537178" y="914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65" name="ZoneTexte 64"/>
            <p:cNvSpPr txBox="1"/>
            <p:nvPr/>
          </p:nvSpPr>
          <p:spPr>
            <a:xfrm>
              <a:off x="3680178" y="914400"/>
              <a:ext cx="16002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Calibrations &amp; Tests</a:t>
              </a:r>
              <a:endParaRPr lang="fr-FR" sz="1200" b="1" dirty="0">
                <a:solidFill>
                  <a:schemeClr val="bg1"/>
                </a:solidFill>
              </a:endParaRPr>
            </a:p>
          </p:txBody>
        </p:sp>
        <p:sp>
          <p:nvSpPr>
            <p:cNvPr id="67" name="ZoneTexte 66"/>
            <p:cNvSpPr txBox="1"/>
            <p:nvPr/>
          </p:nvSpPr>
          <p:spPr>
            <a:xfrm>
              <a:off x="6725358" y="914400"/>
              <a:ext cx="2057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68" name="ZoneTexte 67"/>
            <p:cNvSpPr txBox="1"/>
            <p:nvPr/>
          </p:nvSpPr>
          <p:spPr>
            <a:xfrm>
              <a:off x="5280378" y="914400"/>
              <a:ext cx="14478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71" name="ZoneTexte 70"/>
            <p:cNvSpPr txBox="1"/>
            <p:nvPr/>
          </p:nvSpPr>
          <p:spPr>
            <a:xfrm>
              <a:off x="310801" y="914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72" name="ZoneTexte 71"/>
            <p:cNvSpPr txBox="1"/>
            <p:nvPr/>
          </p:nvSpPr>
          <p:spPr>
            <a:xfrm>
              <a:off x="1250244" y="914400"/>
              <a:ext cx="1281646"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sp>
        <p:nvSpPr>
          <p:cNvPr id="73" name="Rectangle 72"/>
          <p:cNvSpPr/>
          <p:nvPr/>
        </p:nvSpPr>
        <p:spPr>
          <a:xfrm>
            <a:off x="1524000" y="499533"/>
            <a:ext cx="6629400" cy="369332"/>
          </a:xfrm>
          <a:prstGeom prst="rect">
            <a:avLst/>
          </a:prstGeom>
        </p:spPr>
        <p:txBody>
          <a:bodyPr wrap="square">
            <a:spAutoFit/>
          </a:bodyPr>
          <a:lstStyle/>
          <a:p>
            <a:pPr algn="just"/>
            <a:r>
              <a:rPr lang="fr-FR" i="1" u="sng" dirty="0" smtClean="0">
                <a:solidFill>
                  <a:schemeClr val="bg1"/>
                </a:solidFill>
              </a:rPr>
              <a:t>Lien entre les activités de surface et les concentrations au captage ?</a:t>
            </a:r>
          </a:p>
        </p:txBody>
      </p:sp>
      <p:grpSp>
        <p:nvGrpSpPr>
          <p:cNvPr id="101" name="Groupe 100"/>
          <p:cNvGrpSpPr/>
          <p:nvPr/>
        </p:nvGrpSpPr>
        <p:grpSpPr>
          <a:xfrm>
            <a:off x="6705600" y="1864425"/>
            <a:ext cx="2530305" cy="4129892"/>
            <a:chOff x="6705600" y="1864425"/>
            <a:chExt cx="2530305" cy="4129892"/>
          </a:xfrm>
        </p:grpSpPr>
        <p:cxnSp>
          <p:nvCxnSpPr>
            <p:cNvPr id="36" name="Connecteur droit avec flèche 35"/>
            <p:cNvCxnSpPr/>
            <p:nvPr/>
          </p:nvCxnSpPr>
          <p:spPr>
            <a:xfrm rot="5400000">
              <a:off x="7558043" y="2728957"/>
              <a:ext cx="431478" cy="2765"/>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858000" y="5562600"/>
              <a:ext cx="1600200" cy="253916"/>
            </a:xfrm>
            <a:prstGeom prst="rect">
              <a:avLst/>
            </a:prstGeom>
          </p:spPr>
          <p:txBody>
            <a:bodyPr wrap="square">
              <a:spAutoFit/>
            </a:bodyPr>
            <a:lstStyle/>
            <a:p>
              <a:pPr algn="ctr">
                <a:spcBef>
                  <a:spcPts val="1800"/>
                </a:spcBef>
              </a:pPr>
              <a:r>
                <a:rPr lang="fr-FR" sz="1050" b="1" dirty="0" smtClean="0">
                  <a:solidFill>
                    <a:schemeClr val="bg1"/>
                  </a:solidFill>
                </a:rPr>
                <a:t>Filet d’écoulement</a:t>
              </a:r>
            </a:p>
          </p:txBody>
        </p:sp>
        <p:sp>
          <p:nvSpPr>
            <p:cNvPr id="56" name="Rectangle 55"/>
            <p:cNvSpPr/>
            <p:nvPr/>
          </p:nvSpPr>
          <p:spPr>
            <a:xfrm>
              <a:off x="6858000" y="5740401"/>
              <a:ext cx="1600200" cy="253916"/>
            </a:xfrm>
            <a:prstGeom prst="rect">
              <a:avLst/>
            </a:prstGeom>
          </p:spPr>
          <p:txBody>
            <a:bodyPr wrap="square">
              <a:spAutoFit/>
            </a:bodyPr>
            <a:lstStyle/>
            <a:p>
              <a:pPr algn="ctr">
                <a:spcBef>
                  <a:spcPts val="1800"/>
                </a:spcBef>
              </a:pPr>
              <a:r>
                <a:rPr lang="fr-FR" sz="1050" b="1" dirty="0" smtClean="0">
                  <a:solidFill>
                    <a:schemeClr val="bg1"/>
                  </a:solidFill>
                </a:rPr>
                <a:t>Paramètres équivalents</a:t>
              </a:r>
            </a:p>
          </p:txBody>
        </p:sp>
        <p:sp>
          <p:nvSpPr>
            <p:cNvPr id="57" name="Rectangle 56"/>
            <p:cNvSpPr/>
            <p:nvPr/>
          </p:nvSpPr>
          <p:spPr>
            <a:xfrm>
              <a:off x="8629235" y="5215467"/>
              <a:ext cx="550225" cy="278075"/>
            </a:xfrm>
            <a:prstGeom prst="rect">
              <a:avLst/>
            </a:prstGeom>
            <a:ln>
              <a:noFill/>
            </a:ln>
          </p:spPr>
          <p:txBody>
            <a:bodyPr wrap="square">
              <a:spAutoFit/>
            </a:bodyPr>
            <a:lstStyle/>
            <a:p>
              <a:pPr algn="ctr"/>
              <a:r>
                <a:rPr lang="fr-FR" sz="1200" b="1" i="1" dirty="0" smtClean="0">
                  <a:solidFill>
                    <a:schemeClr val="bg1"/>
                  </a:solidFill>
                </a:rPr>
                <a:t>E1(t) </a:t>
              </a:r>
              <a:endParaRPr lang="fr-FR" sz="1200" i="1" dirty="0">
                <a:solidFill>
                  <a:schemeClr val="bg1"/>
                </a:solidFill>
              </a:endParaRPr>
            </a:p>
          </p:txBody>
        </p:sp>
        <p:sp>
          <p:nvSpPr>
            <p:cNvPr id="58" name="Rectangle 57"/>
            <p:cNvSpPr/>
            <p:nvPr/>
          </p:nvSpPr>
          <p:spPr>
            <a:xfrm>
              <a:off x="6705600" y="1864425"/>
              <a:ext cx="2286000" cy="646331"/>
            </a:xfrm>
            <a:prstGeom prst="rect">
              <a:avLst/>
            </a:prstGeom>
            <a:ln>
              <a:solidFill>
                <a:schemeClr val="bg1"/>
              </a:solidFill>
            </a:ln>
          </p:spPr>
          <p:txBody>
            <a:bodyPr wrap="square">
              <a:spAutoFit/>
            </a:bodyPr>
            <a:lstStyle/>
            <a:p>
              <a:pPr algn="ctr"/>
              <a:r>
                <a:rPr lang="fr-FR" b="1" dirty="0" smtClean="0">
                  <a:solidFill>
                    <a:schemeClr val="bg1"/>
                  </a:solidFill>
                </a:rPr>
                <a:t>Apport d’eau </a:t>
              </a:r>
              <a:r>
                <a:rPr lang="fr-FR" b="1" i="1" dirty="0" smtClean="0">
                  <a:solidFill>
                    <a:schemeClr val="bg1"/>
                  </a:solidFill>
                  <a:latin typeface="Times New Roman" pitchFamily="18" charset="0"/>
                  <a:cs typeface="Times New Roman" pitchFamily="18" charset="0"/>
                </a:rPr>
                <a:t>(Q)</a:t>
              </a:r>
              <a:r>
                <a:rPr lang="fr-FR" b="1" dirty="0" smtClean="0">
                  <a:solidFill>
                    <a:schemeClr val="bg1"/>
                  </a:solidFill>
                </a:rPr>
                <a:t> et de masse </a:t>
              </a:r>
              <a:r>
                <a:rPr lang="fr-FR" b="1" i="1" dirty="0" smtClean="0">
                  <a:solidFill>
                    <a:schemeClr val="bg1"/>
                  </a:solidFill>
                  <a:latin typeface="Times New Roman" pitchFamily="18" charset="0"/>
                  <a:cs typeface="Times New Roman" pitchFamily="18" charset="0"/>
                </a:rPr>
                <a:t>(M)</a:t>
              </a:r>
              <a:endParaRPr lang="fr-FR" b="1" dirty="0" smtClean="0">
                <a:solidFill>
                  <a:schemeClr val="bg1"/>
                </a:solidFill>
              </a:endParaRPr>
            </a:p>
          </p:txBody>
        </p:sp>
        <p:sp>
          <p:nvSpPr>
            <p:cNvPr id="60" name="Rectangle 59"/>
            <p:cNvSpPr/>
            <p:nvPr/>
          </p:nvSpPr>
          <p:spPr>
            <a:xfrm>
              <a:off x="8607243" y="4792134"/>
              <a:ext cx="609600" cy="276999"/>
            </a:xfrm>
            <a:prstGeom prst="rect">
              <a:avLst/>
            </a:prstGeom>
            <a:ln>
              <a:noFill/>
            </a:ln>
          </p:spPr>
          <p:txBody>
            <a:bodyPr wrap="square">
              <a:spAutoFit/>
            </a:bodyPr>
            <a:lstStyle/>
            <a:p>
              <a:pPr algn="ctr"/>
              <a:r>
                <a:rPr lang="fr-FR" sz="1200" b="1" i="1" dirty="0" smtClean="0">
                  <a:solidFill>
                    <a:schemeClr val="bg1"/>
                  </a:solidFill>
                </a:rPr>
                <a:t>E2(t) </a:t>
              </a:r>
              <a:endParaRPr lang="fr-FR" sz="1200" i="1" dirty="0">
                <a:solidFill>
                  <a:schemeClr val="bg1"/>
                </a:solidFill>
              </a:endParaRPr>
            </a:p>
          </p:txBody>
        </p:sp>
        <p:grpSp>
          <p:nvGrpSpPr>
            <p:cNvPr id="74" name="Groupe 73"/>
            <p:cNvGrpSpPr/>
            <p:nvPr/>
          </p:nvGrpSpPr>
          <p:grpSpPr>
            <a:xfrm>
              <a:off x="6784623" y="3048000"/>
              <a:ext cx="1981200" cy="2514600"/>
              <a:chOff x="2607733" y="1444974"/>
              <a:chExt cx="4325231" cy="4899382"/>
            </a:xfrm>
          </p:grpSpPr>
          <p:pic>
            <p:nvPicPr>
              <p:cNvPr id="75" name="Picture 2" descr="D:\THESE_2013\PROD\REDACTION\REDAC CHAP THESE\REDAC_FINAL\Ppt_SOUTENANCE_THESE\Réservoir_Hydrog.jpg"/>
              <p:cNvPicPr>
                <a:picLocks noChangeAspect="1" noChangeArrowheads="1"/>
              </p:cNvPicPr>
              <p:nvPr/>
            </p:nvPicPr>
            <p:blipFill>
              <a:blip r:embed="rId5" cstate="print"/>
              <a:srcRect l="22622" r="21103"/>
              <a:stretch>
                <a:fillRect/>
              </a:stretch>
            </p:blipFill>
            <p:spPr bwMode="auto">
              <a:xfrm>
                <a:off x="2837403" y="4847170"/>
                <a:ext cx="609600" cy="533399"/>
              </a:xfrm>
              <a:prstGeom prst="rect">
                <a:avLst/>
              </a:prstGeom>
              <a:noFill/>
            </p:spPr>
          </p:pic>
          <p:cxnSp>
            <p:nvCxnSpPr>
              <p:cNvPr id="76" name="Connecteur droit avec flèche 75"/>
              <p:cNvCxnSpPr/>
              <p:nvPr/>
            </p:nvCxnSpPr>
            <p:spPr>
              <a:xfrm rot="5400000">
                <a:off x="3010517" y="3235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77" name="Picture 2" descr="D:\THESE_2013\PROD\REDACTION\REDAC CHAP THESE\REDAC_FINAL\Ppt_SOUTENANCE_THESE\Réservoir_Hydrog.jpg"/>
              <p:cNvPicPr>
                <a:picLocks noChangeAspect="1" noChangeArrowheads="1"/>
              </p:cNvPicPr>
              <p:nvPr/>
            </p:nvPicPr>
            <p:blipFill>
              <a:blip r:embed="rId6" cstate="print"/>
              <a:srcRect l="22622"/>
              <a:stretch>
                <a:fillRect/>
              </a:stretch>
            </p:blipFill>
            <p:spPr bwMode="auto">
              <a:xfrm>
                <a:off x="4800600" y="5635980"/>
                <a:ext cx="1600200" cy="533399"/>
              </a:xfrm>
              <a:prstGeom prst="rect">
                <a:avLst/>
              </a:prstGeom>
              <a:noFill/>
            </p:spPr>
          </p:pic>
          <p:pic>
            <p:nvPicPr>
              <p:cNvPr id="78" name="Picture 2" descr="D:\THESE_2013\PROD\REDACTION\REDAC CHAP THESE\REDAC_FINAL\Ppt_SOUTENANCE_THESE\Réservoir_Hydrog.jpg"/>
              <p:cNvPicPr>
                <a:picLocks noChangeAspect="1" noChangeArrowheads="1"/>
              </p:cNvPicPr>
              <p:nvPr/>
            </p:nvPicPr>
            <p:blipFill>
              <a:blip r:embed="rId7" cstate="print"/>
              <a:srcRect r="77378"/>
              <a:stretch>
                <a:fillRect/>
              </a:stretch>
            </p:blipFill>
            <p:spPr bwMode="auto">
              <a:xfrm rot="5400000">
                <a:off x="4343400" y="3143952"/>
                <a:ext cx="533399" cy="838200"/>
              </a:xfrm>
              <a:prstGeom prst="rect">
                <a:avLst/>
              </a:prstGeom>
              <a:noFill/>
            </p:spPr>
          </p:pic>
          <p:pic>
            <p:nvPicPr>
              <p:cNvPr id="80" name="Picture 2" descr="D:\THESE_2013\PROD\REDACTION\REDAC CHAP THESE\REDAC_FINAL\Ppt_SOUTENANCE_THESE\Réservoir_Hydrog.jpg"/>
              <p:cNvPicPr>
                <a:picLocks noChangeAspect="1" noChangeArrowheads="1"/>
              </p:cNvPicPr>
              <p:nvPr/>
            </p:nvPicPr>
            <p:blipFill>
              <a:blip r:embed="rId8" cstate="print"/>
              <a:srcRect r="77378"/>
              <a:stretch>
                <a:fillRect/>
              </a:stretch>
            </p:blipFill>
            <p:spPr bwMode="auto">
              <a:xfrm rot="5400000">
                <a:off x="2971799" y="3132664"/>
                <a:ext cx="381000" cy="838199"/>
              </a:xfrm>
              <a:prstGeom prst="rect">
                <a:avLst/>
              </a:prstGeom>
              <a:noFill/>
            </p:spPr>
          </p:pic>
          <p:pic>
            <p:nvPicPr>
              <p:cNvPr id="81" name="Picture 2" descr="D:\THESE_2013\PROD\REDACTION\REDAC CHAP THESE\REDAC_FINAL\Ppt_SOUTENANCE_THESE\Réservoir_Hydrog.jpg"/>
              <p:cNvPicPr>
                <a:picLocks noChangeAspect="1" noChangeArrowheads="1"/>
              </p:cNvPicPr>
              <p:nvPr/>
            </p:nvPicPr>
            <p:blipFill>
              <a:blip r:embed="rId9" cstate="print"/>
              <a:srcRect r="77378"/>
              <a:stretch>
                <a:fillRect/>
              </a:stretch>
            </p:blipFill>
            <p:spPr bwMode="auto">
              <a:xfrm rot="5400000">
                <a:off x="5676900" y="3159474"/>
                <a:ext cx="685799" cy="762000"/>
              </a:xfrm>
              <a:prstGeom prst="rect">
                <a:avLst/>
              </a:prstGeom>
              <a:noFill/>
            </p:spPr>
          </p:pic>
          <p:pic>
            <p:nvPicPr>
              <p:cNvPr id="82" name="Picture 4"/>
              <p:cNvPicPr>
                <a:picLocks noChangeAspect="1" noChangeArrowheads="1"/>
              </p:cNvPicPr>
              <p:nvPr/>
            </p:nvPicPr>
            <p:blipFill>
              <a:blip r:embed="rId10" cstate="print"/>
              <a:srcRect/>
              <a:stretch>
                <a:fillRect/>
              </a:stretch>
            </p:blipFill>
            <p:spPr bwMode="auto">
              <a:xfrm>
                <a:off x="2819400" y="1444974"/>
                <a:ext cx="3486150" cy="1507524"/>
              </a:xfrm>
              <a:prstGeom prst="rect">
                <a:avLst/>
              </a:prstGeom>
              <a:noFill/>
              <a:ln w="9525">
                <a:noFill/>
                <a:miter lim="800000"/>
                <a:headEnd/>
                <a:tailEnd/>
              </a:ln>
              <a:effectLst/>
            </p:spPr>
          </p:pic>
          <p:pic>
            <p:nvPicPr>
              <p:cNvPr id="83" name="Picture 2" descr="D:\THESE_2013\PROD\REDACTION\REDAC CHAP THESE\REDAC_FINAL\Ppt_SOUTENANCE_THESE\Réservoir_Hydrog.jpg"/>
              <p:cNvPicPr>
                <a:picLocks noChangeAspect="1" noChangeArrowheads="1"/>
              </p:cNvPicPr>
              <p:nvPr/>
            </p:nvPicPr>
            <p:blipFill>
              <a:blip r:embed="rId11" cstate="print"/>
              <a:srcRect l="22622"/>
              <a:stretch>
                <a:fillRect/>
              </a:stretch>
            </p:blipFill>
            <p:spPr bwMode="auto">
              <a:xfrm>
                <a:off x="2743200" y="5635980"/>
                <a:ext cx="2057400" cy="533399"/>
              </a:xfrm>
              <a:prstGeom prst="rect">
                <a:avLst/>
              </a:prstGeom>
              <a:noFill/>
            </p:spPr>
          </p:pic>
          <p:pic>
            <p:nvPicPr>
              <p:cNvPr id="84" name="Picture 2" descr="D:\THESE_2013\PROD\REDACTION\REDAC CHAP THESE\REDAC_FINAL\Ppt_SOUTENANCE_THESE\Réservoir_Hydrog.jpg"/>
              <p:cNvPicPr>
                <a:picLocks noChangeAspect="1" noChangeArrowheads="1"/>
              </p:cNvPicPr>
              <p:nvPr/>
            </p:nvPicPr>
            <p:blipFill>
              <a:blip r:embed="rId12" cstate="print"/>
              <a:srcRect l="22622"/>
              <a:stretch>
                <a:fillRect/>
              </a:stretch>
            </p:blipFill>
            <p:spPr bwMode="auto">
              <a:xfrm>
                <a:off x="4114800" y="4828824"/>
                <a:ext cx="2286000" cy="533399"/>
              </a:xfrm>
              <a:prstGeom prst="rect">
                <a:avLst/>
              </a:prstGeom>
              <a:noFill/>
            </p:spPr>
          </p:pic>
          <p:cxnSp>
            <p:nvCxnSpPr>
              <p:cNvPr id="85" name="Connecteur droit avec flèche 84"/>
              <p:cNvCxnSpPr/>
              <p:nvPr/>
            </p:nvCxnSpPr>
            <p:spPr>
              <a:xfrm rot="5400000">
                <a:off x="5906117" y="3997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6" name="Connecteur droit avec flèche 85"/>
              <p:cNvCxnSpPr/>
              <p:nvPr/>
            </p:nvCxnSpPr>
            <p:spPr>
              <a:xfrm rot="5400000">
                <a:off x="5906117" y="30826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7" name="Connecteur droit avec flèche 86"/>
              <p:cNvCxnSpPr/>
              <p:nvPr/>
            </p:nvCxnSpPr>
            <p:spPr>
              <a:xfrm rot="5400000">
                <a:off x="4332905" y="4277695"/>
                <a:ext cx="479778"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8" name="Connecteur droit avec flèche 87"/>
              <p:cNvCxnSpPr/>
              <p:nvPr/>
            </p:nvCxnSpPr>
            <p:spPr>
              <a:xfrm rot="5400000">
                <a:off x="4458317" y="31588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9" name="Connecteur droit avec flèche 88"/>
              <p:cNvCxnSpPr/>
              <p:nvPr/>
            </p:nvCxnSpPr>
            <p:spPr>
              <a:xfrm rot="5400000">
                <a:off x="2856705" y="4306095"/>
                <a:ext cx="536226"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90" name="Picture 2" descr="D:\THESE_2013\PROD\REDACTION\REDAC CHAP THESE\REDAC_FINAL\Ppt_SOUTENANCE_THESE\Réservoir_Hydrog.jpg"/>
              <p:cNvPicPr>
                <a:picLocks noChangeAspect="1" noChangeArrowheads="1"/>
              </p:cNvPicPr>
              <p:nvPr/>
            </p:nvPicPr>
            <p:blipFill>
              <a:blip r:embed="rId13" cstate="print"/>
              <a:srcRect l="22622" r="21103"/>
              <a:stretch>
                <a:fillRect/>
              </a:stretch>
            </p:blipFill>
            <p:spPr bwMode="auto">
              <a:xfrm>
                <a:off x="5715000" y="4114800"/>
                <a:ext cx="914400" cy="533399"/>
              </a:xfrm>
              <a:prstGeom prst="rect">
                <a:avLst/>
              </a:prstGeom>
              <a:noFill/>
            </p:spPr>
          </p:pic>
          <p:sp>
            <p:nvSpPr>
              <p:cNvPr id="91" name="Forme libre 90"/>
              <p:cNvSpPr/>
              <p:nvPr/>
            </p:nvSpPr>
            <p:spPr>
              <a:xfrm>
                <a:off x="2607733" y="3002844"/>
                <a:ext cx="4109156" cy="3341512"/>
              </a:xfrm>
              <a:custGeom>
                <a:avLst/>
                <a:gdLst>
                  <a:gd name="connsiteX0" fmla="*/ 0 w 4109156"/>
                  <a:gd name="connsiteY0" fmla="*/ 0 h 3341512"/>
                  <a:gd name="connsiteX1" fmla="*/ 1083734 w 4109156"/>
                  <a:gd name="connsiteY1" fmla="*/ 0 h 3341512"/>
                  <a:gd name="connsiteX2" fmla="*/ 1083734 w 4109156"/>
                  <a:gd name="connsiteY2" fmla="*/ 2483556 h 3341512"/>
                  <a:gd name="connsiteX3" fmla="*/ 4109156 w 4109156"/>
                  <a:gd name="connsiteY3" fmla="*/ 2483556 h 3341512"/>
                  <a:gd name="connsiteX4" fmla="*/ 4109156 w 4109156"/>
                  <a:gd name="connsiteY4" fmla="*/ 3341512 h 3341512"/>
                  <a:gd name="connsiteX5" fmla="*/ 22578 w 4109156"/>
                  <a:gd name="connsiteY5" fmla="*/ 3341512 h 3341512"/>
                  <a:gd name="connsiteX6" fmla="*/ 0 w 4109156"/>
                  <a:gd name="connsiteY6" fmla="*/ 0 h 334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156" h="3341512">
                    <a:moveTo>
                      <a:pt x="0" y="0"/>
                    </a:moveTo>
                    <a:lnTo>
                      <a:pt x="1083734" y="0"/>
                    </a:lnTo>
                    <a:lnTo>
                      <a:pt x="1083734" y="2483556"/>
                    </a:lnTo>
                    <a:lnTo>
                      <a:pt x="4109156" y="2483556"/>
                    </a:lnTo>
                    <a:lnTo>
                      <a:pt x="4109156" y="3341512"/>
                    </a:lnTo>
                    <a:lnTo>
                      <a:pt x="22578" y="3341512"/>
                    </a:lnTo>
                    <a:lnTo>
                      <a:pt x="0" y="0"/>
                    </a:lnTo>
                    <a:close/>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Forme libre 91"/>
              <p:cNvSpPr/>
              <p:nvPr/>
            </p:nvSpPr>
            <p:spPr>
              <a:xfrm>
                <a:off x="3951111" y="3002844"/>
                <a:ext cx="2765778" cy="2393245"/>
              </a:xfrm>
              <a:custGeom>
                <a:avLst/>
                <a:gdLst>
                  <a:gd name="connsiteX0" fmla="*/ 0 w 2765778"/>
                  <a:gd name="connsiteY0" fmla="*/ 0 h 2393245"/>
                  <a:gd name="connsiteX1" fmla="*/ 0 w 2765778"/>
                  <a:gd name="connsiteY1" fmla="*/ 2393245 h 2393245"/>
                  <a:gd name="connsiteX2" fmla="*/ 2765778 w 2765778"/>
                  <a:gd name="connsiteY2" fmla="*/ 2393245 h 2393245"/>
                  <a:gd name="connsiteX3" fmla="*/ 2765778 w 2765778"/>
                  <a:gd name="connsiteY3" fmla="*/ 1772356 h 2393245"/>
                  <a:gd name="connsiteX4" fmla="*/ 1264356 w 2765778"/>
                  <a:gd name="connsiteY4" fmla="*/ 1772356 h 2393245"/>
                  <a:gd name="connsiteX5" fmla="*/ 1264356 w 2765778"/>
                  <a:gd name="connsiteY5" fmla="*/ 11289 h 2393245"/>
                  <a:gd name="connsiteX6" fmla="*/ 0 w 2765778"/>
                  <a:gd name="connsiteY6" fmla="*/ 0 h 23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5778" h="2393245">
                    <a:moveTo>
                      <a:pt x="0" y="0"/>
                    </a:moveTo>
                    <a:lnTo>
                      <a:pt x="0" y="2393245"/>
                    </a:lnTo>
                    <a:lnTo>
                      <a:pt x="2765778" y="2393245"/>
                    </a:lnTo>
                    <a:lnTo>
                      <a:pt x="2765778" y="1772356"/>
                    </a:lnTo>
                    <a:lnTo>
                      <a:pt x="1264356" y="1772356"/>
                    </a:lnTo>
                    <a:lnTo>
                      <a:pt x="1264356" y="11289"/>
                    </a:lnTo>
                    <a:lnTo>
                      <a:pt x="0" y="0"/>
                    </a:lnTo>
                    <a:close/>
                  </a:path>
                </a:pathLst>
              </a:custGeom>
              <a:noFill/>
              <a:ln w="28575">
                <a:solidFill>
                  <a:srgbClr val="154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Forme libre 92"/>
              <p:cNvSpPr/>
              <p:nvPr/>
            </p:nvSpPr>
            <p:spPr>
              <a:xfrm>
                <a:off x="5486400" y="3014133"/>
                <a:ext cx="1230489" cy="1682045"/>
              </a:xfrm>
              <a:custGeom>
                <a:avLst/>
                <a:gdLst>
                  <a:gd name="connsiteX0" fmla="*/ 0 w 1230489"/>
                  <a:gd name="connsiteY0" fmla="*/ 0 h 1682045"/>
                  <a:gd name="connsiteX1" fmla="*/ 0 w 1230489"/>
                  <a:gd name="connsiteY1" fmla="*/ 1682045 h 1682045"/>
                  <a:gd name="connsiteX2" fmla="*/ 1230489 w 1230489"/>
                  <a:gd name="connsiteY2" fmla="*/ 1682045 h 1682045"/>
                  <a:gd name="connsiteX3" fmla="*/ 1230489 w 1230489"/>
                  <a:gd name="connsiteY3" fmla="*/ 1072445 h 1682045"/>
                  <a:gd name="connsiteX4" fmla="*/ 993422 w 1230489"/>
                  <a:gd name="connsiteY4" fmla="*/ 1072445 h 1682045"/>
                  <a:gd name="connsiteX5" fmla="*/ 993422 w 1230489"/>
                  <a:gd name="connsiteY5" fmla="*/ 0 h 1682045"/>
                  <a:gd name="connsiteX6" fmla="*/ 0 w 1230489"/>
                  <a:gd name="connsiteY6" fmla="*/ 0 h 16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489" h="1682045">
                    <a:moveTo>
                      <a:pt x="0" y="0"/>
                    </a:moveTo>
                    <a:lnTo>
                      <a:pt x="0" y="1682045"/>
                    </a:lnTo>
                    <a:lnTo>
                      <a:pt x="1230489" y="1682045"/>
                    </a:lnTo>
                    <a:lnTo>
                      <a:pt x="1230489" y="1072445"/>
                    </a:lnTo>
                    <a:lnTo>
                      <a:pt x="993422" y="1072445"/>
                    </a:lnTo>
                    <a:lnTo>
                      <a:pt x="993422" y="0"/>
                    </a:lnTo>
                    <a:lnTo>
                      <a:pt x="0" y="0"/>
                    </a:lnTo>
                    <a:close/>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4" name="Connecteur droit avec flèche 93"/>
              <p:cNvCxnSpPr/>
              <p:nvPr/>
            </p:nvCxnSpPr>
            <p:spPr>
              <a:xfrm rot="5400000">
                <a:off x="3010517" y="5523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5" name="Connecteur droit avec flèche 94"/>
              <p:cNvCxnSpPr/>
              <p:nvPr/>
            </p:nvCxnSpPr>
            <p:spPr>
              <a:xfrm>
                <a:off x="6400800" y="5105400"/>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p:nvPr/>
            </p:nvCxnSpPr>
            <p:spPr>
              <a:xfrm>
                <a:off x="6629400" y="4377267"/>
                <a:ext cx="3035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7" name="Connecteur droit avec flèche 96"/>
              <p:cNvCxnSpPr/>
              <p:nvPr/>
            </p:nvCxnSpPr>
            <p:spPr>
              <a:xfrm>
                <a:off x="6400800" y="5901267"/>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98" name="Rectangle 97"/>
            <p:cNvSpPr/>
            <p:nvPr/>
          </p:nvSpPr>
          <p:spPr>
            <a:xfrm>
              <a:off x="8626305" y="4419600"/>
              <a:ext cx="609600" cy="276999"/>
            </a:xfrm>
            <a:prstGeom prst="rect">
              <a:avLst/>
            </a:prstGeom>
            <a:ln>
              <a:noFill/>
            </a:ln>
          </p:spPr>
          <p:txBody>
            <a:bodyPr wrap="square">
              <a:spAutoFit/>
            </a:bodyPr>
            <a:lstStyle/>
            <a:p>
              <a:pPr algn="ctr"/>
              <a:r>
                <a:rPr lang="fr-FR" sz="1200" b="1" i="1" dirty="0" smtClean="0">
                  <a:solidFill>
                    <a:schemeClr val="bg1"/>
                  </a:solidFill>
                </a:rPr>
                <a:t>E3(t) </a:t>
              </a:r>
              <a:endParaRPr lang="fr-FR" sz="1200" i="1" dirty="0">
                <a:solidFill>
                  <a:schemeClr val="bg1"/>
                </a:solidFill>
              </a:endParaRPr>
            </a:p>
          </p:txBody>
        </p:sp>
      </p:grpSp>
      <p:pic>
        <p:nvPicPr>
          <p:cNvPr id="192516" name="Picture 4"/>
          <p:cNvPicPr>
            <a:picLocks noChangeAspect="1" noChangeArrowheads="1"/>
          </p:cNvPicPr>
          <p:nvPr/>
        </p:nvPicPr>
        <p:blipFill>
          <a:blip r:embed="rId14"/>
          <a:srcRect l="38326" r="37885"/>
          <a:stretch>
            <a:fillRect/>
          </a:stretch>
        </p:blipFill>
        <p:spPr bwMode="auto">
          <a:xfrm>
            <a:off x="4224867" y="2968977"/>
            <a:ext cx="1573553" cy="593725"/>
          </a:xfrm>
          <a:prstGeom prst="rect">
            <a:avLst/>
          </a:prstGeom>
          <a:noFill/>
          <a:ln w="9525">
            <a:noFill/>
            <a:miter lim="800000"/>
            <a:headEnd/>
            <a:tailEnd/>
          </a:ln>
          <a:effectLst/>
        </p:spPr>
      </p:pic>
      <p:sp>
        <p:nvSpPr>
          <p:cNvPr id="99" name="Rectangle 98"/>
          <p:cNvSpPr/>
          <p:nvPr/>
        </p:nvSpPr>
        <p:spPr>
          <a:xfrm>
            <a:off x="4433248" y="3233045"/>
            <a:ext cx="256802" cy="261610"/>
          </a:xfrm>
          <a:prstGeom prst="rect">
            <a:avLst/>
          </a:prstGeom>
        </p:spPr>
        <p:txBody>
          <a:bodyPr wrap="none">
            <a:spAutoFit/>
          </a:bodyPr>
          <a:lstStyle/>
          <a:p>
            <a:r>
              <a:rPr lang="fr-FR" sz="1100" i="1" dirty="0" smtClean="0">
                <a:solidFill>
                  <a:srgbClr val="C00000"/>
                </a:solidFill>
                <a:latin typeface="Times New Roman" pitchFamily="18" charset="0"/>
                <a:cs typeface="Times New Roman" pitchFamily="18" charset="0"/>
              </a:rPr>
              <a:t>n</a:t>
            </a:r>
            <a:endParaRPr lang="fr-FR" sz="11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2" name="Picture 4"/>
          <p:cNvPicPr>
            <a:picLocks noChangeAspect="1" noChangeArrowheads="1"/>
          </p:cNvPicPr>
          <p:nvPr/>
        </p:nvPicPr>
        <p:blipFill>
          <a:blip r:embed="rId3"/>
          <a:srcRect l="28500" t="54884" r="59500" b="26511"/>
          <a:stretch>
            <a:fillRect/>
          </a:stretch>
        </p:blipFill>
        <p:spPr bwMode="auto">
          <a:xfrm>
            <a:off x="3124200" y="3200400"/>
            <a:ext cx="1828800" cy="1524000"/>
          </a:xfrm>
          <a:prstGeom prst="rect">
            <a:avLst/>
          </a:prstGeom>
          <a:noFill/>
          <a:ln w="9525">
            <a:noFill/>
            <a:miter lim="800000"/>
            <a:headEnd/>
            <a:tailEnd/>
          </a:ln>
        </p:spPr>
      </p:pic>
      <p:sp>
        <p:nvSpPr>
          <p:cNvPr id="15" name="Rectangle 14"/>
          <p:cNvSpPr/>
          <p:nvPr/>
        </p:nvSpPr>
        <p:spPr>
          <a:xfrm>
            <a:off x="1577622" y="1255887"/>
            <a:ext cx="7278624" cy="369332"/>
          </a:xfrm>
          <a:prstGeom prst="rect">
            <a:avLst/>
          </a:prstGeom>
          <a:ln>
            <a:solidFill>
              <a:schemeClr val="bg1"/>
            </a:solidFill>
          </a:ln>
        </p:spPr>
        <p:txBody>
          <a:bodyPr wrap="square">
            <a:spAutoFit/>
          </a:bodyPr>
          <a:lstStyle/>
          <a:p>
            <a:pPr algn="ctr"/>
            <a:r>
              <a:rPr lang="fr-FR" dirty="0" smtClean="0">
                <a:solidFill>
                  <a:schemeClr val="bg1"/>
                </a:solidFill>
              </a:rPr>
              <a:t>Consommation dans le monde </a:t>
            </a:r>
          </a:p>
        </p:txBody>
      </p:sp>
      <p:pic>
        <p:nvPicPr>
          <p:cNvPr id="201734" name="Picture 6" descr="http://plateformeco.com/wp-content/uploads/2012/07/utilisation-de-pesticides.jpg"/>
          <p:cNvPicPr>
            <a:picLocks noChangeAspect="1" noChangeArrowheads="1"/>
          </p:cNvPicPr>
          <p:nvPr/>
        </p:nvPicPr>
        <p:blipFill>
          <a:blip r:embed="rId4"/>
          <a:srcRect/>
          <a:stretch>
            <a:fillRect/>
          </a:stretch>
        </p:blipFill>
        <p:spPr bwMode="auto">
          <a:xfrm>
            <a:off x="1570816" y="1871133"/>
            <a:ext cx="7316009" cy="3962299"/>
          </a:xfrm>
          <a:prstGeom prst="rect">
            <a:avLst/>
          </a:prstGeom>
          <a:noFill/>
        </p:spPr>
      </p:pic>
      <p:sp>
        <p:nvSpPr>
          <p:cNvPr id="12" name="Rectangle 11"/>
          <p:cNvSpPr/>
          <p:nvPr/>
        </p:nvSpPr>
        <p:spPr>
          <a:xfrm>
            <a:off x="7391400" y="5791200"/>
            <a:ext cx="1573829" cy="276999"/>
          </a:xfrm>
          <a:prstGeom prst="rect">
            <a:avLst/>
          </a:prstGeom>
        </p:spPr>
        <p:txBody>
          <a:bodyPr wrap="none">
            <a:spAutoFit/>
          </a:bodyPr>
          <a:lstStyle/>
          <a:p>
            <a:pPr algn="ctr"/>
            <a:r>
              <a:rPr lang="fr-FR" sz="1200" i="1" dirty="0" smtClean="0">
                <a:solidFill>
                  <a:schemeClr val="bg1"/>
                </a:solidFill>
              </a:rPr>
              <a:t>Goodplanet.info, 2008</a:t>
            </a:r>
            <a:endParaRPr lang="fr-FR" sz="1200" i="1" dirty="0">
              <a:solidFill>
                <a:schemeClr val="bg1"/>
              </a:solidFill>
            </a:endParaRPr>
          </a:p>
        </p:txBody>
      </p:sp>
      <p:grpSp>
        <p:nvGrpSpPr>
          <p:cNvPr id="69" name="Groupe 68"/>
          <p:cNvGrpSpPr/>
          <p:nvPr/>
        </p:nvGrpSpPr>
        <p:grpSpPr>
          <a:xfrm>
            <a:off x="0" y="1803396"/>
            <a:ext cx="1752600" cy="2492654"/>
            <a:chOff x="181100" y="2438400"/>
            <a:chExt cx="1752600" cy="2492654"/>
          </a:xfrm>
        </p:grpSpPr>
        <p:pic>
          <p:nvPicPr>
            <p:cNvPr id="52" name="Picture 4"/>
            <p:cNvPicPr>
              <a:picLocks noChangeAspect="1" noChangeArrowheads="1"/>
            </p:cNvPicPr>
            <p:nvPr/>
          </p:nvPicPr>
          <p:blipFill>
            <a:blip r:embed="rId3"/>
            <a:srcRect l="34500" t="71629" r="64667" b="27441"/>
            <a:stretch>
              <a:fillRect/>
            </a:stretch>
          </p:blipFill>
          <p:spPr bwMode="auto">
            <a:xfrm>
              <a:off x="292500" y="4679600"/>
              <a:ext cx="301752" cy="152400"/>
            </a:xfrm>
            <a:prstGeom prst="rect">
              <a:avLst/>
            </a:prstGeom>
            <a:noFill/>
            <a:ln w="9525">
              <a:noFill/>
              <a:miter lim="800000"/>
              <a:headEnd/>
              <a:tailEnd/>
            </a:ln>
          </p:spPr>
        </p:pic>
        <p:pic>
          <p:nvPicPr>
            <p:cNvPr id="53" name="Picture 4"/>
            <p:cNvPicPr>
              <a:picLocks noChangeAspect="1" noChangeArrowheads="1"/>
            </p:cNvPicPr>
            <p:nvPr/>
          </p:nvPicPr>
          <p:blipFill>
            <a:blip r:embed="rId3"/>
            <a:srcRect l="34750" t="62558" r="64750" b="36977"/>
            <a:stretch>
              <a:fillRect/>
            </a:stretch>
          </p:blipFill>
          <p:spPr bwMode="auto">
            <a:xfrm>
              <a:off x="292500" y="3737200"/>
              <a:ext cx="304800" cy="152400"/>
            </a:xfrm>
            <a:prstGeom prst="rect">
              <a:avLst/>
            </a:prstGeom>
            <a:noFill/>
            <a:ln w="9525">
              <a:noFill/>
              <a:miter lim="800000"/>
              <a:headEnd/>
              <a:tailEnd/>
            </a:ln>
          </p:spPr>
        </p:pic>
        <p:pic>
          <p:nvPicPr>
            <p:cNvPr id="54" name="Picture 4"/>
            <p:cNvPicPr>
              <a:picLocks noChangeAspect="1" noChangeArrowheads="1"/>
            </p:cNvPicPr>
            <p:nvPr/>
          </p:nvPicPr>
          <p:blipFill>
            <a:blip r:embed="rId3"/>
            <a:srcRect l="34750" t="59535" r="64250" b="39535"/>
            <a:stretch>
              <a:fillRect/>
            </a:stretch>
          </p:blipFill>
          <p:spPr bwMode="auto">
            <a:xfrm>
              <a:off x="292500" y="3424200"/>
              <a:ext cx="304800" cy="152400"/>
            </a:xfrm>
            <a:prstGeom prst="rect">
              <a:avLst/>
            </a:prstGeom>
            <a:noFill/>
            <a:ln w="9525">
              <a:noFill/>
              <a:miter lim="800000"/>
              <a:headEnd/>
              <a:tailEnd/>
            </a:ln>
          </p:spPr>
        </p:pic>
        <p:pic>
          <p:nvPicPr>
            <p:cNvPr id="59" name="Picture 4"/>
            <p:cNvPicPr>
              <a:picLocks noChangeAspect="1" noChangeArrowheads="1"/>
            </p:cNvPicPr>
            <p:nvPr/>
          </p:nvPicPr>
          <p:blipFill>
            <a:blip r:embed="rId3"/>
            <a:srcRect l="34750" t="56744" r="64250" b="42326"/>
            <a:stretch>
              <a:fillRect/>
            </a:stretch>
          </p:blipFill>
          <p:spPr bwMode="auto">
            <a:xfrm>
              <a:off x="292500" y="3124200"/>
              <a:ext cx="304800" cy="152400"/>
            </a:xfrm>
            <a:prstGeom prst="rect">
              <a:avLst/>
            </a:prstGeom>
            <a:noFill/>
            <a:ln w="9525">
              <a:noFill/>
              <a:miter lim="800000"/>
              <a:headEnd/>
              <a:tailEnd/>
            </a:ln>
          </p:spPr>
        </p:pic>
        <p:sp>
          <p:nvSpPr>
            <p:cNvPr id="60" name="Rectangle 59"/>
            <p:cNvSpPr/>
            <p:nvPr/>
          </p:nvSpPr>
          <p:spPr>
            <a:xfrm>
              <a:off x="181100" y="2438400"/>
              <a:ext cx="1752600" cy="584775"/>
            </a:xfrm>
            <a:prstGeom prst="rect">
              <a:avLst/>
            </a:prstGeom>
          </p:spPr>
          <p:txBody>
            <a:bodyPr wrap="square">
              <a:spAutoFit/>
            </a:bodyPr>
            <a:lstStyle/>
            <a:p>
              <a:r>
                <a:rPr lang="fr-FR" sz="1600" dirty="0" smtClean="0">
                  <a:solidFill>
                    <a:schemeClr val="bg1"/>
                  </a:solidFill>
                </a:rPr>
                <a:t>En kg/ha </a:t>
              </a:r>
            </a:p>
            <a:p>
              <a:r>
                <a:rPr lang="fr-FR" sz="1600" dirty="0" smtClean="0">
                  <a:solidFill>
                    <a:schemeClr val="bg1"/>
                  </a:solidFill>
                </a:rPr>
                <a:t>de terre agricole</a:t>
              </a:r>
              <a:endParaRPr lang="fr-FR" sz="1600" dirty="0">
                <a:solidFill>
                  <a:schemeClr val="bg1"/>
                </a:solidFill>
              </a:endParaRPr>
            </a:p>
          </p:txBody>
        </p:sp>
        <p:sp>
          <p:nvSpPr>
            <p:cNvPr id="61" name="Rectangle 60"/>
            <p:cNvSpPr/>
            <p:nvPr/>
          </p:nvSpPr>
          <p:spPr>
            <a:xfrm>
              <a:off x="601400" y="3037400"/>
              <a:ext cx="1143000" cy="338554"/>
            </a:xfrm>
            <a:prstGeom prst="rect">
              <a:avLst/>
            </a:prstGeom>
          </p:spPr>
          <p:txBody>
            <a:bodyPr wrap="square">
              <a:spAutoFit/>
            </a:bodyPr>
            <a:lstStyle/>
            <a:p>
              <a:r>
                <a:rPr lang="fr-FR" sz="1600" dirty="0" smtClean="0">
                  <a:solidFill>
                    <a:schemeClr val="bg1"/>
                  </a:solidFill>
                </a:rPr>
                <a:t>&gt; 10</a:t>
              </a:r>
            </a:p>
          </p:txBody>
        </p:sp>
        <p:sp>
          <p:nvSpPr>
            <p:cNvPr id="62" name="Rectangle 61"/>
            <p:cNvSpPr/>
            <p:nvPr/>
          </p:nvSpPr>
          <p:spPr>
            <a:xfrm>
              <a:off x="601400" y="3340500"/>
              <a:ext cx="1143000" cy="338554"/>
            </a:xfrm>
            <a:prstGeom prst="rect">
              <a:avLst/>
            </a:prstGeom>
          </p:spPr>
          <p:txBody>
            <a:bodyPr wrap="square">
              <a:spAutoFit/>
            </a:bodyPr>
            <a:lstStyle/>
            <a:p>
              <a:r>
                <a:rPr lang="fr-FR" sz="1600" dirty="0" smtClean="0">
                  <a:solidFill>
                    <a:schemeClr val="bg1"/>
                  </a:solidFill>
                </a:rPr>
                <a:t>4,5 - 10</a:t>
              </a:r>
            </a:p>
          </p:txBody>
        </p:sp>
        <p:sp>
          <p:nvSpPr>
            <p:cNvPr id="63" name="Rectangle 62"/>
            <p:cNvSpPr/>
            <p:nvPr/>
          </p:nvSpPr>
          <p:spPr>
            <a:xfrm>
              <a:off x="603800" y="3657600"/>
              <a:ext cx="1143000" cy="338554"/>
            </a:xfrm>
            <a:prstGeom prst="rect">
              <a:avLst/>
            </a:prstGeom>
          </p:spPr>
          <p:txBody>
            <a:bodyPr wrap="square">
              <a:spAutoFit/>
            </a:bodyPr>
            <a:lstStyle/>
            <a:p>
              <a:r>
                <a:rPr lang="fr-FR" sz="1600" dirty="0" smtClean="0">
                  <a:solidFill>
                    <a:schemeClr val="bg1"/>
                  </a:solidFill>
                </a:rPr>
                <a:t>2 - 4,5</a:t>
              </a:r>
            </a:p>
          </p:txBody>
        </p:sp>
        <p:pic>
          <p:nvPicPr>
            <p:cNvPr id="64" name="Picture 4"/>
            <p:cNvPicPr>
              <a:picLocks noChangeAspect="1" noChangeArrowheads="1"/>
            </p:cNvPicPr>
            <p:nvPr/>
          </p:nvPicPr>
          <p:blipFill>
            <a:blip r:embed="rId3"/>
            <a:srcRect l="34750" t="68527" r="64250" b="30542"/>
            <a:stretch>
              <a:fillRect/>
            </a:stretch>
          </p:blipFill>
          <p:spPr bwMode="auto">
            <a:xfrm>
              <a:off x="292500" y="4358400"/>
              <a:ext cx="304800" cy="152400"/>
            </a:xfrm>
            <a:prstGeom prst="rect">
              <a:avLst/>
            </a:prstGeom>
            <a:noFill/>
            <a:ln w="9525">
              <a:noFill/>
              <a:miter lim="800000"/>
              <a:headEnd/>
              <a:tailEnd/>
            </a:ln>
          </p:spPr>
        </p:pic>
        <p:pic>
          <p:nvPicPr>
            <p:cNvPr id="65" name="Picture 4"/>
            <p:cNvPicPr>
              <a:picLocks noChangeAspect="1" noChangeArrowheads="1"/>
            </p:cNvPicPr>
            <p:nvPr/>
          </p:nvPicPr>
          <p:blipFill>
            <a:blip r:embed="rId3"/>
            <a:srcRect l="34643" t="65648" r="64214" b="33289"/>
            <a:stretch>
              <a:fillRect/>
            </a:stretch>
          </p:blipFill>
          <p:spPr bwMode="auto">
            <a:xfrm>
              <a:off x="292500" y="4053600"/>
              <a:ext cx="304800" cy="152400"/>
            </a:xfrm>
            <a:prstGeom prst="rect">
              <a:avLst/>
            </a:prstGeom>
            <a:noFill/>
            <a:ln w="9525">
              <a:noFill/>
              <a:miter lim="800000"/>
              <a:headEnd/>
              <a:tailEnd/>
            </a:ln>
          </p:spPr>
        </p:pic>
        <p:sp>
          <p:nvSpPr>
            <p:cNvPr id="66" name="Rectangle 65"/>
            <p:cNvSpPr/>
            <p:nvPr/>
          </p:nvSpPr>
          <p:spPr>
            <a:xfrm>
              <a:off x="604500" y="3978100"/>
              <a:ext cx="1143000" cy="338554"/>
            </a:xfrm>
            <a:prstGeom prst="rect">
              <a:avLst/>
            </a:prstGeom>
          </p:spPr>
          <p:txBody>
            <a:bodyPr wrap="square">
              <a:spAutoFit/>
            </a:bodyPr>
            <a:lstStyle/>
            <a:p>
              <a:r>
                <a:rPr lang="fr-FR" sz="1600" dirty="0" smtClean="0">
                  <a:solidFill>
                    <a:schemeClr val="bg1"/>
                  </a:solidFill>
                </a:rPr>
                <a:t>1,1 - 2</a:t>
              </a:r>
            </a:p>
          </p:txBody>
        </p:sp>
        <p:sp>
          <p:nvSpPr>
            <p:cNvPr id="67" name="Rectangle 66"/>
            <p:cNvSpPr/>
            <p:nvPr/>
          </p:nvSpPr>
          <p:spPr>
            <a:xfrm>
              <a:off x="605500" y="4275400"/>
              <a:ext cx="1143000" cy="338554"/>
            </a:xfrm>
            <a:prstGeom prst="rect">
              <a:avLst/>
            </a:prstGeom>
          </p:spPr>
          <p:txBody>
            <a:bodyPr wrap="square">
              <a:spAutoFit/>
            </a:bodyPr>
            <a:lstStyle/>
            <a:p>
              <a:r>
                <a:rPr lang="fr-FR" sz="1600" dirty="0" smtClean="0">
                  <a:solidFill>
                    <a:schemeClr val="bg1"/>
                  </a:solidFill>
                </a:rPr>
                <a:t>0,4 – 1,1</a:t>
              </a:r>
            </a:p>
          </p:txBody>
        </p:sp>
        <p:sp>
          <p:nvSpPr>
            <p:cNvPr id="68" name="Rectangle 67"/>
            <p:cNvSpPr/>
            <p:nvPr/>
          </p:nvSpPr>
          <p:spPr>
            <a:xfrm>
              <a:off x="603100" y="4592500"/>
              <a:ext cx="1143000" cy="338554"/>
            </a:xfrm>
            <a:prstGeom prst="rect">
              <a:avLst/>
            </a:prstGeom>
          </p:spPr>
          <p:txBody>
            <a:bodyPr wrap="square">
              <a:spAutoFit/>
            </a:bodyPr>
            <a:lstStyle/>
            <a:p>
              <a:r>
                <a:rPr lang="fr-FR" sz="1600" dirty="0" smtClean="0">
                  <a:solidFill>
                    <a:schemeClr val="bg1"/>
                  </a:solidFill>
                </a:rPr>
                <a:t>0 – 0,4</a:t>
              </a:r>
            </a:p>
          </p:txBody>
        </p:sp>
      </p:grpSp>
      <p:sp>
        <p:nvSpPr>
          <p:cNvPr id="26" name="Espace réservé du numéro de diapositive 25"/>
          <p:cNvSpPr>
            <a:spLocks noGrp="1"/>
          </p:cNvSpPr>
          <p:nvPr>
            <p:ph type="sldNum" sz="quarter" idx="12"/>
          </p:nvPr>
        </p:nvSpPr>
        <p:spPr/>
        <p:txBody>
          <a:bodyPr/>
          <a:lstStyle/>
          <a:p>
            <a:fld id="{DF686D29-9C21-420C-949E-57973560A3A7}" type="slidenum">
              <a:rPr lang="fr-FR" smtClean="0"/>
              <a:pPr/>
              <a:t>2</a:t>
            </a:fld>
            <a:endParaRPr lang="fr-FR" dirty="0"/>
          </a:p>
        </p:txBody>
      </p:sp>
      <p:sp>
        <p:nvSpPr>
          <p:cNvPr id="27" name="ZoneTexte 6"/>
          <p:cNvSpPr txBox="1">
            <a:spLocks noChangeArrowheads="1"/>
          </p:cNvSpPr>
          <p:nvPr/>
        </p:nvSpPr>
        <p:spPr bwMode="auto">
          <a:xfrm>
            <a:off x="0" y="578553"/>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Utilisation des phytosanitaires dans l’agriculture</a:t>
            </a:r>
          </a:p>
        </p:txBody>
      </p:sp>
      <p:sp>
        <p:nvSpPr>
          <p:cNvPr id="28" name="ZoneTexte 27"/>
          <p:cNvSpPr txBox="1"/>
          <p:nvPr/>
        </p:nvSpPr>
        <p:spPr>
          <a:xfrm>
            <a:off x="1569155" y="6042378"/>
            <a:ext cx="7281333" cy="369332"/>
          </a:xfrm>
          <a:prstGeom prst="rect">
            <a:avLst/>
          </a:prstGeom>
          <a:solidFill>
            <a:schemeClr val="bg2">
              <a:lumMod val="20000"/>
              <a:lumOff val="80000"/>
            </a:schemeClr>
          </a:solidFill>
          <a:ln>
            <a:solidFill>
              <a:schemeClr val="bg1"/>
            </a:solidFill>
          </a:ln>
        </p:spPr>
        <p:txBody>
          <a:bodyPr wrap="square" rtlCol="0">
            <a:spAutoFit/>
          </a:bodyPr>
          <a:lstStyle/>
          <a:p>
            <a:pPr algn="ctr"/>
            <a:r>
              <a:rPr lang="fr-FR" dirty="0" smtClean="0">
                <a:solidFill>
                  <a:schemeClr val="bg1"/>
                </a:solidFill>
              </a:rPr>
              <a:t>=&gt; Impact sur les eaux de surface et souterraines</a:t>
            </a:r>
          </a:p>
        </p:txBody>
      </p:sp>
      <p:grpSp>
        <p:nvGrpSpPr>
          <p:cNvPr id="38" name="Groupe 37"/>
          <p:cNvGrpSpPr/>
          <p:nvPr/>
        </p:nvGrpSpPr>
        <p:grpSpPr>
          <a:xfrm>
            <a:off x="203199" y="152400"/>
            <a:ext cx="8709026" cy="276999"/>
            <a:chOff x="304800" y="152400"/>
            <a:chExt cx="8709026" cy="276999"/>
          </a:xfrm>
        </p:grpSpPr>
        <p:sp>
          <p:nvSpPr>
            <p:cNvPr id="31" name="ZoneTexte 30"/>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2" name="ZoneTexte 31"/>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33" name="ZoneTexte 32"/>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5" name="ZoneTexte 34"/>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36" name="ZoneTexte 35"/>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4" name="ZoneTexte 33"/>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040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30405"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654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
            </a:r>
            <a:br>
              <a:rPr kumimoji="0" lang="fr-FR" sz="1800" b="0" i="0" u="none" strike="noStrike" cap="none" normalizeH="0" baseline="0" smtClean="0">
                <a:ln>
                  <a:noFill/>
                </a:ln>
                <a:solidFill>
                  <a:schemeClr val="tx1"/>
                </a:solidFill>
                <a:effectLst/>
                <a:latin typeface="Arial" pitchFamily="34" charset="0"/>
                <a:cs typeface="Arial" pitchFamily="34" charset="0"/>
              </a:rPr>
            </a:b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23" name="Image 22"/>
          <p:cNvPicPr/>
          <p:nvPr/>
        </p:nvPicPr>
        <p:blipFill>
          <a:blip r:embed="rId3"/>
          <a:srcRect r="53462" b="64118"/>
          <a:stretch>
            <a:fillRect/>
          </a:stretch>
        </p:blipFill>
        <p:spPr bwMode="auto">
          <a:xfrm>
            <a:off x="265290" y="2743200"/>
            <a:ext cx="8077200" cy="3962400"/>
          </a:xfrm>
          <a:prstGeom prst="rect">
            <a:avLst/>
          </a:prstGeom>
          <a:noFill/>
          <a:ln w="9525">
            <a:noFill/>
            <a:miter lim="800000"/>
            <a:headEnd/>
            <a:tailEnd/>
          </a:ln>
        </p:spPr>
      </p:pic>
      <p:sp>
        <p:nvSpPr>
          <p:cNvPr id="25" name="Rectangle 24"/>
          <p:cNvSpPr/>
          <p:nvPr/>
        </p:nvSpPr>
        <p:spPr>
          <a:xfrm>
            <a:off x="412047" y="1272825"/>
            <a:ext cx="2458494" cy="369332"/>
          </a:xfrm>
          <a:prstGeom prst="rect">
            <a:avLst/>
          </a:prstGeom>
        </p:spPr>
        <p:txBody>
          <a:bodyPr wrap="none">
            <a:spAutoFit/>
          </a:bodyPr>
          <a:lstStyle/>
          <a:p>
            <a:pPr algn="ctr">
              <a:spcBef>
                <a:spcPts val="600"/>
              </a:spcBef>
            </a:pPr>
            <a:r>
              <a:rPr lang="fr-FR" u="sng" dirty="0" smtClean="0">
                <a:solidFill>
                  <a:schemeClr val="bg1"/>
                </a:solidFill>
              </a:rPr>
              <a:t>Outil DARCI sous </a:t>
            </a:r>
            <a:r>
              <a:rPr lang="fr-FR" u="sng" dirty="0" err="1" smtClean="0">
                <a:solidFill>
                  <a:schemeClr val="bg1"/>
                </a:solidFill>
              </a:rPr>
              <a:t>ArcGis</a:t>
            </a:r>
            <a:r>
              <a:rPr lang="fr-FR" u="sng" dirty="0" smtClean="0">
                <a:solidFill>
                  <a:schemeClr val="bg1"/>
                </a:solidFill>
              </a:rPr>
              <a:t>:</a:t>
            </a:r>
            <a:endParaRPr lang="fr-FR" i="1" u="sng" dirty="0" smtClean="0">
              <a:solidFill>
                <a:schemeClr val="bg1"/>
              </a:solidFill>
            </a:endParaRPr>
          </a:p>
        </p:txBody>
      </p:sp>
      <p:sp>
        <p:nvSpPr>
          <p:cNvPr id="24" name="Rectangle 23"/>
          <p:cNvSpPr/>
          <p:nvPr/>
        </p:nvSpPr>
        <p:spPr>
          <a:xfrm>
            <a:off x="152400" y="841026"/>
            <a:ext cx="8311443" cy="400110"/>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Automatisation du calcul des paramètres équivalents</a:t>
            </a:r>
          </a:p>
        </p:txBody>
      </p:sp>
      <p:sp>
        <p:nvSpPr>
          <p:cNvPr id="32" name="Espace réservé du numéro de diapositive 31"/>
          <p:cNvSpPr>
            <a:spLocks noGrp="1"/>
          </p:cNvSpPr>
          <p:nvPr>
            <p:ph type="sldNum" sz="quarter" idx="12"/>
          </p:nvPr>
        </p:nvSpPr>
        <p:spPr/>
        <p:txBody>
          <a:bodyPr/>
          <a:lstStyle/>
          <a:p>
            <a:fld id="{DF686D29-9C21-420C-949E-57973560A3A7}" type="slidenum">
              <a:rPr lang="fr-FR" smtClean="0"/>
              <a:pPr/>
              <a:t>20</a:t>
            </a:fld>
            <a:endParaRPr lang="fr-FR"/>
          </a:p>
        </p:txBody>
      </p:sp>
      <p:sp>
        <p:nvSpPr>
          <p:cNvPr id="34" name="Rectangle 33"/>
          <p:cNvSpPr/>
          <p:nvPr/>
        </p:nvSpPr>
        <p:spPr>
          <a:xfrm>
            <a:off x="259647" y="1730025"/>
            <a:ext cx="3886200" cy="646331"/>
          </a:xfrm>
          <a:prstGeom prst="rect">
            <a:avLst/>
          </a:prstGeom>
        </p:spPr>
        <p:txBody>
          <a:bodyPr wrap="square">
            <a:spAutoFit/>
          </a:bodyPr>
          <a:lstStyle/>
          <a:p>
            <a:pPr>
              <a:buFont typeface="Symbol" pitchFamily="18" charset="2"/>
              <a:buChar char="®"/>
            </a:pPr>
            <a:r>
              <a:rPr lang="fr-FR" dirty="0" smtClean="0">
                <a:solidFill>
                  <a:schemeClr val="bg1"/>
                </a:solidFill>
              </a:rPr>
              <a:t> Développé sous </a:t>
            </a:r>
            <a:r>
              <a:rPr lang="fr-FR" dirty="0" err="1" smtClean="0">
                <a:solidFill>
                  <a:schemeClr val="bg1"/>
                </a:solidFill>
              </a:rPr>
              <a:t>ArcGIS</a:t>
            </a:r>
            <a:r>
              <a:rPr lang="fr-FR" dirty="0" smtClean="0">
                <a:solidFill>
                  <a:schemeClr val="bg1"/>
                </a:solidFill>
              </a:rPr>
              <a:t> en VB.NET </a:t>
            </a:r>
          </a:p>
          <a:p>
            <a:r>
              <a:rPr lang="fr-FR" dirty="0" smtClean="0">
                <a:solidFill>
                  <a:schemeClr val="bg1"/>
                </a:solidFill>
              </a:rPr>
              <a:t>(Visual Basic for Application)</a:t>
            </a:r>
            <a:endParaRPr lang="fr-FR" dirty="0">
              <a:solidFill>
                <a:schemeClr val="bg1"/>
              </a:solidFill>
            </a:endParaRPr>
          </a:p>
        </p:txBody>
      </p:sp>
      <p:sp>
        <p:nvSpPr>
          <p:cNvPr id="35" name="Rectangle 34"/>
          <p:cNvSpPr/>
          <p:nvPr/>
        </p:nvSpPr>
        <p:spPr>
          <a:xfrm>
            <a:off x="4800600" y="1134537"/>
            <a:ext cx="3886200" cy="1631216"/>
          </a:xfrm>
          <a:prstGeom prst="rect">
            <a:avLst/>
          </a:prstGeom>
        </p:spPr>
        <p:txBody>
          <a:bodyPr wrap="square">
            <a:spAutoFit/>
          </a:bodyPr>
          <a:lstStyle/>
          <a:p>
            <a:pPr>
              <a:buFont typeface="Symbol" pitchFamily="18" charset="2"/>
              <a:buChar char="®"/>
            </a:pPr>
            <a:r>
              <a:rPr lang="fr-FR" dirty="0" smtClean="0">
                <a:solidFill>
                  <a:schemeClr val="bg1"/>
                </a:solidFill>
              </a:rPr>
              <a:t> Calcul des: </a:t>
            </a:r>
          </a:p>
          <a:p>
            <a:pPr lvl="1">
              <a:buFont typeface="Symbol" pitchFamily="18" charset="2"/>
              <a:buChar char="®"/>
            </a:pPr>
            <a:r>
              <a:rPr lang="fr-FR" dirty="0" smtClean="0">
                <a:solidFill>
                  <a:schemeClr val="bg1"/>
                </a:solidFill>
              </a:rPr>
              <a:t> Temps de séjour</a:t>
            </a:r>
          </a:p>
          <a:p>
            <a:pPr lvl="1">
              <a:buFont typeface="Symbol" pitchFamily="18" charset="2"/>
              <a:buChar char="®"/>
            </a:pPr>
            <a:r>
              <a:rPr lang="fr-FR" dirty="0" smtClean="0">
                <a:solidFill>
                  <a:schemeClr val="bg1"/>
                </a:solidFill>
              </a:rPr>
              <a:t> Nombres de Péclet</a:t>
            </a:r>
          </a:p>
          <a:p>
            <a:pPr marL="4763" lvl="1">
              <a:spcBef>
                <a:spcPts val="600"/>
              </a:spcBef>
            </a:pPr>
            <a:r>
              <a:rPr lang="fr-FR" dirty="0" smtClean="0">
                <a:solidFill>
                  <a:schemeClr val="bg1"/>
                </a:solidFill>
              </a:rPr>
              <a:t>par  </a:t>
            </a:r>
            <a:r>
              <a:rPr lang="fr-FR" b="1" u="sng" dirty="0" smtClean="0">
                <a:solidFill>
                  <a:schemeClr val="bg1"/>
                </a:solidFill>
              </a:rPr>
              <a:t>réservoi</a:t>
            </a:r>
            <a:r>
              <a:rPr lang="fr-FR" b="1" dirty="0" smtClean="0">
                <a:solidFill>
                  <a:schemeClr val="bg1"/>
                </a:solidFill>
              </a:rPr>
              <a:t>r</a:t>
            </a:r>
            <a:r>
              <a:rPr lang="fr-FR" dirty="0" smtClean="0">
                <a:solidFill>
                  <a:schemeClr val="bg1"/>
                </a:solidFill>
              </a:rPr>
              <a:t> (ZNS et ZS) et </a:t>
            </a:r>
            <a:r>
              <a:rPr lang="fr-FR" b="1" dirty="0" smtClean="0">
                <a:solidFill>
                  <a:schemeClr val="bg1"/>
                </a:solidFill>
              </a:rPr>
              <a:t>par </a:t>
            </a:r>
            <a:r>
              <a:rPr lang="fr-FR" b="1" u="sng" dirty="0" smtClean="0">
                <a:solidFill>
                  <a:schemeClr val="bg1"/>
                </a:solidFill>
              </a:rPr>
              <a:t>filet </a:t>
            </a:r>
          </a:p>
          <a:p>
            <a:pPr marL="4763" lvl="1">
              <a:spcBef>
                <a:spcPts val="600"/>
              </a:spcBef>
            </a:pPr>
            <a:r>
              <a:rPr lang="fr-FR" b="1" u="sng" dirty="0" smtClean="0">
                <a:solidFill>
                  <a:schemeClr val="bg1"/>
                </a:solidFill>
              </a:rPr>
              <a:t>d’écoulement</a:t>
            </a:r>
            <a:r>
              <a:rPr lang="fr-FR" dirty="0" smtClean="0">
                <a:solidFill>
                  <a:schemeClr val="bg1"/>
                </a:solidFill>
              </a:rPr>
              <a:t> (paramètres équivalents)</a:t>
            </a:r>
            <a:endParaRPr lang="fr-FR" dirty="0">
              <a:solidFill>
                <a:schemeClr val="bg1"/>
              </a:solidFill>
            </a:endParaRPr>
          </a:p>
        </p:txBody>
      </p:sp>
      <p:sp>
        <p:nvSpPr>
          <p:cNvPr id="21" name="Rectangle 20"/>
          <p:cNvSpPr/>
          <p:nvPr/>
        </p:nvSpPr>
        <p:spPr>
          <a:xfrm>
            <a:off x="1524000" y="499533"/>
            <a:ext cx="6629400" cy="369332"/>
          </a:xfrm>
          <a:prstGeom prst="rect">
            <a:avLst/>
          </a:prstGeom>
        </p:spPr>
        <p:txBody>
          <a:bodyPr wrap="square">
            <a:spAutoFit/>
          </a:bodyPr>
          <a:lstStyle/>
          <a:p>
            <a:pPr algn="just"/>
            <a:r>
              <a:rPr lang="fr-FR" i="1" u="sng" dirty="0" smtClean="0">
                <a:solidFill>
                  <a:schemeClr val="bg1"/>
                </a:solidFill>
              </a:rPr>
              <a:t>Lien entre les activités de surface et les concentrations au captage ?</a:t>
            </a:r>
          </a:p>
        </p:txBody>
      </p:sp>
      <p:grpSp>
        <p:nvGrpSpPr>
          <p:cNvPr id="22" name="Groupe 21"/>
          <p:cNvGrpSpPr/>
          <p:nvPr/>
        </p:nvGrpSpPr>
        <p:grpSpPr>
          <a:xfrm>
            <a:off x="293511" y="152400"/>
            <a:ext cx="8471957" cy="276999"/>
            <a:chOff x="310801" y="914400"/>
            <a:chExt cx="8471957" cy="276999"/>
          </a:xfrm>
        </p:grpSpPr>
        <p:sp>
          <p:nvSpPr>
            <p:cNvPr id="26" name="ZoneTexte 25"/>
            <p:cNvSpPr txBox="1"/>
            <p:nvPr/>
          </p:nvSpPr>
          <p:spPr>
            <a:xfrm>
              <a:off x="2537178" y="914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3" name="ZoneTexte 32"/>
            <p:cNvSpPr txBox="1"/>
            <p:nvPr/>
          </p:nvSpPr>
          <p:spPr>
            <a:xfrm>
              <a:off x="3680178" y="914400"/>
              <a:ext cx="16002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Calibrations &amp; Tests</a:t>
              </a:r>
              <a:endParaRPr lang="fr-FR" sz="1200" b="1" dirty="0">
                <a:solidFill>
                  <a:schemeClr val="bg1"/>
                </a:solidFill>
              </a:endParaRPr>
            </a:p>
          </p:txBody>
        </p:sp>
        <p:sp>
          <p:nvSpPr>
            <p:cNvPr id="36" name="ZoneTexte 35"/>
            <p:cNvSpPr txBox="1"/>
            <p:nvPr/>
          </p:nvSpPr>
          <p:spPr>
            <a:xfrm>
              <a:off x="6725358" y="914400"/>
              <a:ext cx="2057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7" name="ZoneTexte 36"/>
            <p:cNvSpPr txBox="1"/>
            <p:nvPr/>
          </p:nvSpPr>
          <p:spPr>
            <a:xfrm>
              <a:off x="5280378" y="914400"/>
              <a:ext cx="14478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8" name="ZoneTexte 37"/>
            <p:cNvSpPr txBox="1"/>
            <p:nvPr/>
          </p:nvSpPr>
          <p:spPr>
            <a:xfrm>
              <a:off x="310801" y="914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39" name="ZoneTexte 38"/>
            <p:cNvSpPr txBox="1"/>
            <p:nvPr/>
          </p:nvSpPr>
          <p:spPr>
            <a:xfrm>
              <a:off x="1250244" y="914400"/>
              <a:ext cx="1281646"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dirty="0"/>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dirty="0" smtClean="0">
                <a:ln>
                  <a:noFill/>
                </a:ln>
                <a:solidFill>
                  <a:schemeClr val="tx1"/>
                </a:solidFill>
                <a:effectLst/>
                <a:latin typeface="Arial" pitchFamily="34"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0" name="Rectangle 59"/>
          <p:cNvSpPr/>
          <p:nvPr/>
        </p:nvSpPr>
        <p:spPr>
          <a:xfrm>
            <a:off x="304800" y="1645353"/>
            <a:ext cx="5791200" cy="646331"/>
          </a:xfrm>
          <a:prstGeom prst="rect">
            <a:avLst/>
          </a:prstGeom>
        </p:spPr>
        <p:txBody>
          <a:bodyPr wrap="square">
            <a:spAutoFit/>
          </a:bodyPr>
          <a:lstStyle/>
          <a:p>
            <a:pPr algn="ctr">
              <a:spcBef>
                <a:spcPts val="600"/>
              </a:spcBef>
            </a:pPr>
            <a:r>
              <a:rPr lang="fr-FR" dirty="0" smtClean="0">
                <a:solidFill>
                  <a:schemeClr val="bg1"/>
                </a:solidFill>
                <a:sym typeface="Symbol"/>
              </a:rPr>
              <a:t>Utilise la réponse impulsionnelle pour modéliser les concentrations </a:t>
            </a:r>
            <a:endParaRPr lang="fr-FR" dirty="0" smtClean="0">
              <a:solidFill>
                <a:schemeClr val="bg1"/>
              </a:solidFill>
            </a:endParaRPr>
          </a:p>
        </p:txBody>
      </p:sp>
      <p:sp>
        <p:nvSpPr>
          <p:cNvPr id="61" name="Rectangle 60"/>
          <p:cNvSpPr/>
          <p:nvPr/>
        </p:nvSpPr>
        <p:spPr>
          <a:xfrm>
            <a:off x="846663" y="6251599"/>
            <a:ext cx="4495800" cy="369332"/>
          </a:xfrm>
          <a:prstGeom prst="rect">
            <a:avLst/>
          </a:prstGeom>
        </p:spPr>
        <p:txBody>
          <a:bodyPr wrap="square">
            <a:spAutoFit/>
          </a:bodyPr>
          <a:lstStyle/>
          <a:p>
            <a:pPr algn="ctr">
              <a:spcBef>
                <a:spcPts val="1800"/>
              </a:spcBef>
            </a:pPr>
            <a:r>
              <a:rPr lang="fr-FR" dirty="0" smtClean="0">
                <a:solidFill>
                  <a:schemeClr val="bg1"/>
                </a:solidFill>
                <a:sym typeface="Symbol"/>
              </a:rPr>
              <a:t>Evolution de la qualité de l’eau au captage</a:t>
            </a:r>
          </a:p>
        </p:txBody>
      </p:sp>
      <p:sp>
        <p:nvSpPr>
          <p:cNvPr id="55" name="Espace réservé du numéro de diapositive 54"/>
          <p:cNvSpPr>
            <a:spLocks noGrp="1"/>
          </p:cNvSpPr>
          <p:nvPr>
            <p:ph type="sldNum" sz="quarter" idx="12"/>
          </p:nvPr>
        </p:nvSpPr>
        <p:spPr/>
        <p:txBody>
          <a:bodyPr/>
          <a:lstStyle/>
          <a:p>
            <a:fld id="{DF686D29-9C21-420C-949E-57973560A3A7}" type="slidenum">
              <a:rPr lang="fr-FR" smtClean="0"/>
              <a:pPr/>
              <a:t>21</a:t>
            </a:fld>
            <a:endParaRPr lang="fr-FR" dirty="0"/>
          </a:p>
        </p:txBody>
      </p:sp>
      <p:sp>
        <p:nvSpPr>
          <p:cNvPr id="57" name="Rectangle 56"/>
          <p:cNvSpPr/>
          <p:nvPr/>
        </p:nvSpPr>
        <p:spPr>
          <a:xfrm>
            <a:off x="152400" y="1111953"/>
            <a:ext cx="7315200" cy="400110"/>
          </a:xfrm>
          <a:prstGeom prst="rect">
            <a:avLst/>
          </a:prstGeom>
        </p:spPr>
        <p:txBody>
          <a:bodyPr wrap="square">
            <a:spAutoFit/>
          </a:bodyPr>
          <a:lstStyle/>
          <a:p>
            <a:pPr>
              <a:buFont typeface="Wingdings" pitchFamily="2" charset="2"/>
              <a:buChar char="Ø"/>
            </a:pPr>
            <a:r>
              <a:rPr lang="fr-FR" dirty="0" smtClean="0">
                <a:solidFill>
                  <a:schemeClr val="bg1"/>
                </a:solidFill>
              </a:rPr>
              <a:t> </a:t>
            </a:r>
            <a:r>
              <a:rPr lang="fr-FR" sz="2000" b="1" dirty="0" smtClean="0">
                <a:solidFill>
                  <a:schemeClr val="bg1"/>
                </a:solidFill>
              </a:rPr>
              <a:t>Produit de convolution</a:t>
            </a:r>
            <a:endParaRPr lang="fr-FR" sz="2000" b="1" dirty="0">
              <a:solidFill>
                <a:schemeClr val="bg1"/>
              </a:solidFill>
            </a:endParaRPr>
          </a:p>
        </p:txBody>
      </p:sp>
      <p:grpSp>
        <p:nvGrpSpPr>
          <p:cNvPr id="70" name="Group 2"/>
          <p:cNvGrpSpPr>
            <a:grpSpLocks/>
          </p:cNvGrpSpPr>
          <p:nvPr/>
        </p:nvGrpSpPr>
        <p:grpSpPr bwMode="auto">
          <a:xfrm>
            <a:off x="1447800" y="4038600"/>
            <a:ext cx="3352800" cy="2438400"/>
            <a:chOff x="1863" y="6162"/>
            <a:chExt cx="3142" cy="2155"/>
          </a:xfrm>
        </p:grpSpPr>
        <p:cxnSp>
          <p:nvCxnSpPr>
            <p:cNvPr id="71" name="AutoShape 3"/>
            <p:cNvCxnSpPr>
              <a:cxnSpLocks noChangeShapeType="1"/>
            </p:cNvCxnSpPr>
            <p:nvPr/>
          </p:nvCxnSpPr>
          <p:spPr bwMode="auto">
            <a:xfrm flipV="1">
              <a:off x="1863" y="6162"/>
              <a:ext cx="0" cy="1758"/>
            </a:xfrm>
            <a:prstGeom prst="straightConnector1">
              <a:avLst/>
            </a:prstGeom>
            <a:noFill/>
            <a:ln w="9525">
              <a:solidFill>
                <a:srgbClr val="000000"/>
              </a:solidFill>
              <a:round/>
              <a:headEnd/>
              <a:tailEnd type="triangle" w="med" len="med"/>
            </a:ln>
          </p:spPr>
        </p:cxnSp>
        <p:grpSp>
          <p:nvGrpSpPr>
            <p:cNvPr id="95" name="Group 4"/>
            <p:cNvGrpSpPr>
              <a:grpSpLocks/>
            </p:cNvGrpSpPr>
            <p:nvPr/>
          </p:nvGrpSpPr>
          <p:grpSpPr bwMode="auto">
            <a:xfrm>
              <a:off x="1863" y="6577"/>
              <a:ext cx="3142" cy="1740"/>
              <a:chOff x="1863" y="6577"/>
              <a:chExt cx="3142" cy="1740"/>
            </a:xfrm>
          </p:grpSpPr>
          <p:cxnSp>
            <p:nvCxnSpPr>
              <p:cNvPr id="96" name="AutoShape 5"/>
              <p:cNvCxnSpPr>
                <a:cxnSpLocks noChangeShapeType="1"/>
              </p:cNvCxnSpPr>
              <p:nvPr/>
            </p:nvCxnSpPr>
            <p:spPr bwMode="auto">
              <a:xfrm>
                <a:off x="1863" y="7920"/>
                <a:ext cx="3127" cy="0"/>
              </a:xfrm>
              <a:prstGeom prst="straightConnector1">
                <a:avLst/>
              </a:prstGeom>
              <a:noFill/>
              <a:ln w="9525">
                <a:solidFill>
                  <a:srgbClr val="000000"/>
                </a:solidFill>
                <a:round/>
                <a:headEnd/>
                <a:tailEnd type="triangle" w="med" len="med"/>
              </a:ln>
            </p:spPr>
          </p:cxnSp>
          <p:sp>
            <p:nvSpPr>
              <p:cNvPr id="97" name="Freeform 6"/>
              <p:cNvSpPr>
                <a:spLocks/>
              </p:cNvSpPr>
              <p:nvPr/>
            </p:nvSpPr>
            <p:spPr bwMode="auto">
              <a:xfrm>
                <a:off x="1863" y="6577"/>
                <a:ext cx="2765" cy="1343"/>
              </a:xfrm>
              <a:custGeom>
                <a:avLst/>
                <a:gdLst/>
                <a:ahLst/>
                <a:cxnLst>
                  <a:cxn ang="0">
                    <a:pos x="0" y="2277"/>
                  </a:cxn>
                  <a:cxn ang="0">
                    <a:pos x="319" y="0"/>
                  </a:cxn>
                  <a:cxn ang="0">
                    <a:pos x="536" y="1356"/>
                  </a:cxn>
                  <a:cxn ang="0">
                    <a:pos x="1039" y="402"/>
                  </a:cxn>
                  <a:cxn ang="0">
                    <a:pos x="1223" y="1306"/>
                  </a:cxn>
                  <a:cxn ang="0">
                    <a:pos x="2194" y="552"/>
                  </a:cxn>
                  <a:cxn ang="0">
                    <a:pos x="2663" y="1959"/>
                  </a:cxn>
                  <a:cxn ang="0">
                    <a:pos x="3416" y="1038"/>
                  </a:cxn>
                  <a:cxn ang="0">
                    <a:pos x="3835" y="1959"/>
                  </a:cxn>
                  <a:cxn ang="0">
                    <a:pos x="4354" y="134"/>
                  </a:cxn>
                  <a:cxn ang="0">
                    <a:pos x="4739" y="2277"/>
                  </a:cxn>
                </a:cxnLst>
                <a:rect l="0" t="0" r="r" b="b"/>
                <a:pathLst>
                  <a:path w="4739" h="2277">
                    <a:moveTo>
                      <a:pt x="0" y="2277"/>
                    </a:moveTo>
                    <a:lnTo>
                      <a:pt x="319" y="0"/>
                    </a:lnTo>
                    <a:lnTo>
                      <a:pt x="536" y="1356"/>
                    </a:lnTo>
                    <a:lnTo>
                      <a:pt x="1039" y="402"/>
                    </a:lnTo>
                    <a:lnTo>
                      <a:pt x="1223" y="1306"/>
                    </a:lnTo>
                    <a:lnTo>
                      <a:pt x="2194" y="552"/>
                    </a:lnTo>
                    <a:lnTo>
                      <a:pt x="2663" y="1959"/>
                    </a:lnTo>
                    <a:lnTo>
                      <a:pt x="3416" y="1038"/>
                    </a:lnTo>
                    <a:lnTo>
                      <a:pt x="3835" y="1959"/>
                    </a:lnTo>
                    <a:lnTo>
                      <a:pt x="4354" y="134"/>
                    </a:lnTo>
                    <a:lnTo>
                      <a:pt x="4739" y="2277"/>
                    </a:lnTo>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98" name="Text Box 7"/>
              <p:cNvSpPr txBox="1">
                <a:spLocks noChangeArrowheads="1"/>
              </p:cNvSpPr>
              <p:nvPr/>
            </p:nvSpPr>
            <p:spPr bwMode="auto">
              <a:xfrm>
                <a:off x="4717" y="7920"/>
                <a:ext cx="288" cy="3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sz="1100" b="1" i="0" u="none" strike="noStrike" cap="none" normalizeH="0" baseline="0" dirty="0" smtClean="0">
                    <a:ln>
                      <a:noFill/>
                    </a:ln>
                    <a:solidFill>
                      <a:schemeClr val="bg1"/>
                    </a:solidFill>
                    <a:effectLst/>
                    <a:latin typeface="Calibri" pitchFamily="34" charset="0"/>
                    <a:cs typeface="Arial" pitchFamily="34" charset="0"/>
                  </a:rPr>
                  <a:t>t</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grpSp>
      </p:grpSp>
      <p:sp>
        <p:nvSpPr>
          <p:cNvPr id="100" name="Rectangle 99"/>
          <p:cNvSpPr/>
          <p:nvPr/>
        </p:nvSpPr>
        <p:spPr>
          <a:xfrm>
            <a:off x="248355" y="3508023"/>
            <a:ext cx="6553200" cy="369332"/>
          </a:xfrm>
          <a:prstGeom prst="rect">
            <a:avLst/>
          </a:prstGeom>
        </p:spPr>
        <p:txBody>
          <a:bodyPr wrap="square">
            <a:spAutoFit/>
          </a:bodyPr>
          <a:lstStyle/>
          <a:p>
            <a:pPr algn="ctr">
              <a:spcBef>
                <a:spcPts val="600"/>
              </a:spcBef>
            </a:pPr>
            <a:r>
              <a:rPr lang="fr-FR" b="1" i="1" dirty="0" smtClean="0">
                <a:solidFill>
                  <a:srgbClr val="C00000"/>
                </a:solidFill>
              </a:rPr>
              <a:t>Q</a:t>
            </a:r>
            <a:r>
              <a:rPr lang="fr-FR" b="1" i="1" dirty="0" smtClean="0"/>
              <a:t> </a:t>
            </a:r>
            <a:r>
              <a:rPr lang="fr-FR" b="1" i="1" dirty="0" smtClean="0">
                <a:solidFill>
                  <a:schemeClr val="bg1"/>
                </a:solidFill>
              </a:rPr>
              <a:t>: Flux transitant à travers le système </a:t>
            </a:r>
            <a:r>
              <a:rPr lang="fr-FR" sz="1400" b="1" i="1" dirty="0" smtClean="0">
                <a:solidFill>
                  <a:schemeClr val="bg1"/>
                </a:solidFill>
                <a:sym typeface="Wingdings" pitchFamily="2" charset="2"/>
              </a:rPr>
              <a:t>  </a:t>
            </a:r>
            <a:r>
              <a:rPr lang="fr-FR" dirty="0" smtClean="0">
                <a:solidFill>
                  <a:schemeClr val="bg1"/>
                </a:solidFill>
              </a:rPr>
              <a:t>bilan hydrologique</a:t>
            </a:r>
            <a:endParaRPr lang="fr-FR" b="1" i="1" dirty="0" smtClean="0"/>
          </a:p>
        </p:txBody>
      </p:sp>
      <p:sp>
        <p:nvSpPr>
          <p:cNvPr id="102" name="Rectangle 101"/>
          <p:cNvSpPr/>
          <p:nvPr/>
        </p:nvSpPr>
        <p:spPr>
          <a:xfrm>
            <a:off x="1524000" y="2514600"/>
            <a:ext cx="34290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0" name="Connecteur droit 189"/>
          <p:cNvCxnSpPr/>
          <p:nvPr/>
        </p:nvCxnSpPr>
        <p:spPr>
          <a:xfrm rot="5400000">
            <a:off x="4191794" y="3961606"/>
            <a:ext cx="47244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Text Box 1"/>
          <p:cNvSpPr txBox="1">
            <a:spLocks noChangeArrowheads="1"/>
          </p:cNvSpPr>
          <p:nvPr/>
        </p:nvSpPr>
        <p:spPr bwMode="auto">
          <a:xfrm>
            <a:off x="762000" y="4038600"/>
            <a:ext cx="65405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r>
              <a:rPr kumimoji="0" lang="fr-FR" sz="1200" b="1" i="0" u="none" strike="noStrike" cap="none" normalizeH="0" baseline="0" dirty="0" smtClean="0">
                <a:ln>
                  <a:noFill/>
                </a:ln>
                <a:solidFill>
                  <a:schemeClr val="bg1"/>
                </a:solidFill>
                <a:effectLst/>
                <a:latin typeface="Calibri" pitchFamily="34" charset="0"/>
                <a:cs typeface="Arial" pitchFamily="34" charset="0"/>
              </a:rPr>
              <a:t>C</a:t>
            </a:r>
          </a:p>
          <a:p>
            <a:pPr marL="0" marR="0" lvl="0" indent="0" algn="r" defTabSz="914400" rtl="0" eaLnBrk="1" fontAlgn="base" latinLnBrk="0" hangingPunct="1">
              <a:lnSpc>
                <a:spcPct val="100000"/>
              </a:lnSpc>
              <a:spcBef>
                <a:spcPct val="0"/>
              </a:spcBef>
              <a:spcAft>
                <a:spcPts val="1000"/>
              </a:spcAft>
              <a:buClrTx/>
              <a:buSzTx/>
              <a:buFontTx/>
              <a:buNone/>
              <a:tabLst/>
            </a:pPr>
            <a:r>
              <a:rPr kumimoji="0" lang="fr-FR" sz="1100" b="1" i="0" u="none" strike="noStrike" cap="none" normalizeH="0" baseline="0" dirty="0" smtClean="0">
                <a:ln>
                  <a:noFill/>
                </a:ln>
                <a:solidFill>
                  <a:schemeClr val="bg1"/>
                </a:solidFill>
                <a:effectLst/>
                <a:latin typeface="Calibri" pitchFamily="34" charset="0"/>
                <a:cs typeface="Arial" pitchFamily="34" charset="0"/>
              </a:rPr>
              <a:t>(µg/l</a:t>
            </a:r>
            <a:r>
              <a:rPr kumimoji="0" lang="fr-FR" sz="1100" b="0" i="0" u="none" strike="noStrike" cap="none" normalizeH="0" baseline="0" dirty="0" smtClean="0">
                <a:ln>
                  <a:noFill/>
                </a:ln>
                <a:solidFill>
                  <a:schemeClr val="bg1"/>
                </a:solidFill>
                <a:effectLst/>
                <a:latin typeface="Calibri" pitchFamily="34" charset="0"/>
                <a:cs typeface="Arial" pitchFamily="34" charset="0"/>
              </a:rPr>
              <a:t>)</a:t>
            </a:r>
            <a:endParaRPr kumimoji="0" lang="fr-FR"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64" name="Rectangle 63"/>
          <p:cNvSpPr/>
          <p:nvPr/>
        </p:nvSpPr>
        <p:spPr>
          <a:xfrm>
            <a:off x="1524000" y="499533"/>
            <a:ext cx="6629400" cy="369332"/>
          </a:xfrm>
          <a:prstGeom prst="rect">
            <a:avLst/>
          </a:prstGeom>
        </p:spPr>
        <p:txBody>
          <a:bodyPr wrap="square">
            <a:spAutoFit/>
          </a:bodyPr>
          <a:lstStyle/>
          <a:p>
            <a:pPr algn="just"/>
            <a:r>
              <a:rPr lang="fr-FR" i="1" u="sng" dirty="0" smtClean="0">
                <a:solidFill>
                  <a:schemeClr val="bg1"/>
                </a:solidFill>
              </a:rPr>
              <a:t>Lien entre les activités de surface et les concentrations au captage ?</a:t>
            </a:r>
          </a:p>
        </p:txBody>
      </p:sp>
      <p:grpSp>
        <p:nvGrpSpPr>
          <p:cNvPr id="65" name="Groupe 64"/>
          <p:cNvGrpSpPr/>
          <p:nvPr/>
        </p:nvGrpSpPr>
        <p:grpSpPr>
          <a:xfrm>
            <a:off x="203199" y="152400"/>
            <a:ext cx="8709026" cy="276999"/>
            <a:chOff x="304800" y="152400"/>
            <a:chExt cx="8709026" cy="276999"/>
          </a:xfrm>
        </p:grpSpPr>
        <p:sp>
          <p:nvSpPr>
            <p:cNvPr id="66" name="ZoneTexte 65"/>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67" name="ZoneTexte 66"/>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68" name="ZoneTexte 67"/>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69" name="ZoneTexte 68"/>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72" name="ZoneTexte 71"/>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73" name="ZoneTexte 72"/>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pic>
        <p:nvPicPr>
          <p:cNvPr id="243717" name="Picture 5"/>
          <p:cNvPicPr>
            <a:picLocks noChangeAspect="1" noChangeArrowheads="1"/>
          </p:cNvPicPr>
          <p:nvPr/>
        </p:nvPicPr>
        <p:blipFill>
          <a:blip r:embed="rId3"/>
          <a:srcRect r="75110" b="4268"/>
          <a:stretch>
            <a:fillRect/>
          </a:stretch>
        </p:blipFill>
        <p:spPr bwMode="auto">
          <a:xfrm>
            <a:off x="1752600" y="2667000"/>
            <a:ext cx="3200401" cy="555821"/>
          </a:xfrm>
          <a:prstGeom prst="rect">
            <a:avLst/>
          </a:prstGeom>
          <a:noFill/>
          <a:ln w="9525">
            <a:noFill/>
            <a:miter lim="800000"/>
            <a:headEnd/>
            <a:tailEnd/>
          </a:ln>
          <a:effectLst/>
        </p:spPr>
      </p:pic>
      <p:grpSp>
        <p:nvGrpSpPr>
          <p:cNvPr id="74" name="Groupe 73"/>
          <p:cNvGrpSpPr/>
          <p:nvPr/>
        </p:nvGrpSpPr>
        <p:grpSpPr>
          <a:xfrm>
            <a:off x="6605592" y="1864425"/>
            <a:ext cx="2562579" cy="4129892"/>
            <a:chOff x="6705600" y="1864425"/>
            <a:chExt cx="2562579" cy="4129892"/>
          </a:xfrm>
        </p:grpSpPr>
        <p:cxnSp>
          <p:nvCxnSpPr>
            <p:cNvPr id="75" name="Connecteur droit avec flèche 74"/>
            <p:cNvCxnSpPr/>
            <p:nvPr/>
          </p:nvCxnSpPr>
          <p:spPr>
            <a:xfrm rot="5400000">
              <a:off x="7558043" y="2728957"/>
              <a:ext cx="431478" cy="2765"/>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858000" y="5562600"/>
              <a:ext cx="1600200" cy="253916"/>
            </a:xfrm>
            <a:prstGeom prst="rect">
              <a:avLst/>
            </a:prstGeom>
          </p:spPr>
          <p:txBody>
            <a:bodyPr wrap="square">
              <a:spAutoFit/>
            </a:bodyPr>
            <a:lstStyle/>
            <a:p>
              <a:pPr algn="ctr">
                <a:spcBef>
                  <a:spcPts val="1800"/>
                </a:spcBef>
              </a:pPr>
              <a:r>
                <a:rPr lang="fr-FR" sz="1050" b="1" dirty="0" smtClean="0">
                  <a:solidFill>
                    <a:schemeClr val="bg1"/>
                  </a:solidFill>
                </a:rPr>
                <a:t>Filet d’écoulement</a:t>
              </a:r>
            </a:p>
          </p:txBody>
        </p:sp>
        <p:sp>
          <p:nvSpPr>
            <p:cNvPr id="77" name="Rectangle 76"/>
            <p:cNvSpPr/>
            <p:nvPr/>
          </p:nvSpPr>
          <p:spPr>
            <a:xfrm>
              <a:off x="6858000" y="5740401"/>
              <a:ext cx="1600200" cy="253916"/>
            </a:xfrm>
            <a:prstGeom prst="rect">
              <a:avLst/>
            </a:prstGeom>
          </p:spPr>
          <p:txBody>
            <a:bodyPr wrap="square">
              <a:spAutoFit/>
            </a:bodyPr>
            <a:lstStyle/>
            <a:p>
              <a:pPr algn="ctr">
                <a:spcBef>
                  <a:spcPts val="1800"/>
                </a:spcBef>
              </a:pPr>
              <a:r>
                <a:rPr lang="fr-FR" sz="1050" b="1" dirty="0" smtClean="0">
                  <a:solidFill>
                    <a:schemeClr val="bg1"/>
                  </a:solidFill>
                </a:rPr>
                <a:t>Paramètres équivalents</a:t>
              </a:r>
            </a:p>
          </p:txBody>
        </p:sp>
        <p:sp>
          <p:nvSpPr>
            <p:cNvPr id="78" name="Rectangle 77"/>
            <p:cNvSpPr/>
            <p:nvPr/>
          </p:nvSpPr>
          <p:spPr>
            <a:xfrm>
              <a:off x="8661509" y="5215467"/>
              <a:ext cx="550225" cy="278075"/>
            </a:xfrm>
            <a:prstGeom prst="rect">
              <a:avLst/>
            </a:prstGeom>
            <a:ln>
              <a:noFill/>
            </a:ln>
          </p:spPr>
          <p:txBody>
            <a:bodyPr wrap="square">
              <a:spAutoFit/>
            </a:bodyPr>
            <a:lstStyle/>
            <a:p>
              <a:pPr algn="ctr"/>
              <a:r>
                <a:rPr lang="fr-FR" sz="1200" b="1" i="1" dirty="0" smtClean="0">
                  <a:solidFill>
                    <a:schemeClr val="bg1"/>
                  </a:solidFill>
                </a:rPr>
                <a:t>E1(t) </a:t>
              </a:r>
              <a:endParaRPr lang="fr-FR" sz="1200" i="1" dirty="0">
                <a:solidFill>
                  <a:schemeClr val="bg1"/>
                </a:solidFill>
              </a:endParaRPr>
            </a:p>
          </p:txBody>
        </p:sp>
        <p:sp>
          <p:nvSpPr>
            <p:cNvPr id="79" name="Rectangle 78"/>
            <p:cNvSpPr/>
            <p:nvPr/>
          </p:nvSpPr>
          <p:spPr>
            <a:xfrm>
              <a:off x="6705600" y="1864425"/>
              <a:ext cx="2286000" cy="646331"/>
            </a:xfrm>
            <a:prstGeom prst="rect">
              <a:avLst/>
            </a:prstGeom>
            <a:ln>
              <a:solidFill>
                <a:schemeClr val="bg1"/>
              </a:solidFill>
            </a:ln>
          </p:spPr>
          <p:txBody>
            <a:bodyPr wrap="square">
              <a:spAutoFit/>
            </a:bodyPr>
            <a:lstStyle/>
            <a:p>
              <a:pPr algn="ctr"/>
              <a:r>
                <a:rPr lang="fr-FR" b="1" dirty="0" smtClean="0">
                  <a:solidFill>
                    <a:schemeClr val="bg1"/>
                  </a:solidFill>
                </a:rPr>
                <a:t>Apport d’eau </a:t>
              </a:r>
              <a:r>
                <a:rPr lang="fr-FR" b="1" i="1" dirty="0" smtClean="0">
                  <a:solidFill>
                    <a:schemeClr val="bg1"/>
                  </a:solidFill>
                  <a:latin typeface="Times New Roman" pitchFamily="18" charset="0"/>
                  <a:cs typeface="Times New Roman" pitchFamily="18" charset="0"/>
                </a:rPr>
                <a:t>(Q)</a:t>
              </a:r>
              <a:r>
                <a:rPr lang="fr-FR" b="1" dirty="0" smtClean="0">
                  <a:solidFill>
                    <a:schemeClr val="bg1"/>
                  </a:solidFill>
                </a:rPr>
                <a:t> et de masse </a:t>
              </a:r>
              <a:r>
                <a:rPr lang="fr-FR" b="1" i="1" dirty="0" smtClean="0">
                  <a:solidFill>
                    <a:schemeClr val="bg1"/>
                  </a:solidFill>
                  <a:latin typeface="Times New Roman" pitchFamily="18" charset="0"/>
                  <a:cs typeface="Times New Roman" pitchFamily="18" charset="0"/>
                </a:rPr>
                <a:t>(M)</a:t>
              </a:r>
              <a:endParaRPr lang="fr-FR" b="1" dirty="0" smtClean="0">
                <a:solidFill>
                  <a:schemeClr val="bg1"/>
                </a:solidFill>
              </a:endParaRPr>
            </a:p>
          </p:txBody>
        </p:sp>
        <p:sp>
          <p:nvSpPr>
            <p:cNvPr id="80" name="Rectangle 79"/>
            <p:cNvSpPr/>
            <p:nvPr/>
          </p:nvSpPr>
          <p:spPr>
            <a:xfrm>
              <a:off x="8639517" y="4792134"/>
              <a:ext cx="609600" cy="276999"/>
            </a:xfrm>
            <a:prstGeom prst="rect">
              <a:avLst/>
            </a:prstGeom>
            <a:ln>
              <a:noFill/>
            </a:ln>
          </p:spPr>
          <p:txBody>
            <a:bodyPr wrap="square">
              <a:spAutoFit/>
            </a:bodyPr>
            <a:lstStyle/>
            <a:p>
              <a:pPr algn="ctr"/>
              <a:r>
                <a:rPr lang="fr-FR" sz="1200" b="1" i="1" dirty="0" smtClean="0">
                  <a:solidFill>
                    <a:schemeClr val="bg1"/>
                  </a:solidFill>
                </a:rPr>
                <a:t>E2(t) </a:t>
              </a:r>
              <a:endParaRPr lang="fr-FR" sz="1200" i="1" dirty="0">
                <a:solidFill>
                  <a:schemeClr val="bg1"/>
                </a:solidFill>
              </a:endParaRPr>
            </a:p>
          </p:txBody>
        </p:sp>
        <p:grpSp>
          <p:nvGrpSpPr>
            <p:cNvPr id="81" name="Groupe 73"/>
            <p:cNvGrpSpPr/>
            <p:nvPr/>
          </p:nvGrpSpPr>
          <p:grpSpPr>
            <a:xfrm>
              <a:off x="6784621" y="3047999"/>
              <a:ext cx="1981200" cy="2514598"/>
              <a:chOff x="2607733" y="1444974"/>
              <a:chExt cx="4325231" cy="4899382"/>
            </a:xfrm>
          </p:grpSpPr>
          <p:pic>
            <p:nvPicPr>
              <p:cNvPr id="83" name="Picture 2" descr="D:\THESE_2013\PROD\REDACTION\REDAC CHAP THESE\REDAC_FINAL\Ppt_SOUTENANCE_THESE\Réservoir_Hydrog.jpg"/>
              <p:cNvPicPr>
                <a:picLocks noChangeAspect="1" noChangeArrowheads="1"/>
              </p:cNvPicPr>
              <p:nvPr/>
            </p:nvPicPr>
            <p:blipFill>
              <a:blip r:embed="rId4" cstate="print"/>
              <a:srcRect l="22622" r="21103"/>
              <a:stretch>
                <a:fillRect/>
              </a:stretch>
            </p:blipFill>
            <p:spPr bwMode="auto">
              <a:xfrm>
                <a:off x="2837403" y="4847170"/>
                <a:ext cx="609600" cy="533399"/>
              </a:xfrm>
              <a:prstGeom prst="rect">
                <a:avLst/>
              </a:prstGeom>
              <a:noFill/>
            </p:spPr>
          </p:pic>
          <p:cxnSp>
            <p:nvCxnSpPr>
              <p:cNvPr id="84" name="Connecteur droit avec flèche 83"/>
              <p:cNvCxnSpPr/>
              <p:nvPr/>
            </p:nvCxnSpPr>
            <p:spPr>
              <a:xfrm rot="5400000">
                <a:off x="3010517" y="3235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85" name="Picture 2" descr="D:\THESE_2013\PROD\REDACTION\REDAC CHAP THESE\REDAC_FINAL\Ppt_SOUTENANCE_THESE\Réservoir_Hydrog.jpg"/>
              <p:cNvPicPr>
                <a:picLocks noChangeAspect="1" noChangeArrowheads="1"/>
              </p:cNvPicPr>
              <p:nvPr/>
            </p:nvPicPr>
            <p:blipFill>
              <a:blip r:embed="rId5" cstate="print"/>
              <a:srcRect l="22622"/>
              <a:stretch>
                <a:fillRect/>
              </a:stretch>
            </p:blipFill>
            <p:spPr bwMode="auto">
              <a:xfrm>
                <a:off x="4800600" y="5635980"/>
                <a:ext cx="1600200" cy="533399"/>
              </a:xfrm>
              <a:prstGeom prst="rect">
                <a:avLst/>
              </a:prstGeom>
              <a:noFill/>
            </p:spPr>
          </p:pic>
          <p:pic>
            <p:nvPicPr>
              <p:cNvPr id="86" name="Picture 2" descr="D:\THESE_2013\PROD\REDACTION\REDAC CHAP THESE\REDAC_FINAL\Ppt_SOUTENANCE_THESE\Réservoir_Hydrog.jpg"/>
              <p:cNvPicPr>
                <a:picLocks noChangeAspect="1" noChangeArrowheads="1"/>
              </p:cNvPicPr>
              <p:nvPr/>
            </p:nvPicPr>
            <p:blipFill>
              <a:blip r:embed="rId6" cstate="print"/>
              <a:srcRect r="77378"/>
              <a:stretch>
                <a:fillRect/>
              </a:stretch>
            </p:blipFill>
            <p:spPr bwMode="auto">
              <a:xfrm rot="5400000">
                <a:off x="4343400" y="3143952"/>
                <a:ext cx="533399" cy="838200"/>
              </a:xfrm>
              <a:prstGeom prst="rect">
                <a:avLst/>
              </a:prstGeom>
              <a:noFill/>
            </p:spPr>
          </p:pic>
          <p:pic>
            <p:nvPicPr>
              <p:cNvPr id="87" name="Picture 2" descr="D:\THESE_2013\PROD\REDACTION\REDAC CHAP THESE\REDAC_FINAL\Ppt_SOUTENANCE_THESE\Réservoir_Hydrog.jpg"/>
              <p:cNvPicPr>
                <a:picLocks noChangeAspect="1" noChangeArrowheads="1"/>
              </p:cNvPicPr>
              <p:nvPr/>
            </p:nvPicPr>
            <p:blipFill>
              <a:blip r:embed="rId7" cstate="print"/>
              <a:srcRect r="77378"/>
              <a:stretch>
                <a:fillRect/>
              </a:stretch>
            </p:blipFill>
            <p:spPr bwMode="auto">
              <a:xfrm rot="5400000">
                <a:off x="2971799" y="3132664"/>
                <a:ext cx="381000" cy="838199"/>
              </a:xfrm>
              <a:prstGeom prst="rect">
                <a:avLst/>
              </a:prstGeom>
              <a:noFill/>
            </p:spPr>
          </p:pic>
          <p:pic>
            <p:nvPicPr>
              <p:cNvPr id="88" name="Picture 2" descr="D:\THESE_2013\PROD\REDACTION\REDAC CHAP THESE\REDAC_FINAL\Ppt_SOUTENANCE_THESE\Réservoir_Hydrog.jpg"/>
              <p:cNvPicPr>
                <a:picLocks noChangeAspect="1" noChangeArrowheads="1"/>
              </p:cNvPicPr>
              <p:nvPr/>
            </p:nvPicPr>
            <p:blipFill>
              <a:blip r:embed="rId8" cstate="print"/>
              <a:srcRect r="77378"/>
              <a:stretch>
                <a:fillRect/>
              </a:stretch>
            </p:blipFill>
            <p:spPr bwMode="auto">
              <a:xfrm rot="5400000">
                <a:off x="5676900" y="3159474"/>
                <a:ext cx="685799" cy="762000"/>
              </a:xfrm>
              <a:prstGeom prst="rect">
                <a:avLst/>
              </a:prstGeom>
              <a:noFill/>
            </p:spPr>
          </p:pic>
          <p:pic>
            <p:nvPicPr>
              <p:cNvPr id="89" name="Picture 4"/>
              <p:cNvPicPr>
                <a:picLocks noChangeAspect="1" noChangeArrowheads="1"/>
              </p:cNvPicPr>
              <p:nvPr/>
            </p:nvPicPr>
            <p:blipFill>
              <a:blip r:embed="rId9" cstate="print"/>
              <a:srcRect/>
              <a:stretch>
                <a:fillRect/>
              </a:stretch>
            </p:blipFill>
            <p:spPr bwMode="auto">
              <a:xfrm>
                <a:off x="2819400" y="1444974"/>
                <a:ext cx="3486150" cy="1507524"/>
              </a:xfrm>
              <a:prstGeom prst="rect">
                <a:avLst/>
              </a:prstGeom>
              <a:noFill/>
              <a:ln w="9525">
                <a:noFill/>
                <a:miter lim="800000"/>
                <a:headEnd/>
                <a:tailEnd/>
              </a:ln>
              <a:effectLst/>
            </p:spPr>
          </p:pic>
          <p:pic>
            <p:nvPicPr>
              <p:cNvPr id="90" name="Picture 2" descr="D:\THESE_2013\PROD\REDACTION\REDAC CHAP THESE\REDAC_FINAL\Ppt_SOUTENANCE_THESE\Réservoir_Hydrog.jpg"/>
              <p:cNvPicPr>
                <a:picLocks noChangeAspect="1" noChangeArrowheads="1"/>
              </p:cNvPicPr>
              <p:nvPr/>
            </p:nvPicPr>
            <p:blipFill>
              <a:blip r:embed="rId10" cstate="print"/>
              <a:srcRect l="22622"/>
              <a:stretch>
                <a:fillRect/>
              </a:stretch>
            </p:blipFill>
            <p:spPr bwMode="auto">
              <a:xfrm>
                <a:off x="2743200" y="5635980"/>
                <a:ext cx="2057400" cy="533399"/>
              </a:xfrm>
              <a:prstGeom prst="rect">
                <a:avLst/>
              </a:prstGeom>
              <a:noFill/>
            </p:spPr>
          </p:pic>
          <p:pic>
            <p:nvPicPr>
              <p:cNvPr id="91" name="Picture 2" descr="D:\THESE_2013\PROD\REDACTION\REDAC CHAP THESE\REDAC_FINAL\Ppt_SOUTENANCE_THESE\Réservoir_Hydrog.jpg"/>
              <p:cNvPicPr>
                <a:picLocks noChangeAspect="1" noChangeArrowheads="1"/>
              </p:cNvPicPr>
              <p:nvPr/>
            </p:nvPicPr>
            <p:blipFill>
              <a:blip r:embed="rId11" cstate="print"/>
              <a:srcRect l="22622"/>
              <a:stretch>
                <a:fillRect/>
              </a:stretch>
            </p:blipFill>
            <p:spPr bwMode="auto">
              <a:xfrm>
                <a:off x="4114800" y="4828824"/>
                <a:ext cx="2286000" cy="533399"/>
              </a:xfrm>
              <a:prstGeom prst="rect">
                <a:avLst/>
              </a:prstGeom>
              <a:noFill/>
            </p:spPr>
          </p:pic>
          <p:cxnSp>
            <p:nvCxnSpPr>
              <p:cNvPr id="92" name="Connecteur droit avec flèche 91"/>
              <p:cNvCxnSpPr/>
              <p:nvPr/>
            </p:nvCxnSpPr>
            <p:spPr>
              <a:xfrm rot="5400000">
                <a:off x="5906117" y="3997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3" name="Connecteur droit avec flèche 92"/>
              <p:cNvCxnSpPr/>
              <p:nvPr/>
            </p:nvCxnSpPr>
            <p:spPr>
              <a:xfrm rot="5400000">
                <a:off x="5906117" y="30826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p:nvPr/>
            </p:nvCxnSpPr>
            <p:spPr>
              <a:xfrm rot="5400000">
                <a:off x="4332905" y="4277695"/>
                <a:ext cx="479778"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9" name="Connecteur droit avec flèche 98"/>
              <p:cNvCxnSpPr/>
              <p:nvPr/>
            </p:nvCxnSpPr>
            <p:spPr>
              <a:xfrm rot="5400000">
                <a:off x="4458317" y="31588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rot="5400000">
                <a:off x="2856705" y="4306095"/>
                <a:ext cx="536226"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04" name="Picture 2" descr="D:\THESE_2013\PROD\REDACTION\REDAC CHAP THESE\REDAC_FINAL\Ppt_SOUTENANCE_THESE\Réservoir_Hydrog.jpg"/>
              <p:cNvPicPr>
                <a:picLocks noChangeAspect="1" noChangeArrowheads="1"/>
              </p:cNvPicPr>
              <p:nvPr/>
            </p:nvPicPr>
            <p:blipFill>
              <a:blip r:embed="rId12" cstate="print"/>
              <a:srcRect l="22622" r="21103"/>
              <a:stretch>
                <a:fillRect/>
              </a:stretch>
            </p:blipFill>
            <p:spPr bwMode="auto">
              <a:xfrm>
                <a:off x="5715000" y="4114800"/>
                <a:ext cx="914400" cy="533399"/>
              </a:xfrm>
              <a:prstGeom prst="rect">
                <a:avLst/>
              </a:prstGeom>
              <a:noFill/>
            </p:spPr>
          </p:pic>
          <p:sp>
            <p:nvSpPr>
              <p:cNvPr id="105" name="Forme libre 104"/>
              <p:cNvSpPr/>
              <p:nvPr/>
            </p:nvSpPr>
            <p:spPr>
              <a:xfrm>
                <a:off x="2607733" y="3002844"/>
                <a:ext cx="4109156" cy="3341512"/>
              </a:xfrm>
              <a:custGeom>
                <a:avLst/>
                <a:gdLst>
                  <a:gd name="connsiteX0" fmla="*/ 0 w 4109156"/>
                  <a:gd name="connsiteY0" fmla="*/ 0 h 3341512"/>
                  <a:gd name="connsiteX1" fmla="*/ 1083734 w 4109156"/>
                  <a:gd name="connsiteY1" fmla="*/ 0 h 3341512"/>
                  <a:gd name="connsiteX2" fmla="*/ 1083734 w 4109156"/>
                  <a:gd name="connsiteY2" fmla="*/ 2483556 h 3341512"/>
                  <a:gd name="connsiteX3" fmla="*/ 4109156 w 4109156"/>
                  <a:gd name="connsiteY3" fmla="*/ 2483556 h 3341512"/>
                  <a:gd name="connsiteX4" fmla="*/ 4109156 w 4109156"/>
                  <a:gd name="connsiteY4" fmla="*/ 3341512 h 3341512"/>
                  <a:gd name="connsiteX5" fmla="*/ 22578 w 4109156"/>
                  <a:gd name="connsiteY5" fmla="*/ 3341512 h 3341512"/>
                  <a:gd name="connsiteX6" fmla="*/ 0 w 4109156"/>
                  <a:gd name="connsiteY6" fmla="*/ 0 h 334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156" h="3341512">
                    <a:moveTo>
                      <a:pt x="0" y="0"/>
                    </a:moveTo>
                    <a:lnTo>
                      <a:pt x="1083734" y="0"/>
                    </a:lnTo>
                    <a:lnTo>
                      <a:pt x="1083734" y="2483556"/>
                    </a:lnTo>
                    <a:lnTo>
                      <a:pt x="4109156" y="2483556"/>
                    </a:lnTo>
                    <a:lnTo>
                      <a:pt x="4109156" y="3341512"/>
                    </a:lnTo>
                    <a:lnTo>
                      <a:pt x="22578" y="3341512"/>
                    </a:lnTo>
                    <a:lnTo>
                      <a:pt x="0" y="0"/>
                    </a:lnTo>
                    <a:close/>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Forme libre 105"/>
              <p:cNvSpPr/>
              <p:nvPr/>
            </p:nvSpPr>
            <p:spPr>
              <a:xfrm>
                <a:off x="3951111" y="3002844"/>
                <a:ext cx="2765778" cy="2393245"/>
              </a:xfrm>
              <a:custGeom>
                <a:avLst/>
                <a:gdLst>
                  <a:gd name="connsiteX0" fmla="*/ 0 w 2765778"/>
                  <a:gd name="connsiteY0" fmla="*/ 0 h 2393245"/>
                  <a:gd name="connsiteX1" fmla="*/ 0 w 2765778"/>
                  <a:gd name="connsiteY1" fmla="*/ 2393245 h 2393245"/>
                  <a:gd name="connsiteX2" fmla="*/ 2765778 w 2765778"/>
                  <a:gd name="connsiteY2" fmla="*/ 2393245 h 2393245"/>
                  <a:gd name="connsiteX3" fmla="*/ 2765778 w 2765778"/>
                  <a:gd name="connsiteY3" fmla="*/ 1772356 h 2393245"/>
                  <a:gd name="connsiteX4" fmla="*/ 1264356 w 2765778"/>
                  <a:gd name="connsiteY4" fmla="*/ 1772356 h 2393245"/>
                  <a:gd name="connsiteX5" fmla="*/ 1264356 w 2765778"/>
                  <a:gd name="connsiteY5" fmla="*/ 11289 h 2393245"/>
                  <a:gd name="connsiteX6" fmla="*/ 0 w 2765778"/>
                  <a:gd name="connsiteY6" fmla="*/ 0 h 23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5778" h="2393245">
                    <a:moveTo>
                      <a:pt x="0" y="0"/>
                    </a:moveTo>
                    <a:lnTo>
                      <a:pt x="0" y="2393245"/>
                    </a:lnTo>
                    <a:lnTo>
                      <a:pt x="2765778" y="2393245"/>
                    </a:lnTo>
                    <a:lnTo>
                      <a:pt x="2765778" y="1772356"/>
                    </a:lnTo>
                    <a:lnTo>
                      <a:pt x="1264356" y="1772356"/>
                    </a:lnTo>
                    <a:lnTo>
                      <a:pt x="1264356" y="11289"/>
                    </a:lnTo>
                    <a:lnTo>
                      <a:pt x="0" y="0"/>
                    </a:lnTo>
                    <a:close/>
                  </a:path>
                </a:pathLst>
              </a:custGeom>
              <a:noFill/>
              <a:ln w="28575">
                <a:solidFill>
                  <a:srgbClr val="154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Forme libre 106"/>
              <p:cNvSpPr/>
              <p:nvPr/>
            </p:nvSpPr>
            <p:spPr>
              <a:xfrm>
                <a:off x="5486400" y="3014133"/>
                <a:ext cx="1230489" cy="1682045"/>
              </a:xfrm>
              <a:custGeom>
                <a:avLst/>
                <a:gdLst>
                  <a:gd name="connsiteX0" fmla="*/ 0 w 1230489"/>
                  <a:gd name="connsiteY0" fmla="*/ 0 h 1682045"/>
                  <a:gd name="connsiteX1" fmla="*/ 0 w 1230489"/>
                  <a:gd name="connsiteY1" fmla="*/ 1682045 h 1682045"/>
                  <a:gd name="connsiteX2" fmla="*/ 1230489 w 1230489"/>
                  <a:gd name="connsiteY2" fmla="*/ 1682045 h 1682045"/>
                  <a:gd name="connsiteX3" fmla="*/ 1230489 w 1230489"/>
                  <a:gd name="connsiteY3" fmla="*/ 1072445 h 1682045"/>
                  <a:gd name="connsiteX4" fmla="*/ 993422 w 1230489"/>
                  <a:gd name="connsiteY4" fmla="*/ 1072445 h 1682045"/>
                  <a:gd name="connsiteX5" fmla="*/ 993422 w 1230489"/>
                  <a:gd name="connsiteY5" fmla="*/ 0 h 1682045"/>
                  <a:gd name="connsiteX6" fmla="*/ 0 w 1230489"/>
                  <a:gd name="connsiteY6" fmla="*/ 0 h 16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489" h="1682045">
                    <a:moveTo>
                      <a:pt x="0" y="0"/>
                    </a:moveTo>
                    <a:lnTo>
                      <a:pt x="0" y="1682045"/>
                    </a:lnTo>
                    <a:lnTo>
                      <a:pt x="1230489" y="1682045"/>
                    </a:lnTo>
                    <a:lnTo>
                      <a:pt x="1230489" y="1072445"/>
                    </a:lnTo>
                    <a:lnTo>
                      <a:pt x="993422" y="1072445"/>
                    </a:lnTo>
                    <a:lnTo>
                      <a:pt x="993422" y="0"/>
                    </a:lnTo>
                    <a:lnTo>
                      <a:pt x="0" y="0"/>
                    </a:lnTo>
                    <a:close/>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8" name="Connecteur droit avec flèche 107"/>
              <p:cNvCxnSpPr/>
              <p:nvPr/>
            </p:nvCxnSpPr>
            <p:spPr>
              <a:xfrm rot="5400000">
                <a:off x="3010517" y="5523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09" name="Connecteur droit avec flèche 108"/>
              <p:cNvCxnSpPr/>
              <p:nvPr/>
            </p:nvCxnSpPr>
            <p:spPr>
              <a:xfrm>
                <a:off x="6400800" y="5105400"/>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p:cNvCxnSpPr/>
              <p:nvPr/>
            </p:nvCxnSpPr>
            <p:spPr>
              <a:xfrm>
                <a:off x="6629400" y="4377267"/>
                <a:ext cx="3035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1" name="Connecteur droit avec flèche 110"/>
              <p:cNvCxnSpPr/>
              <p:nvPr/>
            </p:nvCxnSpPr>
            <p:spPr>
              <a:xfrm>
                <a:off x="6400800" y="5901267"/>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82" name="Rectangle 81"/>
            <p:cNvSpPr/>
            <p:nvPr/>
          </p:nvSpPr>
          <p:spPr>
            <a:xfrm>
              <a:off x="8658579" y="4419600"/>
              <a:ext cx="609600" cy="276999"/>
            </a:xfrm>
            <a:prstGeom prst="rect">
              <a:avLst/>
            </a:prstGeom>
            <a:ln>
              <a:noFill/>
            </a:ln>
          </p:spPr>
          <p:txBody>
            <a:bodyPr wrap="square">
              <a:spAutoFit/>
            </a:bodyPr>
            <a:lstStyle/>
            <a:p>
              <a:pPr algn="ctr"/>
              <a:r>
                <a:rPr lang="fr-FR" sz="1200" b="1" i="1" dirty="0" smtClean="0">
                  <a:solidFill>
                    <a:schemeClr val="bg1"/>
                  </a:solidFill>
                </a:rPr>
                <a:t>E3(t) </a:t>
              </a:r>
              <a:endParaRPr lang="fr-FR" sz="1200" i="1" dirty="0">
                <a:solidFill>
                  <a:schemeClr val="bg1"/>
                </a:solidFill>
              </a:endParaRPr>
            </a:p>
          </p:txBody>
        </p:sp>
      </p:grpSp>
      <p:sp>
        <p:nvSpPr>
          <p:cNvPr id="112" name="Rectangle 111"/>
          <p:cNvSpPr/>
          <p:nvPr/>
        </p:nvSpPr>
        <p:spPr>
          <a:xfrm>
            <a:off x="8662992" y="4343400"/>
            <a:ext cx="381000" cy="12192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1" name="Connecteur droit avec flèche 120"/>
          <p:cNvCxnSpPr/>
          <p:nvPr/>
        </p:nvCxnSpPr>
        <p:spPr>
          <a:xfrm rot="5400000">
            <a:off x="8767233" y="5676900"/>
            <a:ext cx="229394" cy="79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8613085" y="5791200"/>
            <a:ext cx="530915" cy="369332"/>
          </a:xfrm>
          <a:prstGeom prst="rect">
            <a:avLst/>
          </a:prstGeom>
        </p:spPr>
        <p:txBody>
          <a:bodyPr wrap="none">
            <a:spAutoFit/>
          </a:bodyPr>
          <a:lstStyle/>
          <a:p>
            <a:pPr algn="ctr">
              <a:spcBef>
                <a:spcPts val="600"/>
              </a:spcBef>
            </a:pPr>
            <a:r>
              <a:rPr lang="fr-FR" b="1" dirty="0" smtClean="0">
                <a:solidFill>
                  <a:schemeClr val="bg1"/>
                </a:solidFill>
              </a:rPr>
              <a:t>C(t)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040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30405"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654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
            </a:r>
            <a:br>
              <a:rPr kumimoji="0" lang="fr-FR" sz="1800" b="0" i="0" u="none" strike="noStrike" cap="none" normalizeH="0" baseline="0" smtClean="0">
                <a:ln>
                  <a:noFill/>
                </a:ln>
                <a:solidFill>
                  <a:schemeClr val="tx1"/>
                </a:solidFill>
                <a:effectLst/>
                <a:latin typeface="Arial" pitchFamily="34" charset="0"/>
                <a:cs typeface="Arial" pitchFamily="34" charset="0"/>
              </a:rPr>
            </a:b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25" name="Image 24"/>
          <p:cNvPicPr/>
          <p:nvPr/>
        </p:nvPicPr>
        <p:blipFill>
          <a:blip r:embed="rId3"/>
          <a:srcRect l="29936" t="30053" r="29581" b="24202"/>
          <a:stretch>
            <a:fillRect/>
          </a:stretch>
        </p:blipFill>
        <p:spPr bwMode="auto">
          <a:xfrm>
            <a:off x="1066800" y="1676400"/>
            <a:ext cx="6934200" cy="3886200"/>
          </a:xfrm>
          <a:prstGeom prst="rect">
            <a:avLst/>
          </a:prstGeom>
          <a:noFill/>
          <a:ln w="9525">
            <a:noFill/>
            <a:miter lim="800000"/>
            <a:headEnd/>
            <a:tailEnd/>
          </a:ln>
        </p:spPr>
      </p:pic>
      <p:sp>
        <p:nvSpPr>
          <p:cNvPr id="30" name="Espace réservé du numéro de diapositive 29"/>
          <p:cNvSpPr>
            <a:spLocks noGrp="1"/>
          </p:cNvSpPr>
          <p:nvPr>
            <p:ph type="sldNum" sz="quarter" idx="12"/>
          </p:nvPr>
        </p:nvSpPr>
        <p:spPr/>
        <p:txBody>
          <a:bodyPr/>
          <a:lstStyle/>
          <a:p>
            <a:fld id="{DF686D29-9C21-420C-949E-57973560A3A7}" type="slidenum">
              <a:rPr lang="fr-FR" smtClean="0"/>
              <a:pPr/>
              <a:t>22</a:t>
            </a:fld>
            <a:endParaRPr lang="fr-FR"/>
          </a:p>
        </p:txBody>
      </p:sp>
      <p:sp>
        <p:nvSpPr>
          <p:cNvPr id="31" name="ZoneTexte 30"/>
          <p:cNvSpPr txBox="1"/>
          <p:nvPr/>
        </p:nvSpPr>
        <p:spPr>
          <a:xfrm>
            <a:off x="1295400" y="5638800"/>
            <a:ext cx="6705600" cy="861774"/>
          </a:xfrm>
          <a:prstGeom prst="rect">
            <a:avLst/>
          </a:prstGeom>
          <a:noFill/>
        </p:spPr>
        <p:txBody>
          <a:bodyPr wrap="square" rtlCol="0">
            <a:spAutoFit/>
          </a:bodyPr>
          <a:lstStyle/>
          <a:p>
            <a:r>
              <a:rPr lang="fr-FR" sz="2000" dirty="0" smtClean="0">
                <a:solidFill>
                  <a:schemeClr val="bg1"/>
                </a:solidFill>
              </a:rPr>
              <a:t>Si </a:t>
            </a:r>
            <a:r>
              <a:rPr lang="fr-FR" sz="2000" i="1" dirty="0" smtClean="0">
                <a:solidFill>
                  <a:schemeClr val="bg1"/>
                </a:solidFill>
                <a:latin typeface="Times New Roman" pitchFamily="18" charset="0"/>
                <a:cs typeface="Times New Roman" pitchFamily="18" charset="0"/>
              </a:rPr>
              <a:t>M</a:t>
            </a:r>
            <a:r>
              <a:rPr lang="fr-FR" sz="2000" baseline="-25000" dirty="0" smtClean="0">
                <a:solidFill>
                  <a:schemeClr val="bg1"/>
                </a:solidFill>
              </a:rPr>
              <a:t>d </a:t>
            </a:r>
            <a:r>
              <a:rPr lang="fr-FR" sz="2000" dirty="0" smtClean="0">
                <a:solidFill>
                  <a:schemeClr val="bg1"/>
                </a:solidFill>
              </a:rPr>
              <a:t>(</a:t>
            </a:r>
            <a:r>
              <a:rPr lang="fr-FR" sz="2000" i="1" dirty="0" smtClean="0">
                <a:solidFill>
                  <a:schemeClr val="bg1"/>
                </a:solidFill>
                <a:latin typeface="Times New Roman" pitchFamily="18" charset="0"/>
                <a:cs typeface="Times New Roman" pitchFamily="18" charset="0"/>
              </a:rPr>
              <a:t>x</a:t>
            </a:r>
            <a:r>
              <a:rPr lang="fr-FR" sz="2000" dirty="0" smtClean="0">
                <a:solidFill>
                  <a:schemeClr val="bg1"/>
                </a:solidFill>
              </a:rPr>
              <a:t>, </a:t>
            </a:r>
            <a:r>
              <a:rPr lang="fr-FR" sz="2000" i="1" dirty="0" smtClean="0">
                <a:solidFill>
                  <a:schemeClr val="bg1"/>
                </a:solidFill>
                <a:latin typeface="Times New Roman" pitchFamily="18" charset="0"/>
                <a:cs typeface="Times New Roman" pitchFamily="18" charset="0"/>
              </a:rPr>
              <a:t>y</a:t>
            </a:r>
            <a:r>
              <a:rPr lang="fr-FR" sz="2000" dirty="0" smtClean="0">
                <a:solidFill>
                  <a:schemeClr val="bg1"/>
                </a:solidFill>
              </a:rPr>
              <a:t>) = 1  	            	</a:t>
            </a:r>
            <a:r>
              <a:rPr lang="fr-FR" sz="2000" dirty="0" smtClean="0">
                <a:solidFill>
                  <a:schemeClr val="bg1"/>
                </a:solidFill>
                <a:sym typeface="Wingdings" pitchFamily="2" charset="2"/>
              </a:rPr>
              <a:t></a:t>
            </a:r>
            <a:r>
              <a:rPr lang="fr-FR" sz="2000" dirty="0" smtClean="0">
                <a:solidFill>
                  <a:schemeClr val="bg1"/>
                </a:solidFill>
              </a:rPr>
              <a:t> carte de vulnérabilité</a:t>
            </a:r>
          </a:p>
          <a:p>
            <a:pPr>
              <a:spcBef>
                <a:spcPts val="1200"/>
              </a:spcBef>
            </a:pPr>
            <a:r>
              <a:rPr lang="fr-FR" sz="2000" dirty="0" smtClean="0">
                <a:solidFill>
                  <a:schemeClr val="bg1"/>
                </a:solidFill>
              </a:rPr>
              <a:t>Si </a:t>
            </a:r>
            <a:r>
              <a:rPr lang="fr-FR" sz="2000" i="1" dirty="0" smtClean="0">
                <a:solidFill>
                  <a:schemeClr val="bg1"/>
                </a:solidFill>
                <a:latin typeface="Times New Roman" pitchFamily="18" charset="0"/>
                <a:cs typeface="Times New Roman" pitchFamily="18" charset="0"/>
              </a:rPr>
              <a:t>M</a:t>
            </a:r>
            <a:r>
              <a:rPr lang="fr-FR" sz="2000" baseline="-25000" dirty="0" smtClean="0">
                <a:solidFill>
                  <a:schemeClr val="bg1"/>
                </a:solidFill>
              </a:rPr>
              <a:t>d </a:t>
            </a:r>
            <a:r>
              <a:rPr lang="fr-FR" sz="2000" dirty="0" smtClean="0">
                <a:solidFill>
                  <a:schemeClr val="bg1"/>
                </a:solidFill>
              </a:rPr>
              <a:t>(</a:t>
            </a:r>
            <a:r>
              <a:rPr lang="fr-FR" sz="2000" i="1" dirty="0" smtClean="0">
                <a:solidFill>
                  <a:schemeClr val="bg1"/>
                </a:solidFill>
                <a:latin typeface="Times New Roman" pitchFamily="18" charset="0"/>
                <a:cs typeface="Times New Roman" pitchFamily="18" charset="0"/>
              </a:rPr>
              <a:t>x</a:t>
            </a:r>
            <a:r>
              <a:rPr lang="fr-FR" sz="2000" dirty="0" smtClean="0">
                <a:solidFill>
                  <a:schemeClr val="bg1"/>
                </a:solidFill>
              </a:rPr>
              <a:t>, </a:t>
            </a:r>
            <a:r>
              <a:rPr lang="fr-FR" sz="2000" i="1" dirty="0" smtClean="0">
                <a:solidFill>
                  <a:schemeClr val="bg1"/>
                </a:solidFill>
                <a:latin typeface="Times New Roman" pitchFamily="18" charset="0"/>
                <a:cs typeface="Times New Roman" pitchFamily="18" charset="0"/>
              </a:rPr>
              <a:t>y</a:t>
            </a:r>
            <a:r>
              <a:rPr lang="fr-FR" sz="2000" dirty="0" smtClean="0">
                <a:solidFill>
                  <a:schemeClr val="bg1"/>
                </a:solidFill>
              </a:rPr>
              <a:t>) variable 	</a:t>
            </a:r>
            <a:r>
              <a:rPr lang="fr-FR" sz="2000" dirty="0" smtClean="0">
                <a:solidFill>
                  <a:schemeClr val="bg1"/>
                </a:solidFill>
                <a:sym typeface="Wingdings" pitchFamily="2" charset="2"/>
              </a:rPr>
              <a:t></a:t>
            </a:r>
            <a:r>
              <a:rPr lang="fr-FR" sz="2000" dirty="0" smtClean="0">
                <a:solidFill>
                  <a:schemeClr val="bg1"/>
                </a:solidFill>
              </a:rPr>
              <a:t> carte de risque</a:t>
            </a:r>
            <a:endParaRPr lang="fr-FR" sz="2000" dirty="0">
              <a:solidFill>
                <a:schemeClr val="bg1"/>
              </a:solidFill>
            </a:endParaRPr>
          </a:p>
        </p:txBody>
      </p:sp>
      <p:sp>
        <p:nvSpPr>
          <p:cNvPr id="39" name="Rectangle 38"/>
          <p:cNvSpPr/>
          <p:nvPr/>
        </p:nvSpPr>
        <p:spPr>
          <a:xfrm>
            <a:off x="304800" y="609600"/>
            <a:ext cx="8458200" cy="369332"/>
          </a:xfrm>
          <a:prstGeom prst="rect">
            <a:avLst/>
          </a:prstGeom>
        </p:spPr>
        <p:txBody>
          <a:bodyPr wrap="square">
            <a:spAutoFit/>
          </a:bodyPr>
          <a:lstStyle/>
          <a:p>
            <a:pPr algn="ctr"/>
            <a:r>
              <a:rPr lang="fr-FR" i="1" u="sng" dirty="0" smtClean="0">
                <a:solidFill>
                  <a:schemeClr val="bg1"/>
                </a:solidFill>
              </a:rPr>
              <a:t>Peut-on définir un indice de vulnérabilité spécifique qui puisse être calibré ?</a:t>
            </a:r>
          </a:p>
        </p:txBody>
      </p:sp>
      <p:sp>
        <p:nvSpPr>
          <p:cNvPr id="40" name="Rectangle 39"/>
          <p:cNvSpPr/>
          <p:nvPr/>
        </p:nvSpPr>
        <p:spPr>
          <a:xfrm>
            <a:off x="152400" y="1111953"/>
            <a:ext cx="7315200" cy="400110"/>
          </a:xfrm>
          <a:prstGeom prst="rect">
            <a:avLst/>
          </a:prstGeom>
        </p:spPr>
        <p:txBody>
          <a:bodyPr wrap="square">
            <a:spAutoFit/>
          </a:bodyPr>
          <a:lstStyle/>
          <a:p>
            <a:pPr>
              <a:buFont typeface="Wingdings" pitchFamily="2" charset="2"/>
              <a:buChar char="Ø"/>
            </a:pPr>
            <a:r>
              <a:rPr lang="fr-FR" dirty="0" smtClean="0">
                <a:solidFill>
                  <a:schemeClr val="bg1"/>
                </a:solidFill>
              </a:rPr>
              <a:t> </a:t>
            </a:r>
            <a:r>
              <a:rPr lang="fr-FR" sz="2000" b="1" dirty="0" smtClean="0">
                <a:solidFill>
                  <a:schemeClr val="bg1"/>
                </a:solidFill>
              </a:rPr>
              <a:t>Détermination de l’indice de vulnérabilité spécifique</a:t>
            </a:r>
            <a:endParaRPr lang="fr-FR" sz="2000" b="1" dirty="0">
              <a:solidFill>
                <a:schemeClr val="bg1"/>
              </a:solidFill>
            </a:endParaRPr>
          </a:p>
        </p:txBody>
      </p:sp>
      <p:grpSp>
        <p:nvGrpSpPr>
          <p:cNvPr id="41" name="Groupe 40"/>
          <p:cNvGrpSpPr/>
          <p:nvPr/>
        </p:nvGrpSpPr>
        <p:grpSpPr>
          <a:xfrm>
            <a:off x="203199" y="152400"/>
            <a:ext cx="8709026" cy="276999"/>
            <a:chOff x="304800" y="152400"/>
            <a:chExt cx="8709026" cy="276999"/>
          </a:xfrm>
        </p:grpSpPr>
        <p:sp>
          <p:nvSpPr>
            <p:cNvPr id="42" name="ZoneTexte 41"/>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43" name="ZoneTexte 42"/>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44" name="ZoneTexte 43"/>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45" name="ZoneTexte 44"/>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46" name="ZoneTexte 45"/>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47" name="ZoneTexte 46"/>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sp>
        <p:nvSpPr>
          <p:cNvPr id="50" name="ZoneTexte 49"/>
          <p:cNvSpPr txBox="1"/>
          <p:nvPr/>
        </p:nvSpPr>
        <p:spPr>
          <a:xfrm>
            <a:off x="3429000" y="3048000"/>
            <a:ext cx="1676400" cy="338554"/>
          </a:xfrm>
          <a:prstGeom prst="rect">
            <a:avLst/>
          </a:prstGeom>
          <a:solidFill>
            <a:schemeClr val="tx1"/>
          </a:solidFill>
        </p:spPr>
        <p:txBody>
          <a:bodyPr wrap="square" rtlCol="0">
            <a:spAutoFit/>
          </a:bodyPr>
          <a:lstStyle/>
          <a:p>
            <a:r>
              <a:rPr lang="fr-FR" sz="1600" b="1" dirty="0" smtClean="0">
                <a:solidFill>
                  <a:schemeClr val="bg1"/>
                </a:solidFill>
              </a:rPr>
              <a:t>Limite arbitraire</a:t>
            </a:r>
            <a:endParaRPr lang="fr-FR" sz="1600"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2" name="Rectangle 51"/>
          <p:cNvSpPr/>
          <p:nvPr/>
        </p:nvSpPr>
        <p:spPr>
          <a:xfrm>
            <a:off x="4724400" y="5181600"/>
            <a:ext cx="685800" cy="400110"/>
          </a:xfrm>
          <a:prstGeom prst="rect">
            <a:avLst/>
          </a:prstGeom>
          <a:ln>
            <a:solidFill>
              <a:schemeClr val="bg1"/>
            </a:solidFill>
          </a:ln>
        </p:spPr>
        <p:txBody>
          <a:bodyPr wrap="square">
            <a:spAutoFit/>
          </a:bodyPr>
          <a:lstStyle/>
          <a:p>
            <a:r>
              <a:rPr lang="fr-FR" sz="2000" b="1" i="1" dirty="0" smtClean="0">
                <a:solidFill>
                  <a:schemeClr val="bg1"/>
                </a:solidFill>
              </a:rPr>
              <a:t>C(t) </a:t>
            </a:r>
            <a:endParaRPr lang="fr-FR" sz="2000" i="1" dirty="0">
              <a:solidFill>
                <a:schemeClr val="bg1"/>
              </a:solidFill>
            </a:endParaRPr>
          </a:p>
        </p:txBody>
      </p:sp>
      <p:sp>
        <p:nvSpPr>
          <p:cNvPr id="222209" name="Rectangle 1"/>
          <p:cNvSpPr>
            <a:spLocks noChangeArrowheads="1"/>
          </p:cNvSpPr>
          <p:nvPr/>
        </p:nvSpPr>
        <p:spPr bwMode="auto">
          <a:xfrm>
            <a:off x="5562600" y="3138055"/>
            <a:ext cx="3276600" cy="2438400"/>
          </a:xfrm>
          <a:prstGeom prst="rect">
            <a:avLst/>
          </a:prstGeom>
          <a:noFill/>
          <a:ln w="9525">
            <a:solidFill>
              <a:schemeClr val="bg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ts val="600"/>
              </a:spcBef>
              <a:spcAft>
                <a:spcPts val="600"/>
              </a:spcAft>
              <a:buClrTx/>
              <a:buSzTx/>
              <a:buFontTx/>
              <a:buNone/>
              <a:tabLst/>
            </a:pPr>
            <a:r>
              <a:rPr lang="fr-FR" sz="2000" dirty="0" smtClean="0">
                <a:solidFill>
                  <a:schemeClr val="bg1"/>
                </a:solidFill>
                <a:ea typeface="Times New Roman" pitchFamily="18" charset="0"/>
                <a:cs typeface="Times New Roman" pitchFamily="18" charset="0"/>
              </a:rPr>
              <a:t>F</a:t>
            </a:r>
            <a:r>
              <a:rPr kumimoji="0" lang="fr-FR" sz="2000" b="0" i="0" u="none" strike="noStrike" cap="none" normalizeH="0" baseline="0" dirty="0" smtClean="0">
                <a:ln>
                  <a:noFill/>
                </a:ln>
                <a:solidFill>
                  <a:schemeClr val="bg1"/>
                </a:solidFill>
                <a:effectLst/>
                <a:ea typeface="Times New Roman" pitchFamily="18" charset="0"/>
                <a:cs typeface="Times New Roman" pitchFamily="18" charset="0"/>
              </a:rPr>
              <a:t>ilets d’écoulements géoréférencés permettant </a:t>
            </a:r>
            <a:r>
              <a:rPr lang="fr-FR" sz="2000" dirty="0" smtClean="0">
                <a:solidFill>
                  <a:schemeClr val="bg1"/>
                </a:solidFill>
                <a:ea typeface="Times New Roman" pitchFamily="18" charset="0"/>
                <a:cs typeface="Times New Roman" pitchFamily="18" charset="0"/>
              </a:rPr>
              <a:t>de</a:t>
            </a:r>
            <a:r>
              <a:rPr kumimoji="0" lang="fr-FR" sz="2000" b="0" i="0" u="none" strike="noStrike" cap="none" normalizeH="0" baseline="0" dirty="0" smtClean="0">
                <a:ln>
                  <a:noFill/>
                </a:ln>
                <a:solidFill>
                  <a:schemeClr val="bg1"/>
                </a:solidFill>
                <a:effectLst/>
                <a:ea typeface="Times New Roman" pitchFamily="18" charset="0"/>
                <a:cs typeface="Times New Roman" pitchFamily="18" charset="0"/>
              </a:rPr>
              <a:t> localiser des lieux d’injection qui participent au dépassement du seuil. </a:t>
            </a:r>
            <a:endParaRPr kumimoji="0" lang="fr-FR" sz="2000" b="0" i="0" u="none" strike="noStrike" cap="none" normalizeH="0" baseline="0" dirty="0" smtClean="0">
              <a:ln>
                <a:noFill/>
              </a:ln>
              <a:solidFill>
                <a:schemeClr val="bg1"/>
              </a:solidFill>
              <a:effectLst/>
              <a:cs typeface="Arial" pitchFamily="34" charset="0"/>
            </a:endParaRPr>
          </a:p>
        </p:txBody>
      </p:sp>
      <p:sp>
        <p:nvSpPr>
          <p:cNvPr id="67" name="Rectangle 66"/>
          <p:cNvSpPr/>
          <p:nvPr/>
        </p:nvSpPr>
        <p:spPr>
          <a:xfrm>
            <a:off x="4495800" y="1600200"/>
            <a:ext cx="2903872" cy="661720"/>
          </a:xfrm>
          <a:prstGeom prst="rect">
            <a:avLst/>
          </a:prstGeom>
          <a:ln>
            <a:solidFill>
              <a:schemeClr val="bg1"/>
            </a:solidFill>
          </a:ln>
        </p:spPr>
        <p:txBody>
          <a:bodyPr wrap="none">
            <a:spAutoFit/>
          </a:bodyPr>
          <a:lstStyle/>
          <a:p>
            <a:pPr algn="ctr">
              <a:spcBef>
                <a:spcPts val="600"/>
              </a:spcBef>
            </a:pPr>
            <a:r>
              <a:rPr lang="fr-FR" sz="1600" dirty="0" smtClean="0">
                <a:solidFill>
                  <a:schemeClr val="bg1"/>
                </a:solidFill>
              </a:rPr>
              <a:t>Lieux d’injection qui participent </a:t>
            </a:r>
          </a:p>
          <a:p>
            <a:pPr algn="ctr">
              <a:spcBef>
                <a:spcPts val="600"/>
              </a:spcBef>
            </a:pPr>
            <a:r>
              <a:rPr lang="fr-FR" sz="1600" dirty="0" smtClean="0">
                <a:solidFill>
                  <a:schemeClr val="bg1"/>
                </a:solidFill>
              </a:rPr>
              <a:t>au dépassement du seuil</a:t>
            </a:r>
            <a:endParaRPr lang="fr-FR" sz="1600" i="1" dirty="0" smtClean="0">
              <a:solidFill>
                <a:schemeClr val="bg1"/>
              </a:solidFill>
            </a:endParaRPr>
          </a:p>
        </p:txBody>
      </p:sp>
      <p:sp>
        <p:nvSpPr>
          <p:cNvPr id="69" name="Espace réservé du numéro de diapositive 68"/>
          <p:cNvSpPr>
            <a:spLocks noGrp="1"/>
          </p:cNvSpPr>
          <p:nvPr>
            <p:ph type="sldNum" sz="quarter" idx="12"/>
          </p:nvPr>
        </p:nvSpPr>
        <p:spPr/>
        <p:txBody>
          <a:bodyPr/>
          <a:lstStyle/>
          <a:p>
            <a:fld id="{DF686D29-9C21-420C-949E-57973560A3A7}" type="slidenum">
              <a:rPr lang="fr-FR" smtClean="0"/>
              <a:pPr/>
              <a:t>23</a:t>
            </a:fld>
            <a:endParaRPr lang="fr-FR" dirty="0"/>
          </a:p>
        </p:txBody>
      </p:sp>
      <p:sp>
        <p:nvSpPr>
          <p:cNvPr id="80" name="Rectangle 79"/>
          <p:cNvSpPr/>
          <p:nvPr/>
        </p:nvSpPr>
        <p:spPr>
          <a:xfrm>
            <a:off x="304800" y="499533"/>
            <a:ext cx="8610600" cy="369332"/>
          </a:xfrm>
          <a:prstGeom prst="rect">
            <a:avLst/>
          </a:prstGeom>
        </p:spPr>
        <p:txBody>
          <a:bodyPr wrap="square">
            <a:spAutoFit/>
          </a:bodyPr>
          <a:lstStyle/>
          <a:p>
            <a:pPr marL="0" lvl="1" algn="ctr">
              <a:spcBef>
                <a:spcPts val="600"/>
              </a:spcBef>
            </a:pPr>
            <a:r>
              <a:rPr lang="fr-FR" i="1" u="sng" dirty="0" smtClean="0">
                <a:solidFill>
                  <a:schemeClr val="bg1"/>
                </a:solidFill>
              </a:rPr>
              <a:t>Peut-on spatialiser des zones vulnérables ou à risque pour la qualité de l’eau au   captage ?</a:t>
            </a:r>
          </a:p>
        </p:txBody>
      </p:sp>
      <p:sp>
        <p:nvSpPr>
          <p:cNvPr id="82" name="Rectangle 81"/>
          <p:cNvSpPr/>
          <p:nvPr/>
        </p:nvSpPr>
        <p:spPr>
          <a:xfrm>
            <a:off x="152400" y="1111953"/>
            <a:ext cx="7315200" cy="400110"/>
          </a:xfrm>
          <a:prstGeom prst="rect">
            <a:avLst/>
          </a:prstGeom>
        </p:spPr>
        <p:txBody>
          <a:bodyPr wrap="square">
            <a:spAutoFit/>
          </a:bodyPr>
          <a:lstStyle/>
          <a:p>
            <a:pPr>
              <a:buFont typeface="Wingdings" pitchFamily="2" charset="2"/>
              <a:buChar char="Ø"/>
            </a:pPr>
            <a:r>
              <a:rPr lang="fr-FR" dirty="0" smtClean="0">
                <a:solidFill>
                  <a:schemeClr val="bg1"/>
                </a:solidFill>
              </a:rPr>
              <a:t> </a:t>
            </a:r>
            <a:r>
              <a:rPr lang="fr-FR" sz="2000" b="1" dirty="0" smtClean="0">
                <a:solidFill>
                  <a:schemeClr val="bg1"/>
                </a:solidFill>
              </a:rPr>
              <a:t>Localisation des secteurs contributifs</a:t>
            </a:r>
            <a:endParaRPr lang="fr-FR" sz="2000" b="1" dirty="0">
              <a:solidFill>
                <a:schemeClr val="bg1"/>
              </a:solidFill>
            </a:endParaRPr>
          </a:p>
        </p:txBody>
      </p:sp>
      <p:grpSp>
        <p:nvGrpSpPr>
          <p:cNvPr id="83" name="Groupe 82"/>
          <p:cNvGrpSpPr/>
          <p:nvPr/>
        </p:nvGrpSpPr>
        <p:grpSpPr>
          <a:xfrm>
            <a:off x="203199" y="152400"/>
            <a:ext cx="8709026" cy="276999"/>
            <a:chOff x="304800" y="152400"/>
            <a:chExt cx="8709026" cy="276999"/>
          </a:xfrm>
        </p:grpSpPr>
        <p:sp>
          <p:nvSpPr>
            <p:cNvPr id="86" name="ZoneTexte 85"/>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87" name="ZoneTexte 86"/>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89" name="ZoneTexte 88"/>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93" name="ZoneTexte 92"/>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95" name="ZoneTexte 94"/>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96" name="ZoneTexte 95"/>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grpSp>
        <p:nvGrpSpPr>
          <p:cNvPr id="97" name="Groupe 96"/>
          <p:cNvGrpSpPr/>
          <p:nvPr/>
        </p:nvGrpSpPr>
        <p:grpSpPr>
          <a:xfrm>
            <a:off x="152400" y="1518730"/>
            <a:ext cx="4495800" cy="5339270"/>
            <a:chOff x="2590800" y="1377240"/>
            <a:chExt cx="4495800" cy="5339270"/>
          </a:xfrm>
        </p:grpSpPr>
        <p:pic>
          <p:nvPicPr>
            <p:cNvPr id="98" name="Picture 2" descr="D:\THESE_2013\PROD\REDACTION\REDAC CHAP THESE\REDAC_FINAL\Ppt_SOUTENANCE_THESE\Réservoir_Hydrog.jpg"/>
            <p:cNvPicPr>
              <a:picLocks noChangeAspect="1" noChangeArrowheads="1"/>
            </p:cNvPicPr>
            <p:nvPr/>
          </p:nvPicPr>
          <p:blipFill>
            <a:blip r:embed="rId3" cstate="print"/>
            <a:srcRect l="22622" r="21103"/>
            <a:stretch>
              <a:fillRect/>
            </a:stretch>
          </p:blipFill>
          <p:spPr bwMode="auto">
            <a:xfrm>
              <a:off x="2837403" y="4847170"/>
              <a:ext cx="609600" cy="533399"/>
            </a:xfrm>
            <a:prstGeom prst="rect">
              <a:avLst/>
            </a:prstGeom>
            <a:noFill/>
          </p:spPr>
        </p:pic>
        <p:cxnSp>
          <p:nvCxnSpPr>
            <p:cNvPr id="99" name="Connecteur droit avec flèche 98"/>
            <p:cNvCxnSpPr/>
            <p:nvPr/>
          </p:nvCxnSpPr>
          <p:spPr>
            <a:xfrm rot="5400000">
              <a:off x="3010517" y="3235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00"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4800600" y="5635980"/>
              <a:ext cx="1600200" cy="533399"/>
            </a:xfrm>
            <a:prstGeom prst="rect">
              <a:avLst/>
            </a:prstGeom>
            <a:noFill/>
          </p:spPr>
        </p:pic>
        <p:pic>
          <p:nvPicPr>
            <p:cNvPr id="105" name="Picture 2" descr="D:\THESE_2013\PROD\REDACTION\REDAC CHAP THESE\REDAC_FINAL\Ppt_SOUTENANCE_THESE\Réservoir_Hydrog.jpg"/>
            <p:cNvPicPr>
              <a:picLocks noChangeAspect="1" noChangeArrowheads="1"/>
            </p:cNvPicPr>
            <p:nvPr/>
          </p:nvPicPr>
          <p:blipFill>
            <a:blip r:embed="rId4"/>
            <a:srcRect r="77378"/>
            <a:stretch>
              <a:fillRect/>
            </a:stretch>
          </p:blipFill>
          <p:spPr bwMode="auto">
            <a:xfrm rot="5400000">
              <a:off x="4343400" y="3143952"/>
              <a:ext cx="533399" cy="838200"/>
            </a:xfrm>
            <a:prstGeom prst="rect">
              <a:avLst/>
            </a:prstGeom>
            <a:noFill/>
          </p:spPr>
        </p:pic>
        <p:pic>
          <p:nvPicPr>
            <p:cNvPr id="108" name="Picture 2" descr="D:\THESE_2013\PROD\REDACTION\REDAC CHAP THESE\REDAC_FINAL\Ppt_SOUTENANCE_THESE\Réservoir_Hydrog.jpg"/>
            <p:cNvPicPr>
              <a:picLocks noChangeAspect="1" noChangeArrowheads="1"/>
            </p:cNvPicPr>
            <p:nvPr/>
          </p:nvPicPr>
          <p:blipFill>
            <a:blip r:embed="rId4"/>
            <a:srcRect r="77378"/>
            <a:stretch>
              <a:fillRect/>
            </a:stretch>
          </p:blipFill>
          <p:spPr bwMode="auto">
            <a:xfrm rot="5400000">
              <a:off x="2971799" y="3132664"/>
              <a:ext cx="381000" cy="838199"/>
            </a:xfrm>
            <a:prstGeom prst="rect">
              <a:avLst/>
            </a:prstGeom>
            <a:noFill/>
          </p:spPr>
        </p:pic>
        <p:pic>
          <p:nvPicPr>
            <p:cNvPr id="109" name="Picture 2" descr="D:\THESE_2013\PROD\REDACTION\REDAC CHAP THESE\REDAC_FINAL\Ppt_SOUTENANCE_THESE\Réservoir_Hydrog.jpg"/>
            <p:cNvPicPr>
              <a:picLocks noChangeAspect="1" noChangeArrowheads="1"/>
            </p:cNvPicPr>
            <p:nvPr/>
          </p:nvPicPr>
          <p:blipFill>
            <a:blip r:embed="rId4"/>
            <a:srcRect r="77378"/>
            <a:stretch>
              <a:fillRect/>
            </a:stretch>
          </p:blipFill>
          <p:spPr bwMode="auto">
            <a:xfrm rot="5400000">
              <a:off x="5676900" y="3159474"/>
              <a:ext cx="685799" cy="762000"/>
            </a:xfrm>
            <a:prstGeom prst="rect">
              <a:avLst/>
            </a:prstGeom>
            <a:noFill/>
          </p:spPr>
        </p:pic>
        <p:pic>
          <p:nvPicPr>
            <p:cNvPr id="110" name="Picture 4"/>
            <p:cNvPicPr>
              <a:picLocks noChangeAspect="1" noChangeArrowheads="1"/>
            </p:cNvPicPr>
            <p:nvPr/>
          </p:nvPicPr>
          <p:blipFill>
            <a:blip r:embed="rId5"/>
            <a:srcRect/>
            <a:stretch>
              <a:fillRect/>
            </a:stretch>
          </p:blipFill>
          <p:spPr bwMode="auto">
            <a:xfrm>
              <a:off x="2819400" y="1377240"/>
              <a:ext cx="3486150" cy="1507524"/>
            </a:xfrm>
            <a:prstGeom prst="rect">
              <a:avLst/>
            </a:prstGeom>
            <a:noFill/>
            <a:ln w="9525">
              <a:noFill/>
              <a:miter lim="800000"/>
              <a:headEnd/>
              <a:tailEnd/>
            </a:ln>
            <a:effectLst/>
          </p:spPr>
        </p:pic>
        <p:pic>
          <p:nvPicPr>
            <p:cNvPr id="111"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2743200" y="5635980"/>
              <a:ext cx="2057400" cy="533399"/>
            </a:xfrm>
            <a:prstGeom prst="rect">
              <a:avLst/>
            </a:prstGeom>
            <a:noFill/>
          </p:spPr>
        </p:pic>
        <p:pic>
          <p:nvPicPr>
            <p:cNvPr id="112" name="Picture 2" descr="D:\THESE_2013\PROD\REDACTION\REDAC CHAP THESE\REDAC_FINAL\Ppt_SOUTENANCE_THESE\Réservoir_Hydrog.jpg"/>
            <p:cNvPicPr>
              <a:picLocks noChangeAspect="1" noChangeArrowheads="1"/>
            </p:cNvPicPr>
            <p:nvPr/>
          </p:nvPicPr>
          <p:blipFill>
            <a:blip r:embed="rId4"/>
            <a:srcRect l="22622"/>
            <a:stretch>
              <a:fillRect/>
            </a:stretch>
          </p:blipFill>
          <p:spPr bwMode="auto">
            <a:xfrm>
              <a:off x="4114800" y="4828824"/>
              <a:ext cx="2286000" cy="533399"/>
            </a:xfrm>
            <a:prstGeom prst="rect">
              <a:avLst/>
            </a:prstGeom>
            <a:noFill/>
          </p:spPr>
        </p:pic>
        <p:cxnSp>
          <p:nvCxnSpPr>
            <p:cNvPr id="115" name="Connecteur droit avec flèche 114"/>
            <p:cNvCxnSpPr/>
            <p:nvPr/>
          </p:nvCxnSpPr>
          <p:spPr>
            <a:xfrm rot="5400000">
              <a:off x="5906117" y="3997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6" name="Connecteur droit avec flèche 115"/>
            <p:cNvCxnSpPr/>
            <p:nvPr/>
          </p:nvCxnSpPr>
          <p:spPr>
            <a:xfrm rot="5400000">
              <a:off x="5906117" y="30826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7" name="Connecteur droit avec flèche 116"/>
            <p:cNvCxnSpPr/>
            <p:nvPr/>
          </p:nvCxnSpPr>
          <p:spPr>
            <a:xfrm rot="5400000">
              <a:off x="4332905" y="4277695"/>
              <a:ext cx="479778"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8" name="Connecteur droit avec flèche 117"/>
            <p:cNvCxnSpPr/>
            <p:nvPr/>
          </p:nvCxnSpPr>
          <p:spPr>
            <a:xfrm rot="5400000">
              <a:off x="4458317" y="31588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9" name="Connecteur droit avec flèche 118"/>
            <p:cNvCxnSpPr/>
            <p:nvPr/>
          </p:nvCxnSpPr>
          <p:spPr>
            <a:xfrm rot="5400000">
              <a:off x="2856705" y="4306095"/>
              <a:ext cx="536226"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0" name="Accolade ouvrante 119"/>
            <p:cNvSpPr/>
            <p:nvPr/>
          </p:nvSpPr>
          <p:spPr>
            <a:xfrm flipH="1">
              <a:off x="6858000" y="4114800"/>
              <a:ext cx="228600" cy="2209800"/>
            </a:xfrm>
            <a:prstGeom prst="lef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2" name="Rectangle 121"/>
            <p:cNvSpPr/>
            <p:nvPr/>
          </p:nvSpPr>
          <p:spPr>
            <a:xfrm>
              <a:off x="2590800" y="2511774"/>
              <a:ext cx="990976" cy="369332"/>
            </a:xfrm>
            <a:prstGeom prst="rect">
              <a:avLst/>
            </a:prstGeom>
          </p:spPr>
          <p:txBody>
            <a:bodyPr wrap="none">
              <a:spAutoFit/>
            </a:bodyPr>
            <a:lstStyle/>
            <a:p>
              <a:pPr algn="ctr">
                <a:spcBef>
                  <a:spcPts val="600"/>
                </a:spcBef>
              </a:pPr>
              <a:r>
                <a:rPr lang="fr-FR" dirty="0" smtClean="0">
                  <a:solidFill>
                    <a:schemeClr val="bg1"/>
                  </a:solidFill>
                </a:rPr>
                <a:t>A</a:t>
              </a:r>
              <a:r>
                <a:rPr lang="fr-FR" sz="1400" i="1" dirty="0" smtClean="0">
                  <a:solidFill>
                    <a:schemeClr val="bg1"/>
                  </a:solidFill>
                </a:rPr>
                <a:t>01</a:t>
              </a:r>
              <a:r>
                <a:rPr lang="fr-FR" dirty="0" smtClean="0">
                  <a:solidFill>
                    <a:schemeClr val="bg1"/>
                  </a:solidFill>
                </a:rPr>
                <a:t>, M</a:t>
              </a:r>
              <a:r>
                <a:rPr lang="fr-FR" sz="1400" i="1" dirty="0" smtClean="0">
                  <a:solidFill>
                    <a:schemeClr val="bg1"/>
                  </a:solidFill>
                </a:rPr>
                <a:t>01</a:t>
              </a:r>
            </a:p>
          </p:txBody>
        </p:sp>
        <p:sp>
          <p:nvSpPr>
            <p:cNvPr id="123" name="Rectangle 122"/>
            <p:cNvSpPr/>
            <p:nvPr/>
          </p:nvSpPr>
          <p:spPr>
            <a:xfrm>
              <a:off x="5486400" y="2511774"/>
              <a:ext cx="994182" cy="369332"/>
            </a:xfrm>
            <a:prstGeom prst="rect">
              <a:avLst/>
            </a:prstGeom>
          </p:spPr>
          <p:txBody>
            <a:bodyPr wrap="none">
              <a:spAutoFit/>
            </a:bodyPr>
            <a:lstStyle/>
            <a:p>
              <a:pPr algn="ctr">
                <a:spcBef>
                  <a:spcPts val="600"/>
                </a:spcBef>
              </a:pPr>
              <a:r>
                <a:rPr lang="fr-FR" dirty="0" smtClean="0">
                  <a:solidFill>
                    <a:schemeClr val="bg1"/>
                  </a:solidFill>
                </a:rPr>
                <a:t>A</a:t>
              </a:r>
              <a:r>
                <a:rPr lang="fr-FR" sz="1400" i="1" dirty="0" smtClean="0">
                  <a:solidFill>
                    <a:schemeClr val="bg1"/>
                  </a:solidFill>
                </a:rPr>
                <a:t>0n</a:t>
              </a:r>
              <a:r>
                <a:rPr lang="fr-FR" dirty="0" smtClean="0">
                  <a:solidFill>
                    <a:schemeClr val="bg1"/>
                  </a:solidFill>
                </a:rPr>
                <a:t>, M</a:t>
              </a:r>
              <a:r>
                <a:rPr lang="fr-FR" sz="1400" i="1" dirty="0" smtClean="0">
                  <a:solidFill>
                    <a:schemeClr val="bg1"/>
                  </a:solidFill>
                </a:rPr>
                <a:t>0n</a:t>
              </a:r>
            </a:p>
          </p:txBody>
        </p:sp>
        <p:grpSp>
          <p:nvGrpSpPr>
            <p:cNvPr id="125" name="Groupe 85"/>
            <p:cNvGrpSpPr/>
            <p:nvPr/>
          </p:nvGrpSpPr>
          <p:grpSpPr>
            <a:xfrm>
              <a:off x="3095401" y="1940775"/>
              <a:ext cx="616624" cy="381000"/>
              <a:chOff x="3095401" y="1940775"/>
              <a:chExt cx="616624" cy="381000"/>
            </a:xfrm>
          </p:grpSpPr>
          <p:cxnSp>
            <p:nvCxnSpPr>
              <p:cNvPr id="135" name="Connecteur droit avec flèche 134"/>
              <p:cNvCxnSpPr/>
              <p:nvPr/>
            </p:nvCxnSpPr>
            <p:spPr>
              <a:xfrm>
                <a:off x="3102425" y="1942749"/>
                <a:ext cx="609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p:cNvCxnSpPr/>
              <p:nvPr/>
            </p:nvCxnSpPr>
            <p:spPr>
              <a:xfrm rot="5400000">
                <a:off x="2907426" y="2128750"/>
                <a:ext cx="381000" cy="504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126" name="Picture 2" descr="D:\THESE_2013\PROD\REDACTION\REDAC CHAP THESE\REDAC_FINAL\Ppt_SOUTENANCE_THESE\Réservoir_Hydrog.jpg"/>
            <p:cNvPicPr>
              <a:picLocks noChangeAspect="1" noChangeArrowheads="1"/>
            </p:cNvPicPr>
            <p:nvPr/>
          </p:nvPicPr>
          <p:blipFill>
            <a:blip r:embed="rId3" cstate="print"/>
            <a:srcRect l="22622" r="21103"/>
            <a:stretch>
              <a:fillRect/>
            </a:stretch>
          </p:blipFill>
          <p:spPr bwMode="auto">
            <a:xfrm>
              <a:off x="5715000" y="4114800"/>
              <a:ext cx="914400" cy="533399"/>
            </a:xfrm>
            <a:prstGeom prst="rect">
              <a:avLst/>
            </a:prstGeom>
            <a:noFill/>
          </p:spPr>
        </p:pic>
        <p:sp>
          <p:nvSpPr>
            <p:cNvPr id="127" name="Forme libre 126"/>
            <p:cNvSpPr/>
            <p:nvPr/>
          </p:nvSpPr>
          <p:spPr>
            <a:xfrm>
              <a:off x="2607733" y="3002844"/>
              <a:ext cx="4109156" cy="3341512"/>
            </a:xfrm>
            <a:custGeom>
              <a:avLst/>
              <a:gdLst>
                <a:gd name="connsiteX0" fmla="*/ 0 w 4109156"/>
                <a:gd name="connsiteY0" fmla="*/ 0 h 3341512"/>
                <a:gd name="connsiteX1" fmla="*/ 1083734 w 4109156"/>
                <a:gd name="connsiteY1" fmla="*/ 0 h 3341512"/>
                <a:gd name="connsiteX2" fmla="*/ 1083734 w 4109156"/>
                <a:gd name="connsiteY2" fmla="*/ 2483556 h 3341512"/>
                <a:gd name="connsiteX3" fmla="*/ 4109156 w 4109156"/>
                <a:gd name="connsiteY3" fmla="*/ 2483556 h 3341512"/>
                <a:gd name="connsiteX4" fmla="*/ 4109156 w 4109156"/>
                <a:gd name="connsiteY4" fmla="*/ 3341512 h 3341512"/>
                <a:gd name="connsiteX5" fmla="*/ 22578 w 4109156"/>
                <a:gd name="connsiteY5" fmla="*/ 3341512 h 3341512"/>
                <a:gd name="connsiteX6" fmla="*/ 0 w 4109156"/>
                <a:gd name="connsiteY6" fmla="*/ 0 h 334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156" h="3341512">
                  <a:moveTo>
                    <a:pt x="0" y="0"/>
                  </a:moveTo>
                  <a:lnTo>
                    <a:pt x="1083734" y="0"/>
                  </a:lnTo>
                  <a:lnTo>
                    <a:pt x="1083734" y="2483556"/>
                  </a:lnTo>
                  <a:lnTo>
                    <a:pt x="4109156" y="2483556"/>
                  </a:lnTo>
                  <a:lnTo>
                    <a:pt x="4109156" y="3341512"/>
                  </a:lnTo>
                  <a:lnTo>
                    <a:pt x="22578" y="3341512"/>
                  </a:lnTo>
                  <a:lnTo>
                    <a:pt x="0" y="0"/>
                  </a:lnTo>
                  <a:close/>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Forme libre 127"/>
            <p:cNvSpPr/>
            <p:nvPr/>
          </p:nvSpPr>
          <p:spPr>
            <a:xfrm>
              <a:off x="3951111" y="3002844"/>
              <a:ext cx="2765778" cy="2393245"/>
            </a:xfrm>
            <a:custGeom>
              <a:avLst/>
              <a:gdLst>
                <a:gd name="connsiteX0" fmla="*/ 0 w 2765778"/>
                <a:gd name="connsiteY0" fmla="*/ 0 h 2393245"/>
                <a:gd name="connsiteX1" fmla="*/ 0 w 2765778"/>
                <a:gd name="connsiteY1" fmla="*/ 2393245 h 2393245"/>
                <a:gd name="connsiteX2" fmla="*/ 2765778 w 2765778"/>
                <a:gd name="connsiteY2" fmla="*/ 2393245 h 2393245"/>
                <a:gd name="connsiteX3" fmla="*/ 2765778 w 2765778"/>
                <a:gd name="connsiteY3" fmla="*/ 1772356 h 2393245"/>
                <a:gd name="connsiteX4" fmla="*/ 1264356 w 2765778"/>
                <a:gd name="connsiteY4" fmla="*/ 1772356 h 2393245"/>
                <a:gd name="connsiteX5" fmla="*/ 1264356 w 2765778"/>
                <a:gd name="connsiteY5" fmla="*/ 11289 h 2393245"/>
                <a:gd name="connsiteX6" fmla="*/ 0 w 2765778"/>
                <a:gd name="connsiteY6" fmla="*/ 0 h 23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5778" h="2393245">
                  <a:moveTo>
                    <a:pt x="0" y="0"/>
                  </a:moveTo>
                  <a:lnTo>
                    <a:pt x="0" y="2393245"/>
                  </a:lnTo>
                  <a:lnTo>
                    <a:pt x="2765778" y="2393245"/>
                  </a:lnTo>
                  <a:lnTo>
                    <a:pt x="2765778" y="1772356"/>
                  </a:lnTo>
                  <a:lnTo>
                    <a:pt x="1264356" y="1772356"/>
                  </a:lnTo>
                  <a:lnTo>
                    <a:pt x="1264356" y="11289"/>
                  </a:lnTo>
                  <a:lnTo>
                    <a:pt x="0" y="0"/>
                  </a:lnTo>
                  <a:close/>
                </a:path>
              </a:pathLst>
            </a:custGeom>
            <a:noFill/>
            <a:ln w="28575">
              <a:solidFill>
                <a:srgbClr val="154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Forme libre 128"/>
            <p:cNvSpPr/>
            <p:nvPr/>
          </p:nvSpPr>
          <p:spPr>
            <a:xfrm>
              <a:off x="5486400" y="3014133"/>
              <a:ext cx="1230489" cy="1682045"/>
            </a:xfrm>
            <a:custGeom>
              <a:avLst/>
              <a:gdLst>
                <a:gd name="connsiteX0" fmla="*/ 0 w 1230489"/>
                <a:gd name="connsiteY0" fmla="*/ 0 h 1682045"/>
                <a:gd name="connsiteX1" fmla="*/ 0 w 1230489"/>
                <a:gd name="connsiteY1" fmla="*/ 1682045 h 1682045"/>
                <a:gd name="connsiteX2" fmla="*/ 1230489 w 1230489"/>
                <a:gd name="connsiteY2" fmla="*/ 1682045 h 1682045"/>
                <a:gd name="connsiteX3" fmla="*/ 1230489 w 1230489"/>
                <a:gd name="connsiteY3" fmla="*/ 1072445 h 1682045"/>
                <a:gd name="connsiteX4" fmla="*/ 993422 w 1230489"/>
                <a:gd name="connsiteY4" fmla="*/ 1072445 h 1682045"/>
                <a:gd name="connsiteX5" fmla="*/ 993422 w 1230489"/>
                <a:gd name="connsiteY5" fmla="*/ 0 h 1682045"/>
                <a:gd name="connsiteX6" fmla="*/ 0 w 1230489"/>
                <a:gd name="connsiteY6" fmla="*/ 0 h 16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489" h="1682045">
                  <a:moveTo>
                    <a:pt x="0" y="0"/>
                  </a:moveTo>
                  <a:lnTo>
                    <a:pt x="0" y="1682045"/>
                  </a:lnTo>
                  <a:lnTo>
                    <a:pt x="1230489" y="1682045"/>
                  </a:lnTo>
                  <a:lnTo>
                    <a:pt x="1230489" y="1072445"/>
                  </a:lnTo>
                  <a:lnTo>
                    <a:pt x="993422" y="1072445"/>
                  </a:lnTo>
                  <a:lnTo>
                    <a:pt x="993422" y="0"/>
                  </a:lnTo>
                  <a:lnTo>
                    <a:pt x="0" y="0"/>
                  </a:lnTo>
                  <a:close/>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0" name="Connecteur droit avec flèche 129"/>
            <p:cNvCxnSpPr/>
            <p:nvPr/>
          </p:nvCxnSpPr>
          <p:spPr>
            <a:xfrm rot="5400000">
              <a:off x="3010517" y="5523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31" name="Connecteur droit avec flèche 130"/>
            <p:cNvCxnSpPr/>
            <p:nvPr/>
          </p:nvCxnSpPr>
          <p:spPr>
            <a:xfrm>
              <a:off x="6400800" y="5105400"/>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32" name="Connecteur droit avec flèche 131"/>
            <p:cNvCxnSpPr/>
            <p:nvPr/>
          </p:nvCxnSpPr>
          <p:spPr>
            <a:xfrm>
              <a:off x="6629400" y="4377267"/>
              <a:ext cx="3035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33" name="Connecteur droit avec flèche 132"/>
            <p:cNvCxnSpPr/>
            <p:nvPr/>
          </p:nvCxnSpPr>
          <p:spPr>
            <a:xfrm>
              <a:off x="6400800" y="5901267"/>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4" name="Rectangle 133"/>
            <p:cNvSpPr/>
            <p:nvPr/>
          </p:nvSpPr>
          <p:spPr>
            <a:xfrm>
              <a:off x="3429000" y="6347178"/>
              <a:ext cx="2362200" cy="369332"/>
            </a:xfrm>
            <a:prstGeom prst="rect">
              <a:avLst/>
            </a:prstGeom>
          </p:spPr>
          <p:txBody>
            <a:bodyPr wrap="square">
              <a:spAutoFit/>
            </a:bodyPr>
            <a:lstStyle/>
            <a:p>
              <a:pPr algn="just">
                <a:spcBef>
                  <a:spcPts val="1800"/>
                </a:spcBef>
              </a:pPr>
              <a:r>
                <a:rPr lang="fr-FR" dirty="0" smtClean="0">
                  <a:solidFill>
                    <a:srgbClr val="C00000"/>
                  </a:solidFill>
                </a:rPr>
                <a:t>Filet d’écoulement (</a:t>
              </a:r>
              <a:r>
                <a:rPr lang="fr-FR" i="1" dirty="0" smtClean="0">
                  <a:solidFill>
                    <a:srgbClr val="C00000"/>
                  </a:solidFill>
                </a:rPr>
                <a:t>n</a:t>
              </a:r>
              <a:r>
                <a:rPr lang="fr-FR" dirty="0" smtClean="0">
                  <a:solidFill>
                    <a:srgbClr val="C00000"/>
                  </a:solidFill>
                </a:rPr>
                <a:t>)</a:t>
              </a:r>
            </a:p>
          </p:txBody>
        </p:sp>
      </p:grpSp>
      <p:cxnSp>
        <p:nvCxnSpPr>
          <p:cNvPr id="65" name="Connecteur droit avec flèche 64"/>
          <p:cNvCxnSpPr/>
          <p:nvPr/>
        </p:nvCxnSpPr>
        <p:spPr>
          <a:xfrm rot="10800000">
            <a:off x="3276600" y="1905000"/>
            <a:ext cx="1219200" cy="175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9" name="Forme libre 148"/>
          <p:cNvSpPr/>
          <p:nvPr/>
        </p:nvSpPr>
        <p:spPr>
          <a:xfrm>
            <a:off x="592026" y="1688387"/>
            <a:ext cx="650450" cy="353505"/>
          </a:xfrm>
          <a:custGeom>
            <a:avLst/>
            <a:gdLst>
              <a:gd name="connsiteX0" fmla="*/ 0 w 650450"/>
              <a:gd name="connsiteY0" fmla="*/ 42421 h 353505"/>
              <a:gd name="connsiteX1" fmla="*/ 292231 w 650450"/>
              <a:gd name="connsiteY1" fmla="*/ 9427 h 353505"/>
              <a:gd name="connsiteX2" fmla="*/ 537328 w 650450"/>
              <a:gd name="connsiteY2" fmla="*/ 0 h 353505"/>
              <a:gd name="connsiteX3" fmla="*/ 650450 w 650450"/>
              <a:gd name="connsiteY3" fmla="*/ 32994 h 353505"/>
              <a:gd name="connsiteX4" fmla="*/ 518475 w 650450"/>
              <a:gd name="connsiteY4" fmla="*/ 353505 h 353505"/>
              <a:gd name="connsiteX5" fmla="*/ 419493 w 650450"/>
              <a:gd name="connsiteY5" fmla="*/ 197963 h 353505"/>
              <a:gd name="connsiteX6" fmla="*/ 259238 w 650450"/>
              <a:gd name="connsiteY6" fmla="*/ 113122 h 353505"/>
              <a:gd name="connsiteX7" fmla="*/ 0 w 650450"/>
              <a:gd name="connsiteY7" fmla="*/ 42421 h 35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450" h="353505">
                <a:moveTo>
                  <a:pt x="0" y="42421"/>
                </a:moveTo>
                <a:lnTo>
                  <a:pt x="292231" y="9427"/>
                </a:lnTo>
                <a:lnTo>
                  <a:pt x="537328" y="0"/>
                </a:lnTo>
                <a:lnTo>
                  <a:pt x="650450" y="32994"/>
                </a:lnTo>
                <a:lnTo>
                  <a:pt x="518475" y="353505"/>
                </a:lnTo>
                <a:lnTo>
                  <a:pt x="419493" y="197963"/>
                </a:lnTo>
                <a:lnTo>
                  <a:pt x="259238" y="113122"/>
                </a:lnTo>
                <a:lnTo>
                  <a:pt x="0" y="42421"/>
                </a:lnTo>
                <a:close/>
              </a:path>
            </a:pathLst>
          </a:custGeom>
          <a:solidFill>
            <a:srgbClr val="C64847">
              <a:alpha val="50196"/>
            </a:srgb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Forme libre 149"/>
          <p:cNvSpPr/>
          <p:nvPr/>
        </p:nvSpPr>
        <p:spPr>
          <a:xfrm>
            <a:off x="1817511" y="2263422"/>
            <a:ext cx="551468" cy="273377"/>
          </a:xfrm>
          <a:custGeom>
            <a:avLst/>
            <a:gdLst>
              <a:gd name="connsiteX0" fmla="*/ 348792 w 551468"/>
              <a:gd name="connsiteY0" fmla="*/ 273377 h 273377"/>
              <a:gd name="connsiteX1" fmla="*/ 245097 w 551468"/>
              <a:gd name="connsiteY1" fmla="*/ 221530 h 273377"/>
              <a:gd name="connsiteX2" fmla="*/ 174396 w 551468"/>
              <a:gd name="connsiteY2" fmla="*/ 221530 h 273377"/>
              <a:gd name="connsiteX3" fmla="*/ 65988 w 551468"/>
              <a:gd name="connsiteY3" fmla="*/ 197963 h 273377"/>
              <a:gd name="connsiteX4" fmla="*/ 0 w 551468"/>
              <a:gd name="connsiteY4" fmla="*/ 169682 h 273377"/>
              <a:gd name="connsiteX5" fmla="*/ 193249 w 551468"/>
              <a:gd name="connsiteY5" fmla="*/ 18854 h 273377"/>
              <a:gd name="connsiteX6" fmla="*/ 348792 w 551468"/>
              <a:gd name="connsiteY6" fmla="*/ 0 h 273377"/>
              <a:gd name="connsiteX7" fmla="*/ 551468 w 551468"/>
              <a:gd name="connsiteY7" fmla="*/ 197963 h 273377"/>
              <a:gd name="connsiteX8" fmla="*/ 348792 w 551468"/>
              <a:gd name="connsiteY8" fmla="*/ 273377 h 2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68" h="273377">
                <a:moveTo>
                  <a:pt x="348792" y="273377"/>
                </a:moveTo>
                <a:lnTo>
                  <a:pt x="245097" y="221530"/>
                </a:lnTo>
                <a:lnTo>
                  <a:pt x="174396" y="221530"/>
                </a:lnTo>
                <a:lnTo>
                  <a:pt x="65988" y="197963"/>
                </a:lnTo>
                <a:lnTo>
                  <a:pt x="0" y="169682"/>
                </a:lnTo>
                <a:lnTo>
                  <a:pt x="193249" y="18854"/>
                </a:lnTo>
                <a:lnTo>
                  <a:pt x="348792" y="0"/>
                </a:lnTo>
                <a:lnTo>
                  <a:pt x="551468" y="197963"/>
                </a:lnTo>
                <a:lnTo>
                  <a:pt x="348792" y="273377"/>
                </a:lnTo>
                <a:close/>
              </a:path>
            </a:pathLst>
          </a:custGeom>
          <a:solidFill>
            <a:srgbClr val="6187FF">
              <a:alpha val="50196"/>
            </a:srgbClr>
          </a:solidFill>
          <a:ln w="57150">
            <a:solidFill>
              <a:srgbClr val="154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Forme libre 150"/>
          <p:cNvSpPr/>
          <p:nvPr/>
        </p:nvSpPr>
        <p:spPr>
          <a:xfrm>
            <a:off x="3005288" y="1518704"/>
            <a:ext cx="626883" cy="509048"/>
          </a:xfrm>
          <a:custGeom>
            <a:avLst/>
            <a:gdLst>
              <a:gd name="connsiteX0" fmla="*/ 626883 w 626883"/>
              <a:gd name="connsiteY0" fmla="*/ 0 h 509048"/>
              <a:gd name="connsiteX1" fmla="*/ 230957 w 626883"/>
              <a:gd name="connsiteY1" fmla="*/ 108409 h 509048"/>
              <a:gd name="connsiteX2" fmla="*/ 75415 w 626883"/>
              <a:gd name="connsiteY2" fmla="*/ 207390 h 509048"/>
              <a:gd name="connsiteX3" fmla="*/ 0 w 626883"/>
              <a:gd name="connsiteY3" fmla="*/ 221530 h 509048"/>
              <a:gd name="connsiteX4" fmla="*/ 141402 w 626883"/>
              <a:gd name="connsiteY4" fmla="*/ 509048 h 509048"/>
              <a:gd name="connsiteX5" fmla="*/ 216817 w 626883"/>
              <a:gd name="connsiteY5" fmla="*/ 367646 h 509048"/>
              <a:gd name="connsiteX6" fmla="*/ 263951 w 626883"/>
              <a:gd name="connsiteY6" fmla="*/ 306372 h 509048"/>
              <a:gd name="connsiteX7" fmla="*/ 320512 w 626883"/>
              <a:gd name="connsiteY7" fmla="*/ 254524 h 509048"/>
              <a:gd name="connsiteX8" fmla="*/ 391213 w 626883"/>
              <a:gd name="connsiteY8" fmla="*/ 235671 h 509048"/>
              <a:gd name="connsiteX9" fmla="*/ 466627 w 626883"/>
              <a:gd name="connsiteY9" fmla="*/ 179110 h 509048"/>
              <a:gd name="connsiteX10" fmla="*/ 513761 w 626883"/>
              <a:gd name="connsiteY10" fmla="*/ 141402 h 509048"/>
              <a:gd name="connsiteX11" fmla="*/ 542042 w 626883"/>
              <a:gd name="connsiteY11" fmla="*/ 80128 h 509048"/>
              <a:gd name="connsiteX12" fmla="*/ 589176 w 626883"/>
              <a:gd name="connsiteY12" fmla="*/ 32994 h 509048"/>
              <a:gd name="connsiteX13" fmla="*/ 626883 w 626883"/>
              <a:gd name="connsiteY13" fmla="*/ 0 h 50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6883" h="509048">
                <a:moveTo>
                  <a:pt x="626883" y="0"/>
                </a:moveTo>
                <a:lnTo>
                  <a:pt x="230957" y="108409"/>
                </a:lnTo>
                <a:lnTo>
                  <a:pt x="75415" y="207390"/>
                </a:lnTo>
                <a:lnTo>
                  <a:pt x="0" y="221530"/>
                </a:lnTo>
                <a:lnTo>
                  <a:pt x="141402" y="509048"/>
                </a:lnTo>
                <a:lnTo>
                  <a:pt x="216817" y="367646"/>
                </a:lnTo>
                <a:lnTo>
                  <a:pt x="263951" y="306372"/>
                </a:lnTo>
                <a:lnTo>
                  <a:pt x="320512" y="254524"/>
                </a:lnTo>
                <a:lnTo>
                  <a:pt x="391213" y="235671"/>
                </a:lnTo>
                <a:lnTo>
                  <a:pt x="466627" y="179110"/>
                </a:lnTo>
                <a:lnTo>
                  <a:pt x="513761" y="141402"/>
                </a:lnTo>
                <a:lnTo>
                  <a:pt x="542042" y="80128"/>
                </a:lnTo>
                <a:lnTo>
                  <a:pt x="589176" y="32994"/>
                </a:lnTo>
                <a:lnTo>
                  <a:pt x="626883" y="0"/>
                </a:lnTo>
                <a:close/>
              </a:path>
            </a:pathLst>
          </a:custGeom>
          <a:solidFill>
            <a:srgbClr val="021884">
              <a:alpha val="50196"/>
            </a:srgbClr>
          </a:solidFill>
          <a:ln w="57150">
            <a:solidFill>
              <a:srgbClr val="021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F686D29-9C21-420C-949E-57973560A3A7}" type="slidenum">
              <a:rPr lang="fr-FR" smtClean="0"/>
              <a:pPr/>
              <a:t>24</a:t>
            </a:fld>
            <a:endParaRPr lang="fr-FR"/>
          </a:p>
        </p:txBody>
      </p:sp>
      <p:sp>
        <p:nvSpPr>
          <p:cNvPr id="10" name="Espace réservé du contenu 2"/>
          <p:cNvSpPr txBox="1">
            <a:spLocks/>
          </p:cNvSpPr>
          <p:nvPr/>
        </p:nvSpPr>
        <p:spPr>
          <a:xfrm>
            <a:off x="152400" y="1295400"/>
            <a:ext cx="8991600" cy="53340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fr-FR" sz="2000" dirty="0" smtClean="0">
                <a:solidFill>
                  <a:schemeClr val="bg1"/>
                </a:solidFill>
              </a:rPr>
              <a:t>	L</a:t>
            </a:r>
            <a:r>
              <a:rPr kumimoji="0" lang="fr-FR" sz="2000" b="0" i="0" u="none" strike="noStrike" kern="1200" cap="none" spc="0" normalizeH="0" baseline="0" noProof="0" dirty="0" smtClean="0">
                <a:ln>
                  <a:noFill/>
                </a:ln>
                <a:solidFill>
                  <a:schemeClr val="bg1"/>
                </a:solidFill>
                <a:effectLst/>
                <a:uLnTx/>
                <a:uFillTx/>
                <a:latin typeface="+mn-lt"/>
                <a:ea typeface="+mn-ea"/>
                <a:cs typeface="+mn-cs"/>
              </a:rPr>
              <a:t>a méthodologie DTS:</a:t>
            </a:r>
          </a:p>
          <a:p>
            <a:pPr marL="1257300" lvl="2" indent="-342900">
              <a:spcBef>
                <a:spcPts val="600"/>
              </a:spcBef>
              <a:buFont typeface="Symbol" pitchFamily="18" charset="2"/>
              <a:buChar char="®"/>
              <a:defRPr/>
            </a:pPr>
            <a:r>
              <a:rPr kumimoji="0" lang="fr-FR" sz="2000" b="0" i="0" u="none" strike="noStrike" kern="1200" cap="none" spc="0" normalizeH="0" noProof="0" dirty="0" smtClean="0">
                <a:ln>
                  <a:noFill/>
                </a:ln>
                <a:solidFill>
                  <a:schemeClr val="bg1"/>
                </a:solidFill>
                <a:effectLst/>
                <a:uLnTx/>
                <a:uFillTx/>
                <a:latin typeface="+mn-lt"/>
                <a:ea typeface="+mn-ea"/>
                <a:cs typeface="+mn-cs"/>
                <a:sym typeface="Wingdings" pitchFamily="2" charset="2"/>
              </a:rPr>
              <a:t>Relie </a:t>
            </a:r>
            <a:r>
              <a:rPr lang="fr-FR" sz="2000" dirty="0" smtClean="0">
                <a:solidFill>
                  <a:schemeClr val="bg1"/>
                </a:solidFill>
              </a:rPr>
              <a:t>les activités de surface et la qualité au captage</a:t>
            </a:r>
          </a:p>
          <a:p>
            <a:pPr marL="1257300" lvl="2" indent="-342900">
              <a:spcBef>
                <a:spcPts val="600"/>
              </a:spcBef>
              <a:buFont typeface="Symbol" pitchFamily="18" charset="2"/>
              <a:buChar char="®"/>
              <a:defRPr/>
            </a:pPr>
            <a:r>
              <a:rPr lang="fr-FR" sz="2000" dirty="0" smtClean="0">
                <a:solidFill>
                  <a:schemeClr val="bg1"/>
                </a:solidFill>
              </a:rPr>
              <a:t>Permet une a</a:t>
            </a:r>
            <a:r>
              <a:rPr kumimoji="0" lang="fr-FR" sz="2000" b="0" i="0" u="none" strike="noStrike" kern="1200" cap="none" spc="0" normalizeH="0" baseline="0" noProof="0" dirty="0" err="1" smtClean="0">
                <a:ln>
                  <a:noFill/>
                </a:ln>
                <a:solidFill>
                  <a:schemeClr val="bg1"/>
                </a:solidFill>
                <a:effectLst/>
                <a:uLnTx/>
                <a:uFillTx/>
                <a:latin typeface="+mn-lt"/>
                <a:ea typeface="+mn-ea"/>
                <a:cs typeface="+mn-cs"/>
              </a:rPr>
              <a:t>nalyse</a:t>
            </a:r>
            <a:r>
              <a:rPr kumimoji="0" lang="fr-FR" sz="2000" b="0" i="0" u="none" strike="noStrike" kern="1200" cap="none" spc="0" normalizeH="0" baseline="0" noProof="0" dirty="0" smtClean="0">
                <a:ln>
                  <a:noFill/>
                </a:ln>
                <a:solidFill>
                  <a:schemeClr val="bg1"/>
                </a:solidFill>
                <a:effectLst/>
                <a:uLnTx/>
                <a:uFillTx/>
                <a:latin typeface="+mn-lt"/>
                <a:ea typeface="+mn-ea"/>
                <a:cs typeface="+mn-cs"/>
              </a:rPr>
              <a:t> de vulnérabilité</a:t>
            </a:r>
            <a:r>
              <a:rPr kumimoji="0" lang="fr-FR" sz="2000" b="0" i="0" u="none" strike="noStrike" kern="1200" cap="none" spc="0" normalizeH="0" noProof="0" dirty="0" smtClean="0">
                <a:ln>
                  <a:noFill/>
                </a:ln>
                <a:solidFill>
                  <a:schemeClr val="bg1"/>
                </a:solidFill>
                <a:effectLst/>
                <a:uLnTx/>
                <a:uFillTx/>
                <a:latin typeface="+mn-lt"/>
                <a:ea typeface="+mn-ea"/>
                <a:cs typeface="+mn-cs"/>
              </a:rPr>
              <a:t> </a:t>
            </a:r>
            <a:r>
              <a:rPr kumimoji="0" lang="fr-FR" sz="2000" b="0" i="0" u="none" strike="noStrike" kern="1200" cap="none" spc="0" normalizeH="0" baseline="0" noProof="0" dirty="0" smtClean="0">
                <a:ln>
                  <a:noFill/>
                </a:ln>
                <a:solidFill>
                  <a:schemeClr val="bg1"/>
                </a:solidFill>
                <a:effectLst/>
                <a:uLnTx/>
                <a:uFillTx/>
                <a:latin typeface="+mn-lt"/>
                <a:ea typeface="+mn-ea"/>
                <a:cs typeface="+mn-cs"/>
              </a:rPr>
              <a:t> et </a:t>
            </a:r>
            <a:r>
              <a:rPr lang="fr-FR" sz="2000" dirty="0" smtClean="0">
                <a:solidFill>
                  <a:schemeClr val="bg1"/>
                </a:solidFill>
              </a:rPr>
              <a:t>de</a:t>
            </a:r>
            <a:r>
              <a:rPr kumimoji="0" lang="fr-FR" sz="2000" b="0" i="0" u="none" strike="noStrike" kern="1200" cap="none" spc="0" normalizeH="0" baseline="0" noProof="0" dirty="0" smtClean="0">
                <a:ln>
                  <a:noFill/>
                </a:ln>
                <a:solidFill>
                  <a:schemeClr val="bg1"/>
                </a:solidFill>
                <a:effectLst/>
                <a:uLnTx/>
                <a:uFillTx/>
                <a:latin typeface="+mn-lt"/>
                <a:ea typeface="+mn-ea"/>
                <a:cs typeface="+mn-cs"/>
              </a:rPr>
              <a:t> risque</a:t>
            </a:r>
          </a:p>
          <a:p>
            <a:pPr marL="1257300" lvl="2" indent="-342900">
              <a:spcBef>
                <a:spcPts val="600"/>
              </a:spcBef>
              <a:buFont typeface="Symbol" pitchFamily="18" charset="2"/>
              <a:buChar char="®"/>
              <a:defRPr/>
            </a:pPr>
            <a:r>
              <a:rPr lang="fr-FR" sz="2000" noProof="0" dirty="0" smtClean="0">
                <a:solidFill>
                  <a:schemeClr val="bg1"/>
                </a:solidFill>
              </a:rPr>
              <a:t>Etablit un indice de vulnérabilité</a:t>
            </a:r>
          </a:p>
          <a:p>
            <a:pPr marL="1257300" lvl="2" indent="-342900">
              <a:spcBef>
                <a:spcPts val="600"/>
              </a:spcBef>
              <a:buFont typeface="Symbol" pitchFamily="18" charset="2"/>
              <a:buChar char="®"/>
              <a:defRPr/>
            </a:pPr>
            <a:r>
              <a:rPr lang="fr-FR" sz="2000" dirty="0" smtClean="0">
                <a:solidFill>
                  <a:schemeClr val="bg1"/>
                </a:solidFill>
              </a:rPr>
              <a:t>Cible des secteurs sensibles</a:t>
            </a:r>
            <a:endParaRPr kumimoji="0" lang="fr-FR" sz="2000" b="0" i="0" u="none" strike="noStrike" kern="1200" cap="none" spc="0" normalizeH="0" baseline="0" noProof="0" dirty="0" smtClean="0">
              <a:ln>
                <a:noFill/>
              </a:ln>
              <a:solidFill>
                <a:schemeClr val="bg1"/>
              </a:solidFill>
              <a:effectLst/>
              <a:uLnTx/>
              <a:uFillTx/>
              <a:latin typeface="+mn-lt"/>
              <a:ea typeface="+mn-ea"/>
              <a:cs typeface="+mn-cs"/>
            </a:endParaRPr>
          </a:p>
          <a:p>
            <a:pPr marL="514350" lvl="0" indent="-514350">
              <a:lnSpc>
                <a:spcPct val="150000"/>
              </a:lnSpc>
              <a:spcBef>
                <a:spcPct val="20000"/>
              </a:spcBef>
            </a:pPr>
            <a:endParaRPr lang="fr-FR" dirty="0" smtClean="0">
              <a:solidFill>
                <a:schemeClr val="bg1"/>
              </a:solidFill>
            </a:endParaRPr>
          </a:p>
          <a:p>
            <a:pPr marL="220663" indent="-176213">
              <a:lnSpc>
                <a:spcPct val="150000"/>
              </a:lnSpc>
              <a:spcBef>
                <a:spcPct val="20000"/>
              </a:spcBef>
              <a:buFont typeface="Wingdings" pitchFamily="2" charset="2"/>
              <a:buChar char="Ø"/>
            </a:pPr>
            <a:r>
              <a:rPr lang="fr-FR" sz="2000" dirty="0" smtClean="0">
                <a:solidFill>
                  <a:schemeClr val="bg1"/>
                </a:solidFill>
              </a:rPr>
              <a:t> </a:t>
            </a:r>
            <a:r>
              <a:rPr lang="fr-FR" sz="2000" b="1" dirty="0" smtClean="0">
                <a:solidFill>
                  <a:schemeClr val="bg1"/>
                </a:solidFill>
              </a:rPr>
              <a:t>Tests de la méthodologie DTS sur un site d’étude</a:t>
            </a:r>
          </a:p>
          <a:p>
            <a:pPr marL="1247775" marR="0" lvl="0" indent="-333375" algn="l" defTabSz="914400" rtl="0" eaLnBrk="1" fontAlgn="auto" latinLnBrk="0" hangingPunct="1">
              <a:lnSpc>
                <a:spcPct val="150000"/>
              </a:lnSpc>
              <a:spcBef>
                <a:spcPct val="20000"/>
              </a:spcBef>
              <a:spcAft>
                <a:spcPts val="0"/>
              </a:spcAft>
              <a:buClrTx/>
              <a:buSzTx/>
              <a:buFont typeface="Symbol" pitchFamily="18" charset="2"/>
              <a:buChar char="®"/>
              <a:tabLst/>
              <a:defRPr/>
            </a:pPr>
            <a:r>
              <a:rPr kumimoji="0" lang="fr-FR" sz="2000" b="0" i="0" u="none" strike="noStrike" kern="1200" cap="none" spc="0" normalizeH="0" baseline="0" noProof="0" dirty="0" smtClean="0">
                <a:ln>
                  <a:noFill/>
                </a:ln>
                <a:solidFill>
                  <a:schemeClr val="bg1"/>
                </a:solidFill>
                <a:effectLst/>
                <a:uLnTx/>
                <a:uFillTx/>
                <a:latin typeface="+mn-lt"/>
                <a:ea typeface="+mn-ea"/>
                <a:cs typeface="+mn-cs"/>
              </a:rPr>
              <a:t>Présentation du site</a:t>
            </a:r>
          </a:p>
          <a:p>
            <a:pPr marL="1247775" marR="0" lvl="0" indent="-333375" algn="l" defTabSz="914400" rtl="0" eaLnBrk="1" fontAlgn="auto" latinLnBrk="0" hangingPunct="1">
              <a:spcBef>
                <a:spcPts val="600"/>
              </a:spcBef>
              <a:spcAft>
                <a:spcPts val="0"/>
              </a:spcAft>
              <a:buClrTx/>
              <a:buSzTx/>
              <a:buFont typeface="Symbol" pitchFamily="18" charset="2"/>
              <a:buChar char="®"/>
              <a:tabLst/>
              <a:defRPr/>
            </a:pPr>
            <a:r>
              <a:rPr kumimoji="0" lang="fr-FR" sz="2000" b="0" i="0" u="none" strike="noStrike" kern="1200" cap="none" spc="0" normalizeH="0" baseline="0" noProof="0" dirty="0" smtClean="0">
                <a:ln>
                  <a:noFill/>
                </a:ln>
                <a:solidFill>
                  <a:schemeClr val="bg1"/>
                </a:solidFill>
                <a:effectLst/>
                <a:uLnTx/>
                <a:uFillTx/>
                <a:latin typeface="+mn-lt"/>
                <a:ea typeface="+mn-ea"/>
                <a:cs typeface="+mn-cs"/>
              </a:rPr>
              <a:t> Validation sur une pratique historique: Atrazine</a:t>
            </a:r>
          </a:p>
          <a:p>
            <a:pPr marL="1247775" marR="0" lvl="0" indent="-333375" algn="l" defTabSz="914400" rtl="0" eaLnBrk="1" fontAlgn="auto" latinLnBrk="0" hangingPunct="1">
              <a:spcBef>
                <a:spcPts val="600"/>
              </a:spcBef>
              <a:spcAft>
                <a:spcPts val="0"/>
              </a:spcAft>
              <a:buClrTx/>
              <a:buSzTx/>
              <a:buFont typeface="Symbol" pitchFamily="18" charset="2"/>
              <a:buChar char="®"/>
              <a:tabLst/>
              <a:defRPr/>
            </a:pPr>
            <a:r>
              <a:rPr kumimoji="0" lang="fr-FR" sz="2000" b="0" i="0" u="none" strike="noStrike" kern="1200" cap="none" spc="0" normalizeH="0" baseline="0" noProof="0" dirty="0" smtClean="0">
                <a:ln>
                  <a:noFill/>
                </a:ln>
                <a:solidFill>
                  <a:schemeClr val="bg1"/>
                </a:solidFill>
                <a:effectLst/>
                <a:uLnTx/>
                <a:uFillTx/>
                <a:latin typeface="+mn-lt"/>
                <a:ea typeface="+mn-ea"/>
                <a:cs typeface="+mn-cs"/>
              </a:rPr>
              <a:t> Application sur les pratiques de 2010</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endParaRPr kumimoji="0" lang="fr-FR" sz="2000" b="0" i="0" u="none" strike="noStrike" kern="1200" cap="none" spc="0" normalizeH="0" baseline="0" noProof="0" dirty="0">
              <a:ln>
                <a:noFill/>
              </a:ln>
              <a:solidFill>
                <a:schemeClr val="bg1"/>
              </a:solidFill>
              <a:effectLst/>
              <a:uLnTx/>
              <a:uFillTx/>
              <a:latin typeface="+mn-lt"/>
              <a:ea typeface="+mn-ea"/>
              <a:cs typeface="+mn-cs"/>
            </a:endParaRPr>
          </a:p>
        </p:txBody>
      </p:sp>
      <p:sp>
        <p:nvSpPr>
          <p:cNvPr id="18" name="Rectangle 17"/>
          <p:cNvSpPr/>
          <p:nvPr/>
        </p:nvSpPr>
        <p:spPr>
          <a:xfrm>
            <a:off x="152400" y="762000"/>
            <a:ext cx="7315200" cy="400110"/>
          </a:xfrm>
          <a:prstGeom prst="rect">
            <a:avLst/>
          </a:prstGeom>
        </p:spPr>
        <p:txBody>
          <a:bodyPr wrap="square">
            <a:spAutoFit/>
          </a:bodyPr>
          <a:lstStyle/>
          <a:p>
            <a:pPr>
              <a:buFont typeface="Wingdings" pitchFamily="2" charset="2"/>
              <a:buChar char="Ø"/>
            </a:pPr>
            <a:r>
              <a:rPr lang="fr-FR" dirty="0" smtClean="0">
                <a:solidFill>
                  <a:schemeClr val="bg1"/>
                </a:solidFill>
              </a:rPr>
              <a:t> </a:t>
            </a:r>
            <a:r>
              <a:rPr lang="fr-FR" sz="2000" b="1" dirty="0" smtClean="0">
                <a:solidFill>
                  <a:schemeClr val="bg1"/>
                </a:solidFill>
              </a:rPr>
              <a:t>Conclusion intermédiaire</a:t>
            </a:r>
            <a:endParaRPr lang="fr-FR" sz="2000" b="1" dirty="0">
              <a:solidFill>
                <a:schemeClr val="bg1"/>
              </a:solidFill>
            </a:endParaRPr>
          </a:p>
        </p:txBody>
      </p:sp>
      <p:grpSp>
        <p:nvGrpSpPr>
          <p:cNvPr id="19" name="Groupe 18"/>
          <p:cNvGrpSpPr/>
          <p:nvPr/>
        </p:nvGrpSpPr>
        <p:grpSpPr>
          <a:xfrm>
            <a:off x="203199" y="152400"/>
            <a:ext cx="8709026" cy="276999"/>
            <a:chOff x="304800" y="152400"/>
            <a:chExt cx="8709026" cy="276999"/>
          </a:xfrm>
        </p:grpSpPr>
        <p:sp>
          <p:nvSpPr>
            <p:cNvPr id="20" name="ZoneTexte 19"/>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21" name="ZoneTexte 20"/>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22" name="ZoneTexte 21"/>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23" name="ZoneTexte 22"/>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24" name="ZoneTexte 23"/>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25" name="ZoneTexte 24"/>
            <p:cNvSpPr txBox="1"/>
            <p:nvPr/>
          </p:nvSpPr>
          <p:spPr>
            <a:xfrm>
              <a:off x="1244243" y="152400"/>
              <a:ext cx="12954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2. Méthodologie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l="22083" t="34074" r="21250" b="9630"/>
          <a:stretch>
            <a:fillRect/>
          </a:stretch>
        </p:blipFill>
        <p:spPr bwMode="auto">
          <a:xfrm>
            <a:off x="533400" y="1459086"/>
            <a:ext cx="8045115" cy="4495800"/>
          </a:xfrm>
          <a:prstGeom prst="rect">
            <a:avLst/>
          </a:prstGeom>
          <a:noFill/>
          <a:ln w="9525">
            <a:noFill/>
            <a:miter lim="800000"/>
            <a:headEnd/>
            <a:tailEnd/>
          </a:ln>
        </p:spPr>
      </p:pic>
      <p:sp>
        <p:nvSpPr>
          <p:cNvPr id="10" name="ZoneTexte 6"/>
          <p:cNvSpPr txBox="1">
            <a:spLocks noChangeArrowheads="1"/>
          </p:cNvSpPr>
          <p:nvPr/>
        </p:nvSpPr>
        <p:spPr bwMode="auto">
          <a:xfrm>
            <a:off x="0" y="623709"/>
            <a:ext cx="83820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Le Val d’Orléans – Localisation géographique </a:t>
            </a:r>
          </a:p>
        </p:txBody>
      </p:sp>
      <p:grpSp>
        <p:nvGrpSpPr>
          <p:cNvPr id="23" name="Groupe 22"/>
          <p:cNvGrpSpPr/>
          <p:nvPr/>
        </p:nvGrpSpPr>
        <p:grpSpPr>
          <a:xfrm>
            <a:off x="203199" y="152400"/>
            <a:ext cx="8709026" cy="276999"/>
            <a:chOff x="304800" y="152400"/>
            <a:chExt cx="8709026" cy="276999"/>
          </a:xfrm>
        </p:grpSpPr>
        <p:sp>
          <p:nvSpPr>
            <p:cNvPr id="25" name="ZoneTexte 24"/>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26" name="ZoneTexte 25"/>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27" name="ZoneTexte 26"/>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28" name="ZoneTexte 27"/>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29" name="ZoneTexte 28"/>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24" name="ZoneTexte 23"/>
            <p:cNvSpPr txBox="1"/>
            <p:nvPr/>
          </p:nvSpPr>
          <p:spPr>
            <a:xfrm>
              <a:off x="2542466" y="152400"/>
              <a:ext cx="11430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3. Site d’étude</a:t>
              </a:r>
              <a:endParaRPr lang="fr-FR" sz="1200" b="1" dirty="0">
                <a:solidFill>
                  <a:srgbClr val="C00000"/>
                </a:solidFill>
              </a:endParaRPr>
            </a:p>
          </p:txBody>
        </p:sp>
      </p:grpSp>
      <p:sp>
        <p:nvSpPr>
          <p:cNvPr id="30" name="Espace réservé du numéro de diapositive 29"/>
          <p:cNvSpPr>
            <a:spLocks noGrp="1"/>
          </p:cNvSpPr>
          <p:nvPr>
            <p:ph type="sldNum" sz="quarter" idx="12"/>
          </p:nvPr>
        </p:nvSpPr>
        <p:spPr/>
        <p:txBody>
          <a:bodyPr/>
          <a:lstStyle/>
          <a:p>
            <a:fld id="{DF686D29-9C21-420C-949E-57973560A3A7}" type="slidenum">
              <a:rPr lang="fr-FR" smtClean="0"/>
              <a:pPr/>
              <a:t>25</a:t>
            </a:fld>
            <a:endParaRPr lang="fr-F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p:nvPr/>
        </p:nvPicPr>
        <p:blipFill>
          <a:blip r:embed="rId3" cstate="print"/>
          <a:srcRect/>
          <a:stretch>
            <a:fillRect/>
          </a:stretch>
        </p:blipFill>
        <p:spPr bwMode="auto">
          <a:xfrm>
            <a:off x="304800" y="1295400"/>
            <a:ext cx="3886200" cy="5105400"/>
          </a:xfrm>
          <a:prstGeom prst="rect">
            <a:avLst/>
          </a:prstGeom>
          <a:noFill/>
          <a:ln w="9525">
            <a:noFill/>
            <a:miter lim="800000"/>
            <a:headEnd/>
            <a:tailEnd/>
          </a:ln>
        </p:spPr>
      </p:pic>
      <p:grpSp>
        <p:nvGrpSpPr>
          <p:cNvPr id="2" name="Groupe 47"/>
          <p:cNvGrpSpPr/>
          <p:nvPr/>
        </p:nvGrpSpPr>
        <p:grpSpPr>
          <a:xfrm>
            <a:off x="4419600" y="2590800"/>
            <a:ext cx="4566354" cy="2554545"/>
            <a:chOff x="4267200" y="1828800"/>
            <a:chExt cx="4566354" cy="2554545"/>
          </a:xfrm>
        </p:grpSpPr>
        <p:sp>
          <p:nvSpPr>
            <p:cNvPr id="43" name="ZoneTexte 6"/>
            <p:cNvSpPr txBox="1">
              <a:spLocks noChangeArrowheads="1"/>
            </p:cNvSpPr>
            <p:nvPr/>
          </p:nvSpPr>
          <p:spPr bwMode="auto">
            <a:xfrm>
              <a:off x="4267200" y="1828800"/>
              <a:ext cx="4343400" cy="2554545"/>
            </a:xfrm>
            <a:prstGeom prst="rect">
              <a:avLst/>
            </a:prstGeom>
            <a:noFill/>
            <a:ln w="9525">
              <a:solidFill>
                <a:schemeClr val="bg1"/>
              </a:solidFill>
              <a:miter lim="800000"/>
              <a:headEnd/>
              <a:tailEnd/>
            </a:ln>
          </p:spPr>
          <p:txBody>
            <a:bodyPr wrap="square">
              <a:spAutoFit/>
            </a:bodyPr>
            <a:lstStyle/>
            <a:p>
              <a:pPr marL="4763" algn="just">
                <a:lnSpc>
                  <a:spcPct val="150000"/>
                </a:lnSpc>
                <a:spcBef>
                  <a:spcPts val="1800"/>
                </a:spcBef>
                <a:buFont typeface="Symbol" pitchFamily="18" charset="2"/>
                <a:buChar char="®"/>
              </a:pPr>
              <a:r>
                <a:rPr lang="fr-FR" dirty="0" smtClean="0">
                  <a:solidFill>
                    <a:schemeClr val="bg1"/>
                  </a:solidFill>
                </a:rPr>
                <a:t> Succession de dépôts sédimentaires d’origine lacustre</a:t>
              </a:r>
            </a:p>
            <a:p>
              <a:pPr marL="4763" algn="just">
                <a:lnSpc>
                  <a:spcPct val="150000"/>
                </a:lnSpc>
                <a:spcBef>
                  <a:spcPts val="1800"/>
                </a:spcBef>
                <a:buFont typeface="Symbol" pitchFamily="18" charset="2"/>
                <a:buChar char="®"/>
              </a:pPr>
              <a:r>
                <a:rPr lang="fr-FR" dirty="0" smtClean="0">
                  <a:solidFill>
                    <a:schemeClr val="bg1"/>
                  </a:solidFill>
                </a:rPr>
                <a:t> Formations géologiques des:</a:t>
              </a:r>
            </a:p>
            <a:p>
              <a:pPr marL="461963" lvl="1" algn="just">
                <a:lnSpc>
                  <a:spcPct val="150000"/>
                </a:lnSpc>
                <a:spcBef>
                  <a:spcPts val="600"/>
                </a:spcBef>
                <a:buFont typeface="Wingdings" pitchFamily="2" charset="2"/>
                <a:buChar char="§"/>
              </a:pPr>
              <a:r>
                <a:rPr lang="fr-FR" dirty="0" smtClean="0">
                  <a:solidFill>
                    <a:schemeClr val="bg1"/>
                  </a:solidFill>
                </a:rPr>
                <a:t> Alluvions de la Loire</a:t>
              </a:r>
            </a:p>
            <a:p>
              <a:pPr marL="461963" lvl="1" algn="just">
                <a:lnSpc>
                  <a:spcPct val="150000"/>
                </a:lnSpc>
                <a:spcBef>
                  <a:spcPts val="600"/>
                </a:spcBef>
                <a:buFont typeface="Wingdings" pitchFamily="2" charset="2"/>
                <a:buChar char="§"/>
              </a:pPr>
              <a:r>
                <a:rPr lang="fr-FR" dirty="0" smtClean="0">
                  <a:solidFill>
                    <a:schemeClr val="bg1"/>
                  </a:solidFill>
                </a:rPr>
                <a:t> Calcaires de Beauce</a:t>
              </a:r>
            </a:p>
          </p:txBody>
        </p:sp>
        <p:sp>
          <p:nvSpPr>
            <p:cNvPr id="46" name="ZoneTexte 6"/>
            <p:cNvSpPr txBox="1">
              <a:spLocks noChangeArrowheads="1"/>
            </p:cNvSpPr>
            <p:nvPr/>
          </p:nvSpPr>
          <p:spPr bwMode="auto">
            <a:xfrm>
              <a:off x="7461954" y="3581400"/>
              <a:ext cx="1371600" cy="464871"/>
            </a:xfrm>
            <a:prstGeom prst="rect">
              <a:avLst/>
            </a:prstGeom>
            <a:noFill/>
            <a:ln w="9525">
              <a:noFill/>
              <a:miter lim="800000"/>
              <a:headEnd/>
              <a:tailEnd/>
            </a:ln>
          </p:spPr>
          <p:txBody>
            <a:bodyPr wrap="square">
              <a:spAutoFit/>
            </a:bodyPr>
            <a:lstStyle/>
            <a:p>
              <a:pPr marL="4763" algn="just">
                <a:lnSpc>
                  <a:spcPct val="150000"/>
                </a:lnSpc>
                <a:spcBef>
                  <a:spcPts val="1800"/>
                </a:spcBef>
              </a:pPr>
              <a:r>
                <a:rPr lang="fr-FR" dirty="0" smtClean="0">
                  <a:solidFill>
                    <a:schemeClr val="bg1"/>
                  </a:solidFill>
                </a:rPr>
                <a:t>Aquifères</a:t>
              </a:r>
            </a:p>
          </p:txBody>
        </p:sp>
        <p:sp>
          <p:nvSpPr>
            <p:cNvPr id="47" name="Accolade fermante 46"/>
            <p:cNvSpPr/>
            <p:nvPr/>
          </p:nvSpPr>
          <p:spPr>
            <a:xfrm>
              <a:off x="7162800" y="3505200"/>
              <a:ext cx="228600" cy="762000"/>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8" name="Rectangle 17"/>
          <p:cNvSpPr/>
          <p:nvPr/>
        </p:nvSpPr>
        <p:spPr>
          <a:xfrm>
            <a:off x="3189111" y="6087534"/>
            <a:ext cx="1000595" cy="276999"/>
          </a:xfrm>
          <a:prstGeom prst="rect">
            <a:avLst/>
          </a:prstGeom>
        </p:spPr>
        <p:txBody>
          <a:bodyPr wrap="none">
            <a:spAutoFit/>
          </a:bodyPr>
          <a:lstStyle/>
          <a:p>
            <a:r>
              <a:rPr lang="fr-FR" sz="1200" i="1" dirty="0" smtClean="0">
                <a:solidFill>
                  <a:schemeClr val="bg1"/>
                </a:solidFill>
              </a:rPr>
              <a:t>Martin, 2007</a:t>
            </a:r>
            <a:endParaRPr lang="fr-FR" sz="1200" i="1" dirty="0">
              <a:solidFill>
                <a:schemeClr val="bg1"/>
              </a:solidFill>
            </a:endParaRPr>
          </a:p>
        </p:txBody>
      </p:sp>
      <p:sp>
        <p:nvSpPr>
          <p:cNvPr id="15" name="ZoneTexte 6"/>
          <p:cNvSpPr txBox="1">
            <a:spLocks noChangeArrowheads="1"/>
          </p:cNvSpPr>
          <p:nvPr/>
        </p:nvSpPr>
        <p:spPr bwMode="auto">
          <a:xfrm>
            <a:off x="0" y="623709"/>
            <a:ext cx="83820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Le Val d’Orléans – Géologie  </a:t>
            </a:r>
          </a:p>
        </p:txBody>
      </p:sp>
      <p:grpSp>
        <p:nvGrpSpPr>
          <p:cNvPr id="16" name="Groupe 15"/>
          <p:cNvGrpSpPr/>
          <p:nvPr/>
        </p:nvGrpSpPr>
        <p:grpSpPr>
          <a:xfrm>
            <a:off x="203199" y="152400"/>
            <a:ext cx="8709026" cy="276999"/>
            <a:chOff x="304800" y="152400"/>
            <a:chExt cx="8709026" cy="276999"/>
          </a:xfrm>
        </p:grpSpPr>
        <p:sp>
          <p:nvSpPr>
            <p:cNvPr id="17" name="ZoneTexte 16"/>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19" name="ZoneTexte 18"/>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20" name="ZoneTexte 19"/>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21" name="ZoneTexte 20"/>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22" name="ZoneTexte 21"/>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23" name="ZoneTexte 22"/>
            <p:cNvSpPr txBox="1"/>
            <p:nvPr/>
          </p:nvSpPr>
          <p:spPr>
            <a:xfrm>
              <a:off x="2542466" y="152400"/>
              <a:ext cx="11430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3. Site d’étude</a:t>
              </a:r>
              <a:endParaRPr lang="fr-FR" sz="1200" b="1" dirty="0">
                <a:solidFill>
                  <a:srgbClr val="C00000"/>
                </a:solidFill>
              </a:endParaRPr>
            </a:p>
          </p:txBody>
        </p:sp>
      </p:grpSp>
      <p:sp>
        <p:nvSpPr>
          <p:cNvPr id="25" name="Espace réservé du numéro de diapositive 24"/>
          <p:cNvSpPr>
            <a:spLocks noGrp="1"/>
          </p:cNvSpPr>
          <p:nvPr>
            <p:ph type="sldNum" sz="quarter" idx="12"/>
          </p:nvPr>
        </p:nvSpPr>
        <p:spPr/>
        <p:txBody>
          <a:bodyPr/>
          <a:lstStyle/>
          <a:p>
            <a:fld id="{DF686D29-9C21-420C-949E-57973560A3A7}" type="slidenum">
              <a:rPr lang="fr-FR" smtClean="0"/>
              <a:pPr/>
              <a:t>26</a:t>
            </a:fld>
            <a:endParaRPr lang="fr-F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876800" y="5638800"/>
            <a:ext cx="1595309" cy="230832"/>
          </a:xfrm>
          <a:prstGeom prst="rect">
            <a:avLst/>
          </a:prstGeom>
        </p:spPr>
        <p:txBody>
          <a:bodyPr wrap="none">
            <a:spAutoFit/>
          </a:bodyPr>
          <a:lstStyle/>
          <a:p>
            <a:r>
              <a:rPr lang="fr-FR" sz="900" i="1" dirty="0" smtClean="0">
                <a:solidFill>
                  <a:schemeClr val="bg1">
                    <a:lumMod val="50000"/>
                    <a:lumOff val="50000"/>
                  </a:schemeClr>
                </a:solidFill>
              </a:rPr>
              <a:t>Modifié d’après Martin, 2007</a:t>
            </a:r>
            <a:endParaRPr lang="fr-FR" sz="900" i="1" dirty="0">
              <a:solidFill>
                <a:schemeClr val="bg1">
                  <a:lumMod val="50000"/>
                  <a:lumOff val="50000"/>
                </a:schemeClr>
              </a:solidFill>
            </a:endParaRPr>
          </a:p>
        </p:txBody>
      </p:sp>
      <p:pic>
        <p:nvPicPr>
          <p:cNvPr id="3075" name="Picture 3"/>
          <p:cNvPicPr>
            <a:picLocks noChangeAspect="1" noChangeArrowheads="1"/>
          </p:cNvPicPr>
          <p:nvPr/>
        </p:nvPicPr>
        <p:blipFill>
          <a:blip r:embed="rId3"/>
          <a:srcRect l="25000" t="33333" r="24052" b="16296"/>
          <a:stretch>
            <a:fillRect/>
          </a:stretch>
        </p:blipFill>
        <p:spPr bwMode="auto">
          <a:xfrm>
            <a:off x="304800" y="1447800"/>
            <a:ext cx="8495139" cy="4724400"/>
          </a:xfrm>
          <a:prstGeom prst="rect">
            <a:avLst/>
          </a:prstGeom>
          <a:noFill/>
          <a:ln w="9525">
            <a:noFill/>
            <a:miter lim="800000"/>
            <a:headEnd/>
            <a:tailEnd/>
          </a:ln>
        </p:spPr>
      </p:pic>
      <p:sp>
        <p:nvSpPr>
          <p:cNvPr id="22" name="Rectangle 21"/>
          <p:cNvSpPr/>
          <p:nvPr/>
        </p:nvSpPr>
        <p:spPr>
          <a:xfrm>
            <a:off x="4038600" y="5909733"/>
            <a:ext cx="1064587" cy="276999"/>
          </a:xfrm>
          <a:prstGeom prst="rect">
            <a:avLst/>
          </a:prstGeom>
        </p:spPr>
        <p:txBody>
          <a:bodyPr wrap="none">
            <a:spAutoFit/>
          </a:bodyPr>
          <a:lstStyle/>
          <a:p>
            <a:r>
              <a:rPr lang="fr-FR" sz="1200" i="1" dirty="0" smtClean="0">
                <a:solidFill>
                  <a:schemeClr val="bg1"/>
                </a:solidFill>
              </a:rPr>
              <a:t>Desprez, 1967</a:t>
            </a:r>
            <a:endParaRPr lang="fr-FR" sz="1200" i="1" dirty="0">
              <a:solidFill>
                <a:schemeClr val="bg1"/>
              </a:solidFill>
            </a:endParaRPr>
          </a:p>
        </p:txBody>
      </p:sp>
      <p:sp>
        <p:nvSpPr>
          <p:cNvPr id="13" name="Rectangle 12"/>
          <p:cNvSpPr/>
          <p:nvPr/>
        </p:nvSpPr>
        <p:spPr>
          <a:xfrm>
            <a:off x="1066800" y="1470375"/>
            <a:ext cx="3427733" cy="369332"/>
          </a:xfrm>
          <a:prstGeom prst="rect">
            <a:avLst/>
          </a:prstGeom>
        </p:spPr>
        <p:txBody>
          <a:bodyPr wrap="none">
            <a:spAutoFit/>
          </a:bodyPr>
          <a:lstStyle/>
          <a:p>
            <a:r>
              <a:rPr lang="fr-FR" b="1" u="sng" dirty="0" smtClean="0">
                <a:solidFill>
                  <a:schemeClr val="bg1"/>
                </a:solidFill>
              </a:rPr>
              <a:t>Nappe des calcaires de Beauce</a:t>
            </a:r>
            <a:endParaRPr lang="fr-FR" u="sng" dirty="0"/>
          </a:p>
        </p:txBody>
      </p:sp>
      <p:sp>
        <p:nvSpPr>
          <p:cNvPr id="12" name="ZoneTexte 6"/>
          <p:cNvSpPr txBox="1">
            <a:spLocks noChangeArrowheads="1"/>
          </p:cNvSpPr>
          <p:nvPr/>
        </p:nvSpPr>
        <p:spPr bwMode="auto">
          <a:xfrm>
            <a:off x="0" y="601131"/>
            <a:ext cx="83820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Le Val d’Orléans – Piézométrie de la nappe captée  </a:t>
            </a:r>
          </a:p>
        </p:txBody>
      </p:sp>
      <p:grpSp>
        <p:nvGrpSpPr>
          <p:cNvPr id="14" name="Groupe 13"/>
          <p:cNvGrpSpPr/>
          <p:nvPr/>
        </p:nvGrpSpPr>
        <p:grpSpPr>
          <a:xfrm>
            <a:off x="203199" y="152400"/>
            <a:ext cx="8709026" cy="276999"/>
            <a:chOff x="304800" y="152400"/>
            <a:chExt cx="8709026" cy="276999"/>
          </a:xfrm>
        </p:grpSpPr>
        <p:sp>
          <p:nvSpPr>
            <p:cNvPr id="15" name="ZoneTexte 14"/>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16" name="ZoneTexte 15"/>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17" name="ZoneTexte 16"/>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19" name="ZoneTexte 18"/>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26" name="ZoneTexte 25"/>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27" name="ZoneTexte 26"/>
            <p:cNvSpPr txBox="1"/>
            <p:nvPr/>
          </p:nvSpPr>
          <p:spPr>
            <a:xfrm>
              <a:off x="2542466" y="152400"/>
              <a:ext cx="11430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3. Site d’étude</a:t>
              </a:r>
              <a:endParaRPr lang="fr-FR" sz="1200" b="1" dirty="0">
                <a:solidFill>
                  <a:srgbClr val="C00000"/>
                </a:solidFill>
              </a:endParaRPr>
            </a:p>
          </p:txBody>
        </p:sp>
      </p:grpSp>
      <p:sp>
        <p:nvSpPr>
          <p:cNvPr id="28" name="Espace réservé du numéro de diapositive 27"/>
          <p:cNvSpPr>
            <a:spLocks noGrp="1"/>
          </p:cNvSpPr>
          <p:nvPr>
            <p:ph type="sldNum" sz="quarter" idx="12"/>
          </p:nvPr>
        </p:nvSpPr>
        <p:spPr/>
        <p:txBody>
          <a:bodyPr/>
          <a:lstStyle/>
          <a:p>
            <a:fld id="{DF686D29-9C21-420C-949E-57973560A3A7}" type="slidenum">
              <a:rPr lang="fr-FR" smtClean="0"/>
              <a:pPr/>
              <a:t>27</a:t>
            </a:fld>
            <a:endParaRPr lang="fr-F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694266" y="979308"/>
            <a:ext cx="7848600" cy="369332"/>
          </a:xfrm>
          <a:prstGeom prst="rect">
            <a:avLst/>
          </a:prstGeom>
          <a:noFill/>
          <a:ln>
            <a:solidFill>
              <a:schemeClr val="bg1"/>
            </a:solidFill>
          </a:ln>
        </p:spPr>
        <p:txBody>
          <a:bodyPr wrap="square" rtlCol="0">
            <a:spAutoFit/>
          </a:bodyPr>
          <a:lstStyle/>
          <a:p>
            <a:pPr algn="ctr"/>
            <a:r>
              <a:rPr lang="fr-FR" dirty="0" smtClean="0">
                <a:solidFill>
                  <a:schemeClr val="bg1"/>
                </a:solidFill>
              </a:rPr>
              <a:t>Pertes de Loire: 86% - Précipitations efficaces: 14%</a:t>
            </a:r>
            <a:endParaRPr lang="fr-FR" dirty="0">
              <a:solidFill>
                <a:schemeClr val="bg1"/>
              </a:solidFill>
            </a:endParaRPr>
          </a:p>
        </p:txBody>
      </p:sp>
      <p:grpSp>
        <p:nvGrpSpPr>
          <p:cNvPr id="2" name="Groupe 54"/>
          <p:cNvGrpSpPr/>
          <p:nvPr/>
        </p:nvGrpSpPr>
        <p:grpSpPr>
          <a:xfrm>
            <a:off x="682977" y="3445947"/>
            <a:ext cx="7901373" cy="3355775"/>
            <a:chOff x="262709" y="2667000"/>
            <a:chExt cx="5719088" cy="3129397"/>
          </a:xfrm>
        </p:grpSpPr>
        <p:grpSp>
          <p:nvGrpSpPr>
            <p:cNvPr id="3" name="Groupe 22"/>
            <p:cNvGrpSpPr/>
            <p:nvPr/>
          </p:nvGrpSpPr>
          <p:grpSpPr>
            <a:xfrm>
              <a:off x="262709" y="2667000"/>
              <a:ext cx="5719088" cy="3129397"/>
              <a:chOff x="262709" y="2286000"/>
              <a:chExt cx="5719088" cy="3129397"/>
            </a:xfrm>
          </p:grpSpPr>
          <p:pic>
            <p:nvPicPr>
              <p:cNvPr id="18" name="Image 17"/>
              <p:cNvPicPr/>
              <p:nvPr/>
            </p:nvPicPr>
            <p:blipFill>
              <a:blip r:embed="rId3" cstate="print"/>
              <a:srcRect l="1905"/>
              <a:stretch>
                <a:fillRect/>
              </a:stretch>
            </p:blipFill>
            <p:spPr bwMode="auto">
              <a:xfrm>
                <a:off x="262709" y="2286000"/>
                <a:ext cx="5680892" cy="3124200"/>
              </a:xfrm>
              <a:prstGeom prst="rect">
                <a:avLst/>
              </a:prstGeom>
              <a:noFill/>
              <a:ln w="9525">
                <a:noFill/>
                <a:miter lim="800000"/>
                <a:headEnd/>
                <a:tailEnd/>
              </a:ln>
            </p:spPr>
          </p:pic>
          <p:sp>
            <p:nvSpPr>
              <p:cNvPr id="22" name="Rectangle 21"/>
              <p:cNvSpPr/>
              <p:nvPr/>
            </p:nvSpPr>
            <p:spPr>
              <a:xfrm>
                <a:off x="4950822" y="5185745"/>
                <a:ext cx="1030975" cy="229652"/>
              </a:xfrm>
              <a:prstGeom prst="rect">
                <a:avLst/>
              </a:prstGeom>
            </p:spPr>
            <p:txBody>
              <a:bodyPr wrap="square">
                <a:spAutoFit/>
              </a:bodyPr>
              <a:lstStyle/>
              <a:p>
                <a:r>
                  <a:rPr lang="fr-FR" sz="1400" i="1" dirty="0" smtClean="0">
                    <a:solidFill>
                      <a:schemeClr val="bg1"/>
                    </a:solidFill>
                  </a:rPr>
                  <a:t>Binet et al., 2012</a:t>
                </a:r>
                <a:endParaRPr lang="fr-FR" sz="1400" i="1" dirty="0">
                  <a:solidFill>
                    <a:schemeClr val="bg1"/>
                  </a:solidFill>
                </a:endParaRPr>
              </a:p>
            </p:txBody>
          </p:sp>
        </p:grpSp>
        <p:cxnSp>
          <p:nvCxnSpPr>
            <p:cNvPr id="24" name="Connecteur droit avec flèche 23"/>
            <p:cNvCxnSpPr/>
            <p:nvPr/>
          </p:nvCxnSpPr>
          <p:spPr>
            <a:xfrm rot="5400000">
              <a:off x="2491448" y="3290533"/>
              <a:ext cx="604460" cy="22061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rot="5400000">
              <a:off x="2609793" y="3340969"/>
              <a:ext cx="703084" cy="3183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rot="5400000">
              <a:off x="3656833" y="3294589"/>
              <a:ext cx="602440" cy="3104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ZoneTexte 31"/>
            <p:cNvSpPr txBox="1"/>
            <p:nvPr/>
          </p:nvSpPr>
          <p:spPr>
            <a:xfrm>
              <a:off x="2903986" y="2774896"/>
              <a:ext cx="1313946" cy="373119"/>
            </a:xfrm>
            <a:prstGeom prst="rect">
              <a:avLst/>
            </a:prstGeom>
            <a:noFill/>
            <a:ln w="19050">
              <a:solidFill>
                <a:srgbClr val="FF0000"/>
              </a:solidFill>
            </a:ln>
          </p:spPr>
          <p:txBody>
            <a:bodyPr wrap="square" rtlCol="0">
              <a:spAutoFit/>
            </a:bodyPr>
            <a:lstStyle/>
            <a:p>
              <a:r>
                <a:rPr lang="fr-FR" sz="2000" dirty="0" smtClean="0">
                  <a:solidFill>
                    <a:schemeClr val="bg1"/>
                  </a:solidFill>
                </a:rPr>
                <a:t>pertes de Loire </a:t>
              </a:r>
              <a:endParaRPr lang="fr-FR" sz="2000" dirty="0">
                <a:solidFill>
                  <a:schemeClr val="bg1"/>
                </a:solidFill>
              </a:endParaRPr>
            </a:p>
          </p:txBody>
        </p:sp>
        <p:sp>
          <p:nvSpPr>
            <p:cNvPr id="41" name="Ellipse 40"/>
            <p:cNvSpPr/>
            <p:nvPr/>
          </p:nvSpPr>
          <p:spPr>
            <a:xfrm>
              <a:off x="381000" y="3505200"/>
              <a:ext cx="1143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avec flèche 41"/>
            <p:cNvCxnSpPr/>
            <p:nvPr/>
          </p:nvCxnSpPr>
          <p:spPr>
            <a:xfrm rot="5400000" flipH="1" flipV="1">
              <a:off x="677174" y="3818626"/>
              <a:ext cx="304800" cy="1351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317863" y="4088192"/>
              <a:ext cx="1600200" cy="430521"/>
            </a:xfrm>
            <a:prstGeom prst="rect">
              <a:avLst/>
            </a:prstGeom>
            <a:noFill/>
            <a:ln w="19050">
              <a:solidFill>
                <a:srgbClr val="FF0000"/>
              </a:solidFill>
            </a:ln>
          </p:spPr>
          <p:txBody>
            <a:bodyPr wrap="square" rtlCol="0">
              <a:spAutoFit/>
            </a:bodyPr>
            <a:lstStyle/>
            <a:p>
              <a:pPr algn="ctr"/>
              <a:r>
                <a:rPr lang="fr-FR" sz="2400" dirty="0" smtClean="0">
                  <a:solidFill>
                    <a:schemeClr val="bg1"/>
                  </a:solidFill>
                </a:rPr>
                <a:t>Résurgences</a:t>
              </a:r>
              <a:endParaRPr lang="fr-FR" sz="2400" dirty="0">
                <a:solidFill>
                  <a:schemeClr val="bg1"/>
                </a:solidFill>
              </a:endParaRPr>
            </a:p>
          </p:txBody>
        </p:sp>
      </p:grpSp>
      <p:sp>
        <p:nvSpPr>
          <p:cNvPr id="23" name="ZoneTexte 22"/>
          <p:cNvSpPr txBox="1"/>
          <p:nvPr/>
        </p:nvSpPr>
        <p:spPr>
          <a:xfrm>
            <a:off x="2816577" y="6225825"/>
            <a:ext cx="5334000" cy="369332"/>
          </a:xfrm>
          <a:prstGeom prst="rect">
            <a:avLst/>
          </a:prstGeom>
          <a:noFill/>
          <a:ln>
            <a:noFill/>
          </a:ln>
        </p:spPr>
        <p:txBody>
          <a:bodyPr wrap="square" rtlCol="0">
            <a:spAutoFit/>
          </a:bodyPr>
          <a:lstStyle/>
          <a:p>
            <a:pPr algn="ctr"/>
            <a:r>
              <a:rPr lang="fr-FR" b="1" dirty="0" smtClean="0">
                <a:solidFill>
                  <a:schemeClr val="bg1"/>
                </a:solidFill>
              </a:rPr>
              <a:t>Carte des conduits karstiques les plus probables</a:t>
            </a:r>
            <a:endParaRPr lang="fr-FR" b="1" dirty="0">
              <a:solidFill>
                <a:schemeClr val="bg1"/>
              </a:solidFill>
            </a:endParaRPr>
          </a:p>
        </p:txBody>
      </p:sp>
      <p:pic>
        <p:nvPicPr>
          <p:cNvPr id="197634" name="Picture 2"/>
          <p:cNvPicPr>
            <a:picLocks noChangeAspect="1" noChangeArrowheads="1"/>
          </p:cNvPicPr>
          <p:nvPr/>
        </p:nvPicPr>
        <p:blipFill>
          <a:blip r:embed="rId4"/>
          <a:srcRect/>
          <a:stretch>
            <a:fillRect/>
          </a:stretch>
        </p:blipFill>
        <p:spPr bwMode="auto">
          <a:xfrm>
            <a:off x="1704627" y="1730025"/>
            <a:ext cx="2152650" cy="1606144"/>
          </a:xfrm>
          <a:prstGeom prst="rect">
            <a:avLst/>
          </a:prstGeom>
          <a:noFill/>
          <a:ln w="9525">
            <a:noFill/>
            <a:miter lim="800000"/>
            <a:headEnd/>
            <a:tailEnd/>
          </a:ln>
        </p:spPr>
      </p:pic>
      <p:pic>
        <p:nvPicPr>
          <p:cNvPr id="197635" name="Picture 3"/>
          <p:cNvPicPr>
            <a:picLocks noChangeAspect="1" noChangeArrowheads="1"/>
          </p:cNvPicPr>
          <p:nvPr/>
        </p:nvPicPr>
        <p:blipFill>
          <a:blip r:embed="rId5"/>
          <a:srcRect l="291" b="9562"/>
          <a:stretch>
            <a:fillRect/>
          </a:stretch>
        </p:blipFill>
        <p:spPr bwMode="auto">
          <a:xfrm>
            <a:off x="5243688" y="1752603"/>
            <a:ext cx="2209800" cy="1600197"/>
          </a:xfrm>
          <a:prstGeom prst="rect">
            <a:avLst/>
          </a:prstGeom>
          <a:noFill/>
          <a:ln w="9525">
            <a:noFill/>
            <a:miter lim="800000"/>
            <a:headEnd/>
            <a:tailEnd/>
          </a:ln>
        </p:spPr>
      </p:pic>
      <p:sp>
        <p:nvSpPr>
          <p:cNvPr id="40" name="Rectangle 39"/>
          <p:cNvSpPr/>
          <p:nvPr/>
        </p:nvSpPr>
        <p:spPr>
          <a:xfrm>
            <a:off x="1626160" y="1636208"/>
            <a:ext cx="1219116" cy="369332"/>
          </a:xfrm>
          <a:prstGeom prst="rect">
            <a:avLst/>
          </a:prstGeom>
        </p:spPr>
        <p:txBody>
          <a:bodyPr wrap="none">
            <a:spAutoFit/>
          </a:bodyPr>
          <a:lstStyle/>
          <a:p>
            <a:r>
              <a:rPr lang="fr-FR" b="1" dirty="0" smtClean="0">
                <a:solidFill>
                  <a:schemeClr val="bg1"/>
                </a:solidFill>
              </a:rPr>
              <a:t>Perte Loire</a:t>
            </a:r>
            <a:endParaRPr lang="fr-FR" dirty="0"/>
          </a:p>
        </p:txBody>
      </p:sp>
      <p:sp>
        <p:nvSpPr>
          <p:cNvPr id="43" name="Rectangle 42"/>
          <p:cNvSpPr/>
          <p:nvPr/>
        </p:nvSpPr>
        <p:spPr>
          <a:xfrm>
            <a:off x="5161504" y="1666352"/>
            <a:ext cx="2277534" cy="369332"/>
          </a:xfrm>
          <a:prstGeom prst="rect">
            <a:avLst/>
          </a:prstGeom>
        </p:spPr>
        <p:txBody>
          <a:bodyPr wrap="square">
            <a:spAutoFit/>
          </a:bodyPr>
          <a:lstStyle/>
          <a:p>
            <a:r>
              <a:rPr lang="fr-FR" b="1" dirty="0" smtClean="0">
                <a:solidFill>
                  <a:schemeClr val="bg1"/>
                </a:solidFill>
              </a:rPr>
              <a:t>Conduit karstique</a:t>
            </a:r>
            <a:endParaRPr lang="fr-FR" dirty="0"/>
          </a:p>
        </p:txBody>
      </p:sp>
      <p:sp>
        <p:nvSpPr>
          <p:cNvPr id="25" name="ZoneTexte 6"/>
          <p:cNvSpPr txBox="1">
            <a:spLocks noChangeArrowheads="1"/>
          </p:cNvSpPr>
          <p:nvPr/>
        </p:nvSpPr>
        <p:spPr bwMode="auto">
          <a:xfrm>
            <a:off x="0" y="578553"/>
            <a:ext cx="83820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Le Val d’Orléans – Système karstique et bilan hydrologique  </a:t>
            </a:r>
          </a:p>
        </p:txBody>
      </p:sp>
      <p:grpSp>
        <p:nvGrpSpPr>
          <p:cNvPr id="26" name="Groupe 25"/>
          <p:cNvGrpSpPr/>
          <p:nvPr/>
        </p:nvGrpSpPr>
        <p:grpSpPr>
          <a:xfrm>
            <a:off x="203199" y="152400"/>
            <a:ext cx="8709026" cy="276999"/>
            <a:chOff x="304800" y="152400"/>
            <a:chExt cx="8709026" cy="276999"/>
          </a:xfrm>
        </p:grpSpPr>
        <p:sp>
          <p:nvSpPr>
            <p:cNvPr id="27" name="ZoneTexte 26"/>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28" name="ZoneTexte 27"/>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1" name="ZoneTexte 30"/>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8" name="ZoneTexte 37"/>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39" name="ZoneTexte 38"/>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45" name="ZoneTexte 44"/>
            <p:cNvSpPr txBox="1"/>
            <p:nvPr/>
          </p:nvSpPr>
          <p:spPr>
            <a:xfrm>
              <a:off x="2542466" y="152400"/>
              <a:ext cx="11430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3. Site d’étude</a:t>
              </a:r>
              <a:endParaRPr lang="fr-FR" sz="1200" b="1" dirty="0">
                <a:solidFill>
                  <a:srgbClr val="C00000"/>
                </a:solidFill>
              </a:endParaRPr>
            </a:p>
          </p:txBody>
        </p:sp>
      </p:grpSp>
      <p:sp>
        <p:nvSpPr>
          <p:cNvPr id="46" name="Espace réservé du numéro de diapositive 45"/>
          <p:cNvSpPr>
            <a:spLocks noGrp="1"/>
          </p:cNvSpPr>
          <p:nvPr>
            <p:ph type="sldNum" sz="quarter" idx="12"/>
          </p:nvPr>
        </p:nvSpPr>
        <p:spPr>
          <a:xfrm>
            <a:off x="6705600" y="6324600"/>
            <a:ext cx="2133600" cy="365125"/>
          </a:xfrm>
        </p:spPr>
        <p:txBody>
          <a:bodyPr/>
          <a:lstStyle/>
          <a:p>
            <a:fld id="{DF686D29-9C21-420C-949E-57973560A3A7}" type="slidenum">
              <a:rPr lang="fr-FR" smtClean="0">
                <a:solidFill>
                  <a:schemeClr val="tx1"/>
                </a:solidFill>
              </a:rPr>
              <a:pPr/>
              <a:t>28</a:t>
            </a:fld>
            <a:endParaRPr lang="fr-FR" dirty="0">
              <a:solidFill>
                <a:schemeClr val="tx1"/>
              </a:solidFill>
            </a:endParaRPr>
          </a:p>
        </p:txBody>
      </p:sp>
      <p:sp>
        <p:nvSpPr>
          <p:cNvPr id="50" name="ZoneTexte 49"/>
          <p:cNvSpPr txBox="1"/>
          <p:nvPr/>
        </p:nvSpPr>
        <p:spPr>
          <a:xfrm>
            <a:off x="685800" y="1301043"/>
            <a:ext cx="7848600" cy="461665"/>
          </a:xfrm>
          <a:prstGeom prst="rect">
            <a:avLst/>
          </a:prstGeom>
          <a:noFill/>
        </p:spPr>
        <p:txBody>
          <a:bodyPr wrap="square" rtlCol="0">
            <a:spAutoFit/>
          </a:bodyPr>
          <a:lstStyle/>
          <a:p>
            <a:pPr algn="ctr"/>
            <a:r>
              <a:rPr lang="fr-FR" sz="1200" i="1" dirty="0" smtClean="0">
                <a:solidFill>
                  <a:schemeClr val="bg1"/>
                </a:solidFill>
              </a:rPr>
              <a:t>Bilan hydrologique de nombreux auteurs: </a:t>
            </a:r>
            <a:r>
              <a:rPr lang="fr-FR" sz="1200" i="1" dirty="0" err="1" smtClean="0">
                <a:solidFill>
                  <a:schemeClr val="bg1"/>
                </a:solidFill>
              </a:rPr>
              <a:t>Chéry</a:t>
            </a:r>
            <a:r>
              <a:rPr lang="fr-FR" sz="1200" i="1" dirty="0" smtClean="0">
                <a:solidFill>
                  <a:schemeClr val="bg1"/>
                </a:solidFill>
              </a:rPr>
              <a:t>, 1983; </a:t>
            </a:r>
            <a:r>
              <a:rPr lang="fr-FR" sz="1200" i="1" dirty="0" err="1" smtClean="0">
                <a:solidFill>
                  <a:schemeClr val="bg1"/>
                </a:solidFill>
              </a:rPr>
              <a:t>Livrozet</a:t>
            </a:r>
            <a:r>
              <a:rPr lang="fr-FR" sz="1200" i="1" dirty="0" smtClean="0">
                <a:solidFill>
                  <a:schemeClr val="bg1"/>
                </a:solidFill>
              </a:rPr>
              <a:t>, 1984; </a:t>
            </a:r>
            <a:r>
              <a:rPr lang="fr-FR" sz="1200" i="1" dirty="0" err="1" smtClean="0">
                <a:solidFill>
                  <a:schemeClr val="bg1"/>
                </a:solidFill>
              </a:rPr>
              <a:t>Gonzalès</a:t>
            </a:r>
            <a:r>
              <a:rPr lang="fr-FR" sz="1200" i="1" dirty="0" smtClean="0">
                <a:solidFill>
                  <a:schemeClr val="bg1"/>
                </a:solidFill>
              </a:rPr>
              <a:t>, 1991; </a:t>
            </a:r>
            <a:r>
              <a:rPr lang="fr-FR" sz="1200" i="1" dirty="0" err="1" smtClean="0">
                <a:solidFill>
                  <a:schemeClr val="bg1"/>
                </a:solidFill>
              </a:rPr>
              <a:t>Lepiller</a:t>
            </a:r>
            <a:r>
              <a:rPr lang="fr-FR" sz="1200" i="1" dirty="0" smtClean="0">
                <a:solidFill>
                  <a:schemeClr val="bg1"/>
                </a:solidFill>
              </a:rPr>
              <a:t>, 2006; </a:t>
            </a:r>
            <a:r>
              <a:rPr lang="fr-FR" sz="1200" i="1" dirty="0" err="1" smtClean="0">
                <a:solidFill>
                  <a:schemeClr val="bg1"/>
                </a:solidFill>
              </a:rPr>
              <a:t>Lelonge</a:t>
            </a:r>
            <a:r>
              <a:rPr lang="fr-FR" sz="1200" i="1" dirty="0" smtClean="0">
                <a:solidFill>
                  <a:schemeClr val="bg1"/>
                </a:solidFill>
              </a:rPr>
              <a:t> et </a:t>
            </a:r>
            <a:r>
              <a:rPr lang="fr-FR" sz="1200" i="1" dirty="0" err="1" smtClean="0">
                <a:solidFill>
                  <a:schemeClr val="bg1"/>
                </a:solidFill>
              </a:rPr>
              <a:t>Jozja</a:t>
            </a:r>
            <a:r>
              <a:rPr lang="fr-FR" sz="1200" i="1" dirty="0" smtClean="0">
                <a:solidFill>
                  <a:schemeClr val="bg1"/>
                </a:solidFill>
              </a:rPr>
              <a:t>, 2008;  Gutierrez et Binet, 2010.</a:t>
            </a:r>
            <a:endParaRPr lang="fr-FR" sz="1200" i="1" dirty="0">
              <a:solidFill>
                <a:schemeClr val="bg1"/>
              </a:solidFill>
            </a:endParaRPr>
          </a:p>
        </p:txBody>
      </p:sp>
      <p:cxnSp>
        <p:nvCxnSpPr>
          <p:cNvPr id="56" name="Connecteur droit 55"/>
          <p:cNvCxnSpPr/>
          <p:nvPr/>
        </p:nvCxnSpPr>
        <p:spPr>
          <a:xfrm>
            <a:off x="5257800" y="3297670"/>
            <a:ext cx="283464"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5486400" y="3124200"/>
            <a:ext cx="609600" cy="307777"/>
          </a:xfrm>
          <a:prstGeom prst="rect">
            <a:avLst/>
          </a:prstGeom>
        </p:spPr>
        <p:txBody>
          <a:bodyPr wrap="square">
            <a:spAutoFit/>
          </a:bodyPr>
          <a:lstStyle/>
          <a:p>
            <a:r>
              <a:rPr lang="fr-FR" sz="1400" b="1" dirty="0" smtClean="0">
                <a:solidFill>
                  <a:schemeClr val="bg1"/>
                </a:solidFill>
                <a:sym typeface="Symbol"/>
              </a:rPr>
              <a:t> 1 m</a:t>
            </a:r>
            <a:endParaRPr lang="fr-FR" sz="1400" dirty="0"/>
          </a:p>
        </p:txBody>
      </p:sp>
      <p:cxnSp>
        <p:nvCxnSpPr>
          <p:cNvPr id="66" name="Connecteur droit 65"/>
          <p:cNvCxnSpPr/>
          <p:nvPr/>
        </p:nvCxnSpPr>
        <p:spPr>
          <a:xfrm rot="17460000" flipV="1">
            <a:off x="5239432" y="3291030"/>
            <a:ext cx="53542" cy="213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rot="17460000" flipV="1">
            <a:off x="5505202" y="3291031"/>
            <a:ext cx="53542" cy="213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aphique 25"/>
          <p:cNvGraphicFramePr>
            <a:graphicFrameLocks/>
          </p:cNvGraphicFramePr>
          <p:nvPr/>
        </p:nvGraphicFramePr>
        <p:xfrm>
          <a:off x="609600" y="1295400"/>
          <a:ext cx="7924800" cy="5257800"/>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Connecteur droit 23"/>
          <p:cNvCxnSpPr/>
          <p:nvPr/>
        </p:nvCxnSpPr>
        <p:spPr>
          <a:xfrm>
            <a:off x="1361959" y="4364345"/>
            <a:ext cx="67056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5986632" y="4061010"/>
            <a:ext cx="2133600" cy="338554"/>
          </a:xfrm>
          <a:prstGeom prst="rect">
            <a:avLst/>
          </a:prstGeom>
          <a:noFill/>
        </p:spPr>
        <p:txBody>
          <a:bodyPr wrap="square" rtlCol="0">
            <a:spAutoFit/>
          </a:bodyPr>
          <a:lstStyle/>
          <a:p>
            <a:pPr algn="r"/>
            <a:r>
              <a:rPr lang="fr-FR" sz="1600" dirty="0" smtClean="0">
                <a:solidFill>
                  <a:srgbClr val="FF0000"/>
                </a:solidFill>
              </a:rPr>
              <a:t>Seuil de potabilité</a:t>
            </a:r>
            <a:endParaRPr lang="fr-FR" sz="1600" dirty="0">
              <a:solidFill>
                <a:srgbClr val="FF0000"/>
              </a:solidFill>
            </a:endParaRPr>
          </a:p>
        </p:txBody>
      </p:sp>
      <p:pic>
        <p:nvPicPr>
          <p:cNvPr id="12" name="Picture 2"/>
          <p:cNvPicPr>
            <a:picLocks noChangeAspect="1" noChangeArrowheads="1"/>
          </p:cNvPicPr>
          <p:nvPr/>
        </p:nvPicPr>
        <p:blipFill>
          <a:blip r:embed="rId4" cstate="print"/>
          <a:srcRect l="22083" t="34074" r="21250" b="9630"/>
          <a:stretch>
            <a:fillRect/>
          </a:stretch>
        </p:blipFill>
        <p:spPr bwMode="auto">
          <a:xfrm>
            <a:off x="6400800" y="739416"/>
            <a:ext cx="2454442" cy="1371600"/>
          </a:xfrm>
          <a:prstGeom prst="rect">
            <a:avLst/>
          </a:prstGeom>
          <a:noFill/>
          <a:ln w="9525">
            <a:noFill/>
            <a:miter lim="800000"/>
            <a:headEnd/>
            <a:tailEnd/>
          </a:ln>
        </p:spPr>
      </p:pic>
      <p:sp>
        <p:nvSpPr>
          <p:cNvPr id="13" name="Ellipse 12"/>
          <p:cNvSpPr/>
          <p:nvPr/>
        </p:nvSpPr>
        <p:spPr>
          <a:xfrm>
            <a:off x="6982197" y="1281285"/>
            <a:ext cx="152400" cy="152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p:cNvCxnSpPr/>
          <p:nvPr/>
        </p:nvCxnSpPr>
        <p:spPr>
          <a:xfrm rot="5400000">
            <a:off x="6633633" y="1897938"/>
            <a:ext cx="838200" cy="1588"/>
          </a:xfrm>
          <a:prstGeom prst="straightConnector1">
            <a:avLst/>
          </a:prstGeom>
          <a:ln w="28575">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Espace réservé du numéro de diapositive 15"/>
          <p:cNvSpPr>
            <a:spLocks noGrp="1"/>
          </p:cNvSpPr>
          <p:nvPr>
            <p:ph type="sldNum" sz="quarter" idx="12"/>
          </p:nvPr>
        </p:nvSpPr>
        <p:spPr/>
        <p:txBody>
          <a:bodyPr/>
          <a:lstStyle/>
          <a:p>
            <a:fld id="{DF686D29-9C21-420C-949E-57973560A3A7}" type="slidenum">
              <a:rPr lang="fr-FR" smtClean="0"/>
              <a:pPr/>
              <a:t>29</a:t>
            </a:fld>
            <a:endParaRPr lang="fr-FR"/>
          </a:p>
        </p:txBody>
      </p:sp>
      <p:sp>
        <p:nvSpPr>
          <p:cNvPr id="19" name="ZoneTexte 6"/>
          <p:cNvSpPr txBox="1">
            <a:spLocks noChangeArrowheads="1"/>
          </p:cNvSpPr>
          <p:nvPr/>
        </p:nvSpPr>
        <p:spPr bwMode="auto">
          <a:xfrm>
            <a:off x="0" y="578553"/>
            <a:ext cx="83820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Le Val d’Orléans – Qualité des eaux souterraines  </a:t>
            </a:r>
          </a:p>
        </p:txBody>
      </p:sp>
      <p:grpSp>
        <p:nvGrpSpPr>
          <p:cNvPr id="27" name="Groupe 26"/>
          <p:cNvGrpSpPr/>
          <p:nvPr/>
        </p:nvGrpSpPr>
        <p:grpSpPr>
          <a:xfrm>
            <a:off x="203199" y="152400"/>
            <a:ext cx="8709026" cy="276999"/>
            <a:chOff x="304800" y="152400"/>
            <a:chExt cx="8709026" cy="276999"/>
          </a:xfrm>
        </p:grpSpPr>
        <p:sp>
          <p:nvSpPr>
            <p:cNvPr id="28" name="ZoneTexte 27"/>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29" name="ZoneTexte 28"/>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0" name="ZoneTexte 29"/>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1" name="ZoneTexte 30"/>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32" name="ZoneTexte 31"/>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33" name="ZoneTexte 32"/>
            <p:cNvSpPr txBox="1"/>
            <p:nvPr/>
          </p:nvSpPr>
          <p:spPr>
            <a:xfrm>
              <a:off x="2542466" y="152400"/>
              <a:ext cx="1143000"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3. Site d’étude</a:t>
              </a:r>
              <a:endParaRPr lang="fr-FR" sz="1200" b="1" dirty="0">
                <a:solidFill>
                  <a:srgbClr val="C00000"/>
                </a:solidFill>
              </a:endParaRPr>
            </a:p>
          </p:txBody>
        </p:sp>
      </p:grpSp>
      <p:sp>
        <p:nvSpPr>
          <p:cNvPr id="17" name="ZoneTexte 16"/>
          <p:cNvSpPr txBox="1"/>
          <p:nvPr/>
        </p:nvSpPr>
        <p:spPr>
          <a:xfrm>
            <a:off x="1360842" y="1447800"/>
            <a:ext cx="4876800" cy="369332"/>
          </a:xfrm>
          <a:prstGeom prst="rect">
            <a:avLst/>
          </a:prstGeom>
          <a:noFill/>
          <a:ln>
            <a:solidFill>
              <a:schemeClr val="bg1"/>
            </a:solidFill>
          </a:ln>
        </p:spPr>
        <p:txBody>
          <a:bodyPr wrap="square" rtlCol="0">
            <a:spAutoFit/>
          </a:bodyPr>
          <a:lstStyle/>
          <a:p>
            <a:pPr algn="ctr"/>
            <a:r>
              <a:rPr lang="fr-FR" dirty="0" smtClean="0">
                <a:solidFill>
                  <a:schemeClr val="bg1"/>
                </a:solidFill>
              </a:rPr>
              <a:t>Atrazine aux captages du Val</a:t>
            </a:r>
            <a:endParaRPr lang="fr-FR"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6"/>
          <p:cNvSpPr txBox="1">
            <a:spLocks noChangeArrowheads="1"/>
          </p:cNvSpPr>
          <p:nvPr/>
        </p:nvSpPr>
        <p:spPr bwMode="auto">
          <a:xfrm>
            <a:off x="152400" y="999063"/>
            <a:ext cx="8839200" cy="369332"/>
          </a:xfrm>
          <a:prstGeom prst="rect">
            <a:avLst/>
          </a:prstGeom>
          <a:noFill/>
          <a:ln w="9525">
            <a:solidFill>
              <a:schemeClr val="bg1"/>
            </a:solidFill>
            <a:miter lim="800000"/>
            <a:headEnd/>
            <a:tailEnd/>
          </a:ln>
        </p:spPr>
        <p:txBody>
          <a:bodyPr wrap="square">
            <a:spAutoFit/>
          </a:bodyPr>
          <a:lstStyle/>
          <a:p>
            <a:pPr algn="ctr"/>
            <a:r>
              <a:rPr lang="fr-FR" dirty="0" smtClean="0">
                <a:solidFill>
                  <a:schemeClr val="bg1"/>
                </a:solidFill>
              </a:rPr>
              <a:t>Concentrations moyennes en phytosanitaires dans les eaux souterraines</a:t>
            </a:r>
          </a:p>
        </p:txBody>
      </p:sp>
      <p:pic>
        <p:nvPicPr>
          <p:cNvPr id="192513" name="Picture 1" descr="D:\THESE_2013\PROD\REDACTION\REDAC CHAP THESE\REDAC_FINAL\Ppt_SOUTENANCE_THESE\conc.pest France.jpg"/>
          <p:cNvPicPr>
            <a:picLocks noChangeAspect="1" noChangeArrowheads="1"/>
          </p:cNvPicPr>
          <p:nvPr/>
        </p:nvPicPr>
        <p:blipFill>
          <a:blip r:embed="rId3"/>
          <a:srcRect l="1754"/>
          <a:stretch>
            <a:fillRect/>
          </a:stretch>
        </p:blipFill>
        <p:spPr bwMode="auto">
          <a:xfrm>
            <a:off x="4442178" y="1721552"/>
            <a:ext cx="4572000" cy="4653643"/>
          </a:xfrm>
          <a:prstGeom prst="rect">
            <a:avLst/>
          </a:prstGeom>
          <a:noFill/>
        </p:spPr>
      </p:pic>
      <p:sp>
        <p:nvSpPr>
          <p:cNvPr id="15" name="ZoneTexte 6"/>
          <p:cNvSpPr txBox="1">
            <a:spLocks noChangeArrowheads="1"/>
          </p:cNvSpPr>
          <p:nvPr/>
        </p:nvSpPr>
        <p:spPr bwMode="auto">
          <a:xfrm>
            <a:off x="457200" y="1365891"/>
            <a:ext cx="3810000" cy="369332"/>
          </a:xfrm>
          <a:prstGeom prst="rect">
            <a:avLst/>
          </a:prstGeom>
          <a:noFill/>
          <a:ln w="9525">
            <a:noFill/>
            <a:miter lim="800000"/>
            <a:headEnd/>
            <a:tailEnd/>
          </a:ln>
        </p:spPr>
        <p:txBody>
          <a:bodyPr wrap="square">
            <a:spAutoFit/>
          </a:bodyPr>
          <a:lstStyle/>
          <a:p>
            <a:pPr algn="just"/>
            <a:r>
              <a:rPr lang="fr-FR" dirty="0" smtClean="0">
                <a:solidFill>
                  <a:schemeClr val="bg1"/>
                </a:solidFill>
              </a:rPr>
              <a:t>Moyenne, par nappe, en 2011 (µg/l) :</a:t>
            </a:r>
          </a:p>
        </p:txBody>
      </p:sp>
      <p:sp>
        <p:nvSpPr>
          <p:cNvPr id="13" name="ZoneTexte 6"/>
          <p:cNvSpPr txBox="1">
            <a:spLocks noChangeArrowheads="1"/>
          </p:cNvSpPr>
          <p:nvPr/>
        </p:nvSpPr>
        <p:spPr bwMode="auto">
          <a:xfrm>
            <a:off x="0" y="5105400"/>
            <a:ext cx="4419600" cy="646331"/>
          </a:xfrm>
          <a:prstGeom prst="rect">
            <a:avLst/>
          </a:prstGeom>
          <a:noFill/>
          <a:ln w="9525">
            <a:noFill/>
            <a:miter lim="800000"/>
            <a:headEnd/>
            <a:tailEnd/>
          </a:ln>
        </p:spPr>
        <p:txBody>
          <a:bodyPr wrap="square">
            <a:spAutoFit/>
          </a:bodyPr>
          <a:lstStyle/>
          <a:p>
            <a:pPr algn="ctr"/>
            <a:r>
              <a:rPr lang="fr-FR" sz="1200" i="1" dirty="0" err="1" smtClean="0">
                <a:solidFill>
                  <a:schemeClr val="bg1"/>
                </a:solidFill>
              </a:rPr>
              <a:t>SOeS</a:t>
            </a:r>
            <a:r>
              <a:rPr lang="fr-FR" sz="1200" i="1" dirty="0" smtClean="0">
                <a:solidFill>
                  <a:schemeClr val="bg1"/>
                </a:solidFill>
              </a:rPr>
              <a:t> d’après la BDRHFV1 du BRGM, Agences de l’eau, Offices de l’eau BRGM, banque de données ADES, 2013, réseaux RCS et RCO Traitement: </a:t>
            </a:r>
            <a:r>
              <a:rPr lang="fr-FR" sz="1200" i="1" dirty="0" err="1" smtClean="0">
                <a:solidFill>
                  <a:schemeClr val="bg1"/>
                </a:solidFill>
              </a:rPr>
              <a:t>SOeS</a:t>
            </a:r>
            <a:r>
              <a:rPr lang="fr-FR" sz="1200" i="1" dirty="0" smtClean="0">
                <a:solidFill>
                  <a:schemeClr val="bg1"/>
                </a:solidFill>
              </a:rPr>
              <a:t>, 2013</a:t>
            </a:r>
          </a:p>
        </p:txBody>
      </p:sp>
      <p:sp>
        <p:nvSpPr>
          <p:cNvPr id="48" name="ZoneTexte 6"/>
          <p:cNvSpPr txBox="1">
            <a:spLocks noChangeArrowheads="1"/>
          </p:cNvSpPr>
          <p:nvPr/>
        </p:nvSpPr>
        <p:spPr bwMode="auto">
          <a:xfrm>
            <a:off x="381000" y="4378356"/>
            <a:ext cx="4038600" cy="646331"/>
          </a:xfrm>
          <a:prstGeom prst="rect">
            <a:avLst/>
          </a:prstGeom>
          <a:noFill/>
          <a:ln w="9525">
            <a:noFill/>
            <a:miter lim="800000"/>
            <a:headEnd/>
            <a:tailEnd/>
          </a:ln>
        </p:spPr>
        <p:txBody>
          <a:bodyPr wrap="square">
            <a:spAutoFit/>
          </a:bodyPr>
          <a:lstStyle/>
          <a:p>
            <a:r>
              <a:rPr lang="fr-FR" dirty="0" smtClean="0">
                <a:solidFill>
                  <a:schemeClr val="bg1"/>
                </a:solidFill>
              </a:rPr>
              <a:t>Seuil de potabilité 		= </a:t>
            </a:r>
            <a:r>
              <a:rPr lang="fr-FR" b="1" dirty="0" smtClean="0">
                <a:solidFill>
                  <a:schemeClr val="bg1"/>
                </a:solidFill>
              </a:rPr>
              <a:t>0,1 µg/l</a:t>
            </a:r>
          </a:p>
          <a:p>
            <a:r>
              <a:rPr lang="fr-FR" dirty="0" smtClean="0">
                <a:solidFill>
                  <a:schemeClr val="bg1"/>
                </a:solidFill>
              </a:rPr>
              <a:t>Seuil eaux brutes		=    </a:t>
            </a:r>
            <a:r>
              <a:rPr lang="fr-FR" b="1" dirty="0" smtClean="0">
                <a:solidFill>
                  <a:schemeClr val="bg1"/>
                </a:solidFill>
              </a:rPr>
              <a:t>2 µg/l</a:t>
            </a:r>
          </a:p>
        </p:txBody>
      </p:sp>
      <p:sp>
        <p:nvSpPr>
          <p:cNvPr id="46" name="ZoneTexte 6"/>
          <p:cNvSpPr txBox="1">
            <a:spLocks noChangeArrowheads="1"/>
          </p:cNvSpPr>
          <p:nvPr/>
        </p:nvSpPr>
        <p:spPr bwMode="auto">
          <a:xfrm>
            <a:off x="0" y="578553"/>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Impact des pratiques sur la ressource en eau souterraine</a:t>
            </a:r>
          </a:p>
        </p:txBody>
      </p:sp>
      <p:grpSp>
        <p:nvGrpSpPr>
          <p:cNvPr id="23" name="Groupe 22"/>
          <p:cNvGrpSpPr/>
          <p:nvPr/>
        </p:nvGrpSpPr>
        <p:grpSpPr>
          <a:xfrm>
            <a:off x="571706" y="1780590"/>
            <a:ext cx="3052024" cy="2585323"/>
            <a:chOff x="571706" y="3141132"/>
            <a:chExt cx="3052024" cy="2585323"/>
          </a:xfrm>
        </p:grpSpPr>
        <p:pic>
          <p:nvPicPr>
            <p:cNvPr id="49" name="Picture 2"/>
            <p:cNvPicPr preferRelativeResize="0">
              <a:picLocks noChangeArrowheads="1"/>
            </p:cNvPicPr>
            <p:nvPr/>
          </p:nvPicPr>
          <p:blipFill>
            <a:blip r:embed="rId4"/>
            <a:srcRect l="19711" t="82547" r="79712" b="16626"/>
            <a:stretch>
              <a:fillRect/>
            </a:stretch>
          </p:blipFill>
          <p:spPr bwMode="auto">
            <a:xfrm>
              <a:off x="598311" y="5175954"/>
              <a:ext cx="384048" cy="192024"/>
            </a:xfrm>
            <a:prstGeom prst="rect">
              <a:avLst/>
            </a:prstGeom>
            <a:noFill/>
            <a:ln w="9525">
              <a:noFill/>
              <a:miter lim="800000"/>
              <a:headEnd/>
              <a:tailEnd/>
            </a:ln>
          </p:spPr>
        </p:pic>
        <p:pic>
          <p:nvPicPr>
            <p:cNvPr id="50" name="Picture 2"/>
            <p:cNvPicPr preferRelativeResize="0">
              <a:picLocks noChangeArrowheads="1"/>
            </p:cNvPicPr>
            <p:nvPr/>
          </p:nvPicPr>
          <p:blipFill>
            <a:blip r:embed="rId4"/>
            <a:srcRect l="19533" t="81307" r="79756" b="18032"/>
            <a:stretch>
              <a:fillRect/>
            </a:stretch>
          </p:blipFill>
          <p:spPr bwMode="auto">
            <a:xfrm>
              <a:off x="589845" y="4786488"/>
              <a:ext cx="384048" cy="192024"/>
            </a:xfrm>
            <a:prstGeom prst="rect">
              <a:avLst/>
            </a:prstGeom>
            <a:noFill/>
            <a:ln w="9525">
              <a:noFill/>
              <a:miter lim="800000"/>
              <a:headEnd/>
              <a:tailEnd/>
            </a:ln>
          </p:spPr>
        </p:pic>
        <p:pic>
          <p:nvPicPr>
            <p:cNvPr id="62" name="Picture 2"/>
            <p:cNvPicPr preferRelativeResize="0">
              <a:picLocks noChangeArrowheads="1"/>
            </p:cNvPicPr>
            <p:nvPr/>
          </p:nvPicPr>
          <p:blipFill>
            <a:blip r:embed="rId4"/>
            <a:srcRect l="19725" t="80383" r="80185" b="19478"/>
            <a:stretch>
              <a:fillRect/>
            </a:stretch>
          </p:blipFill>
          <p:spPr bwMode="auto">
            <a:xfrm>
              <a:off x="584197" y="4390247"/>
              <a:ext cx="384048" cy="192024"/>
            </a:xfrm>
            <a:prstGeom prst="rect">
              <a:avLst/>
            </a:prstGeom>
            <a:noFill/>
            <a:ln w="9525">
              <a:noFill/>
              <a:miter lim="800000"/>
              <a:headEnd/>
              <a:tailEnd/>
            </a:ln>
          </p:spPr>
        </p:pic>
        <p:pic>
          <p:nvPicPr>
            <p:cNvPr id="63" name="Picture 2"/>
            <p:cNvPicPr>
              <a:picLocks noChangeAspect="1" noChangeArrowheads="1"/>
            </p:cNvPicPr>
            <p:nvPr/>
          </p:nvPicPr>
          <p:blipFill>
            <a:blip r:embed="rId4"/>
            <a:srcRect l="19778" t="78496" r="79946" b="21247"/>
            <a:stretch>
              <a:fillRect/>
            </a:stretch>
          </p:blipFill>
          <p:spPr bwMode="auto">
            <a:xfrm>
              <a:off x="575733" y="3994854"/>
              <a:ext cx="381000" cy="190500"/>
            </a:xfrm>
            <a:prstGeom prst="rect">
              <a:avLst/>
            </a:prstGeom>
            <a:noFill/>
            <a:ln w="9525">
              <a:noFill/>
              <a:miter lim="800000"/>
              <a:headEnd/>
              <a:tailEnd/>
            </a:ln>
          </p:spPr>
        </p:pic>
        <p:pic>
          <p:nvPicPr>
            <p:cNvPr id="64" name="Picture 2"/>
            <p:cNvPicPr>
              <a:picLocks noChangeAspect="1" noChangeArrowheads="1"/>
            </p:cNvPicPr>
            <p:nvPr/>
          </p:nvPicPr>
          <p:blipFill>
            <a:blip r:embed="rId4"/>
            <a:srcRect l="19775" t="77147" r="80015" b="22485"/>
            <a:stretch>
              <a:fillRect/>
            </a:stretch>
          </p:blipFill>
          <p:spPr bwMode="auto">
            <a:xfrm>
              <a:off x="578556" y="3601155"/>
              <a:ext cx="381000" cy="190500"/>
            </a:xfrm>
            <a:prstGeom prst="rect">
              <a:avLst/>
            </a:prstGeom>
            <a:noFill/>
            <a:ln w="9525">
              <a:noFill/>
              <a:miter lim="800000"/>
              <a:headEnd/>
              <a:tailEnd/>
            </a:ln>
          </p:spPr>
        </p:pic>
        <p:sp>
          <p:nvSpPr>
            <p:cNvPr id="66" name="Rectangle 65"/>
            <p:cNvSpPr/>
            <p:nvPr/>
          </p:nvSpPr>
          <p:spPr>
            <a:xfrm>
              <a:off x="1261530" y="3141132"/>
              <a:ext cx="2362200" cy="2585323"/>
            </a:xfrm>
            <a:prstGeom prst="rect">
              <a:avLst/>
            </a:prstGeom>
          </p:spPr>
          <p:txBody>
            <a:bodyPr wrap="square">
              <a:spAutoFit/>
            </a:bodyPr>
            <a:lstStyle/>
            <a:p>
              <a:r>
                <a:rPr lang="fr-FR" sz="1600" dirty="0" smtClean="0">
                  <a:solidFill>
                    <a:schemeClr val="bg1"/>
                  </a:solidFill>
                </a:rPr>
                <a:t>Plus de 0,5		(10)</a:t>
              </a:r>
            </a:p>
            <a:p>
              <a:pPr>
                <a:spcBef>
                  <a:spcPts val="1200"/>
                </a:spcBef>
              </a:pPr>
              <a:r>
                <a:rPr lang="fr-FR" sz="1600" dirty="0" smtClean="0">
                  <a:solidFill>
                    <a:schemeClr val="bg1"/>
                  </a:solidFill>
                </a:rPr>
                <a:t>Entre 0,1 et 0,5	(54)</a:t>
              </a:r>
            </a:p>
            <a:p>
              <a:pPr>
                <a:spcBef>
                  <a:spcPts val="1200"/>
                </a:spcBef>
              </a:pPr>
              <a:r>
                <a:rPr lang="fr-FR" sz="1600" dirty="0" smtClean="0">
                  <a:solidFill>
                    <a:schemeClr val="bg1"/>
                  </a:solidFill>
                </a:rPr>
                <a:t>Moins de 0,1	(84)</a:t>
              </a:r>
            </a:p>
            <a:p>
              <a:pPr>
                <a:spcBef>
                  <a:spcPts val="1200"/>
                </a:spcBef>
              </a:pPr>
              <a:r>
                <a:rPr lang="fr-FR" sz="1600" dirty="0" smtClean="0">
                  <a:solidFill>
                    <a:schemeClr val="bg1"/>
                  </a:solidFill>
                </a:rPr>
                <a:t>Pas de quantification	(48)</a:t>
              </a:r>
            </a:p>
            <a:p>
              <a:pPr>
                <a:spcBef>
                  <a:spcPts val="1200"/>
                </a:spcBef>
              </a:pPr>
              <a:r>
                <a:rPr lang="fr-FR" sz="1600" dirty="0" smtClean="0">
                  <a:solidFill>
                    <a:schemeClr val="bg1"/>
                  </a:solidFill>
                </a:rPr>
                <a:t>Pas de mesure	(26)</a:t>
              </a:r>
            </a:p>
            <a:p>
              <a:pPr>
                <a:spcBef>
                  <a:spcPts val="1200"/>
                </a:spcBef>
              </a:pPr>
              <a:r>
                <a:rPr lang="fr-FR" sz="1600" dirty="0" smtClean="0">
                  <a:solidFill>
                    <a:schemeClr val="bg1"/>
                  </a:solidFill>
                </a:rPr>
                <a:t>Nappe avec un seul	(40)</a:t>
              </a:r>
            </a:p>
            <a:p>
              <a:r>
                <a:rPr lang="fr-FR" sz="1600" dirty="0" smtClean="0">
                  <a:solidFill>
                    <a:schemeClr val="bg1"/>
                  </a:solidFill>
                </a:rPr>
                <a:t>point de mesure</a:t>
              </a:r>
            </a:p>
          </p:txBody>
        </p:sp>
        <p:pic>
          <p:nvPicPr>
            <p:cNvPr id="67" name="Picture 2"/>
            <p:cNvPicPr>
              <a:picLocks noChangeAspect="1" noChangeArrowheads="1"/>
            </p:cNvPicPr>
            <p:nvPr/>
          </p:nvPicPr>
          <p:blipFill>
            <a:blip r:embed="rId4"/>
            <a:srcRect l="19777" t="75748" r="79834" b="23674"/>
            <a:stretch>
              <a:fillRect/>
            </a:stretch>
          </p:blipFill>
          <p:spPr bwMode="auto">
            <a:xfrm flipH="1">
              <a:off x="571706" y="3221001"/>
              <a:ext cx="387850" cy="191063"/>
            </a:xfrm>
            <a:prstGeom prst="rect">
              <a:avLst/>
            </a:prstGeom>
            <a:noFill/>
            <a:ln w="9525">
              <a:noFill/>
              <a:miter lim="800000"/>
              <a:headEnd/>
              <a:tailEnd/>
            </a:ln>
          </p:spPr>
        </p:pic>
      </p:grpSp>
      <p:sp>
        <p:nvSpPr>
          <p:cNvPr id="20" name="ZoneTexte 19"/>
          <p:cNvSpPr txBox="1"/>
          <p:nvPr/>
        </p:nvSpPr>
        <p:spPr>
          <a:xfrm>
            <a:off x="45156" y="5717823"/>
            <a:ext cx="4343400" cy="646331"/>
          </a:xfrm>
          <a:prstGeom prst="rect">
            <a:avLst/>
          </a:prstGeom>
          <a:solidFill>
            <a:schemeClr val="bg2">
              <a:lumMod val="20000"/>
              <a:lumOff val="80000"/>
            </a:schemeClr>
          </a:solidFill>
          <a:ln>
            <a:solidFill>
              <a:schemeClr val="bg1"/>
            </a:solidFill>
          </a:ln>
        </p:spPr>
        <p:txBody>
          <a:bodyPr wrap="square" rtlCol="0">
            <a:spAutoFit/>
          </a:bodyPr>
          <a:lstStyle/>
          <a:p>
            <a:r>
              <a:rPr lang="fr-FR" dirty="0" smtClean="0">
                <a:solidFill>
                  <a:schemeClr val="bg1"/>
                </a:solidFill>
              </a:rPr>
              <a:t>=&gt; Pose la question de la vulnérabilité de la	 ressource</a:t>
            </a:r>
          </a:p>
        </p:txBody>
      </p:sp>
      <p:sp>
        <p:nvSpPr>
          <p:cNvPr id="21" name="Ellipse 20"/>
          <p:cNvSpPr/>
          <p:nvPr/>
        </p:nvSpPr>
        <p:spPr>
          <a:xfrm>
            <a:off x="6248400" y="3234264"/>
            <a:ext cx="457200" cy="228600"/>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numéro de diapositive 21"/>
          <p:cNvSpPr>
            <a:spLocks noGrp="1"/>
          </p:cNvSpPr>
          <p:nvPr>
            <p:ph type="sldNum" sz="quarter" idx="12"/>
          </p:nvPr>
        </p:nvSpPr>
        <p:spPr/>
        <p:txBody>
          <a:bodyPr/>
          <a:lstStyle/>
          <a:p>
            <a:fld id="{DF686D29-9C21-420C-949E-57973560A3A7}" type="slidenum">
              <a:rPr lang="fr-FR" smtClean="0"/>
              <a:pPr/>
              <a:t>3</a:t>
            </a:fld>
            <a:endParaRPr lang="fr-FR"/>
          </a:p>
        </p:txBody>
      </p:sp>
      <p:grpSp>
        <p:nvGrpSpPr>
          <p:cNvPr id="31" name="Groupe 30"/>
          <p:cNvGrpSpPr/>
          <p:nvPr/>
        </p:nvGrpSpPr>
        <p:grpSpPr>
          <a:xfrm>
            <a:off x="203199" y="152400"/>
            <a:ext cx="8709026" cy="276999"/>
            <a:chOff x="304800" y="152400"/>
            <a:chExt cx="8709026" cy="276999"/>
          </a:xfrm>
        </p:grpSpPr>
        <p:sp>
          <p:nvSpPr>
            <p:cNvPr id="32" name="ZoneTexte 31"/>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3" name="ZoneTexte 32"/>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34" name="ZoneTexte 33"/>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5" name="ZoneTexte 34"/>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36" name="ZoneTexte 35"/>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7" name="ZoneTexte 36"/>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F686D29-9C21-420C-949E-57973560A3A7}" type="slidenum">
              <a:rPr lang="fr-FR" smtClean="0"/>
              <a:pPr/>
              <a:t>30</a:t>
            </a:fld>
            <a:endParaRPr lang="fr-FR"/>
          </a:p>
        </p:txBody>
      </p:sp>
      <p:sp>
        <p:nvSpPr>
          <p:cNvPr id="9" name="Rectangle 8"/>
          <p:cNvSpPr/>
          <p:nvPr/>
        </p:nvSpPr>
        <p:spPr>
          <a:xfrm>
            <a:off x="457200" y="1066800"/>
            <a:ext cx="6096000" cy="400110"/>
          </a:xfrm>
          <a:prstGeom prst="rect">
            <a:avLst/>
          </a:prstGeom>
        </p:spPr>
        <p:txBody>
          <a:bodyPr wrap="square">
            <a:spAutoFit/>
          </a:bodyPr>
          <a:lstStyle/>
          <a:p>
            <a:pPr>
              <a:spcBef>
                <a:spcPts val="1800"/>
              </a:spcBef>
            </a:pPr>
            <a:r>
              <a:rPr lang="fr-FR" b="1" dirty="0" smtClean="0">
                <a:solidFill>
                  <a:schemeClr val="bg1"/>
                </a:solidFill>
                <a:sym typeface="Wingdings" pitchFamily="2" charset="2"/>
              </a:rPr>
              <a:t> </a:t>
            </a:r>
            <a:r>
              <a:rPr lang="fr-FR" b="1" dirty="0" smtClean="0">
                <a:solidFill>
                  <a:schemeClr val="bg1"/>
                </a:solidFill>
              </a:rPr>
              <a:t>3 méthodes d’estimation de </a:t>
            </a:r>
            <a:r>
              <a:rPr lang="fr-FR" sz="2000" i="1" dirty="0" smtClean="0">
                <a:solidFill>
                  <a:srgbClr val="C00000"/>
                </a:solidFill>
                <a:latin typeface="Times New Roman" pitchFamily="18" charset="0"/>
                <a:cs typeface="Times New Roman" pitchFamily="18" charset="0"/>
              </a:rPr>
              <a:t>Mi</a:t>
            </a:r>
            <a:r>
              <a:rPr lang="fr-FR" b="1" dirty="0" smtClean="0">
                <a:solidFill>
                  <a:schemeClr val="bg1"/>
                </a:solidFill>
              </a:rPr>
              <a:t> en fonction des données:</a:t>
            </a:r>
          </a:p>
        </p:txBody>
      </p:sp>
      <p:sp>
        <p:nvSpPr>
          <p:cNvPr id="10" name="Rectangle 9"/>
          <p:cNvSpPr/>
          <p:nvPr/>
        </p:nvSpPr>
        <p:spPr>
          <a:xfrm>
            <a:off x="685800" y="1676400"/>
            <a:ext cx="5638800" cy="2785378"/>
          </a:xfrm>
          <a:prstGeom prst="rect">
            <a:avLst/>
          </a:prstGeom>
        </p:spPr>
        <p:txBody>
          <a:bodyPr wrap="square">
            <a:spAutoFit/>
          </a:bodyPr>
          <a:lstStyle/>
          <a:p>
            <a:pPr>
              <a:spcBef>
                <a:spcPts val="1800"/>
              </a:spcBef>
              <a:buFont typeface="Symbol" pitchFamily="18" charset="2"/>
              <a:buChar char="®"/>
            </a:pPr>
            <a:r>
              <a:rPr lang="fr-FR" dirty="0" smtClean="0">
                <a:solidFill>
                  <a:schemeClr val="bg1"/>
                </a:solidFill>
              </a:rPr>
              <a:t> Données bibliographiques (Flury, 1996)</a:t>
            </a:r>
          </a:p>
          <a:p>
            <a:pPr>
              <a:spcBef>
                <a:spcPts val="1800"/>
              </a:spcBef>
            </a:pPr>
            <a:r>
              <a:rPr lang="fr-FR" i="1" dirty="0" smtClean="0">
                <a:solidFill>
                  <a:srgbClr val="C00000"/>
                </a:solidFill>
                <a:latin typeface="Times New Roman" pitchFamily="18" charset="0"/>
                <a:cs typeface="Times New Roman" pitchFamily="18" charset="0"/>
              </a:rPr>
              <a:t>M</a:t>
            </a:r>
            <a:r>
              <a:rPr lang="fr-FR" i="1" baseline="-25000" dirty="0" smtClean="0">
                <a:solidFill>
                  <a:srgbClr val="C00000"/>
                </a:solidFill>
                <a:latin typeface="Times New Roman" pitchFamily="18" charset="0"/>
                <a:cs typeface="Times New Roman" pitchFamily="18" charset="0"/>
              </a:rPr>
              <a:t>i</a:t>
            </a:r>
            <a:r>
              <a:rPr lang="fr-FR" dirty="0" smtClean="0">
                <a:solidFill>
                  <a:srgbClr val="C00000"/>
                </a:solidFill>
              </a:rPr>
              <a:t>:  </a:t>
            </a:r>
            <a:r>
              <a:rPr lang="fr-FR" dirty="0" smtClean="0">
                <a:solidFill>
                  <a:schemeClr val="bg1"/>
                </a:solidFill>
              </a:rPr>
              <a:t>Masse  infiltrée sous racinaire:</a:t>
            </a:r>
          </a:p>
          <a:p>
            <a:pPr>
              <a:spcBef>
                <a:spcPts val="1800"/>
              </a:spcBef>
            </a:pPr>
            <a:r>
              <a:rPr lang="fr-FR" sz="2000" b="1" i="1" dirty="0" smtClean="0"/>
              <a:t>a : Ratio de masse qui s’infiltre</a:t>
            </a:r>
            <a:endParaRPr lang="fr-FR" dirty="0" smtClean="0">
              <a:solidFill>
                <a:schemeClr val="bg1"/>
              </a:solidFill>
            </a:endParaRPr>
          </a:p>
          <a:p>
            <a:pPr>
              <a:spcBef>
                <a:spcPts val="1800"/>
              </a:spcBef>
              <a:buFont typeface="Symbol" pitchFamily="18" charset="2"/>
              <a:buChar char="®"/>
            </a:pPr>
            <a:r>
              <a:rPr lang="fr-FR" dirty="0" smtClean="0">
                <a:solidFill>
                  <a:schemeClr val="bg1"/>
                </a:solidFill>
              </a:rPr>
              <a:t> Résultats de modélisation</a:t>
            </a:r>
          </a:p>
          <a:p>
            <a:pPr>
              <a:spcBef>
                <a:spcPts val="600"/>
              </a:spcBef>
            </a:pPr>
            <a:r>
              <a:rPr lang="fr-FR" dirty="0" smtClean="0">
                <a:solidFill>
                  <a:schemeClr val="bg1"/>
                </a:solidFill>
              </a:rPr>
              <a:t>ex: </a:t>
            </a:r>
            <a:r>
              <a:rPr lang="fr-FR" b="1" i="1" dirty="0" smtClean="0">
                <a:solidFill>
                  <a:schemeClr val="bg1"/>
                </a:solidFill>
              </a:rPr>
              <a:t>MACRO</a:t>
            </a:r>
            <a:r>
              <a:rPr lang="fr-FR" dirty="0" smtClean="0">
                <a:solidFill>
                  <a:schemeClr val="bg1"/>
                </a:solidFill>
              </a:rPr>
              <a:t> (</a:t>
            </a:r>
            <a:r>
              <a:rPr lang="fr-FR" dirty="0" err="1" smtClean="0">
                <a:solidFill>
                  <a:schemeClr val="bg1"/>
                </a:solidFill>
              </a:rPr>
              <a:t>Larsbo</a:t>
            </a:r>
            <a:r>
              <a:rPr lang="fr-FR" dirty="0" smtClean="0">
                <a:solidFill>
                  <a:schemeClr val="bg1"/>
                </a:solidFill>
              </a:rPr>
              <a:t> et Jarvis, 2003):  </a:t>
            </a:r>
            <a:r>
              <a:rPr lang="fr-FR" b="1" dirty="0" err="1" smtClean="0">
                <a:solidFill>
                  <a:schemeClr val="bg1"/>
                </a:solidFill>
              </a:rPr>
              <a:t>Footways</a:t>
            </a:r>
            <a:endParaRPr lang="fr-FR" b="1" dirty="0" smtClean="0">
              <a:solidFill>
                <a:schemeClr val="bg1"/>
              </a:solidFill>
            </a:endParaRPr>
          </a:p>
          <a:p>
            <a:pPr marL="3175" lvl="1">
              <a:spcBef>
                <a:spcPts val="1800"/>
              </a:spcBef>
              <a:buFont typeface="Symbol" pitchFamily="18" charset="2"/>
              <a:buChar char="®"/>
            </a:pPr>
            <a:r>
              <a:rPr lang="fr-FR" dirty="0" smtClean="0">
                <a:solidFill>
                  <a:schemeClr val="bg1"/>
                </a:solidFill>
              </a:rPr>
              <a:t> Données d’observation in-situ </a:t>
            </a:r>
          </a:p>
        </p:txBody>
      </p:sp>
      <p:sp>
        <p:nvSpPr>
          <p:cNvPr id="16" name="ZoneTexte 15"/>
          <p:cNvSpPr txBox="1"/>
          <p:nvPr/>
        </p:nvSpPr>
        <p:spPr>
          <a:xfrm>
            <a:off x="4343400" y="2743200"/>
            <a:ext cx="1752600" cy="461665"/>
          </a:xfrm>
          <a:prstGeom prst="rect">
            <a:avLst/>
          </a:prstGeom>
          <a:noFill/>
          <a:ln>
            <a:solidFill>
              <a:schemeClr val="bg1"/>
            </a:solidFill>
          </a:ln>
        </p:spPr>
        <p:txBody>
          <a:bodyPr wrap="square" rtlCol="0">
            <a:spAutoFit/>
          </a:bodyPr>
          <a:lstStyle/>
          <a:p>
            <a:r>
              <a:rPr lang="fr-FR" sz="2400" b="1" i="1" dirty="0" smtClean="0">
                <a:solidFill>
                  <a:srgbClr val="C00000"/>
                </a:solidFill>
                <a:latin typeface="Times New Roman" pitchFamily="18" charset="0"/>
                <a:cs typeface="Times New Roman" pitchFamily="18" charset="0"/>
              </a:rPr>
              <a:t>M</a:t>
            </a:r>
            <a:r>
              <a:rPr lang="fr-FR" sz="2400" b="1" i="1" baseline="-25000" dirty="0" smtClean="0">
                <a:solidFill>
                  <a:srgbClr val="C00000"/>
                </a:solidFill>
                <a:latin typeface="Times New Roman" pitchFamily="18" charset="0"/>
                <a:cs typeface="Times New Roman" pitchFamily="18" charset="0"/>
              </a:rPr>
              <a:t>i</a:t>
            </a:r>
            <a:r>
              <a:rPr lang="fr-FR" sz="2400" b="1" i="1" baseline="-25000" dirty="0" smtClean="0">
                <a:solidFill>
                  <a:srgbClr val="C00000"/>
                </a:solidFill>
              </a:rPr>
              <a:t> </a:t>
            </a:r>
            <a:r>
              <a:rPr lang="fr-FR" sz="2400" b="1" i="1" dirty="0" smtClean="0">
                <a:solidFill>
                  <a:schemeClr val="bg1"/>
                </a:solidFill>
              </a:rPr>
              <a:t>= </a:t>
            </a:r>
            <a:r>
              <a:rPr lang="fr-FR" sz="2400" b="1" i="1" dirty="0" smtClean="0"/>
              <a:t>a</a:t>
            </a:r>
            <a:r>
              <a:rPr lang="fr-FR" sz="2400" b="1" i="1" dirty="0" smtClean="0">
                <a:solidFill>
                  <a:schemeClr val="bg1"/>
                </a:solidFill>
              </a:rPr>
              <a:t> * </a:t>
            </a:r>
            <a:r>
              <a:rPr lang="fr-FR" sz="2400" b="1" i="1" dirty="0" smtClean="0">
                <a:solidFill>
                  <a:schemeClr val="bg1"/>
                </a:solidFill>
                <a:latin typeface="Times New Roman" pitchFamily="18" charset="0"/>
                <a:cs typeface="Times New Roman" pitchFamily="18" charset="0"/>
              </a:rPr>
              <a:t>M</a:t>
            </a:r>
            <a:r>
              <a:rPr lang="fr-FR" sz="2400" b="1" i="1" baseline="-25000" dirty="0" smtClean="0">
                <a:solidFill>
                  <a:schemeClr val="bg1"/>
                </a:solidFill>
              </a:rPr>
              <a:t>0</a:t>
            </a:r>
            <a:endParaRPr lang="fr-FR" sz="2400" b="1" i="1" baseline="-25000" dirty="0">
              <a:solidFill>
                <a:schemeClr val="bg1"/>
              </a:solidFill>
            </a:endParaRPr>
          </a:p>
        </p:txBody>
      </p:sp>
      <p:sp>
        <p:nvSpPr>
          <p:cNvPr id="24" name="Rectangle 23"/>
          <p:cNvSpPr/>
          <p:nvPr/>
        </p:nvSpPr>
        <p:spPr>
          <a:xfrm>
            <a:off x="228600" y="533400"/>
            <a:ext cx="3841244" cy="506292"/>
          </a:xfrm>
          <a:prstGeom prst="rect">
            <a:avLst/>
          </a:prstGeom>
        </p:spPr>
        <p:txBody>
          <a:bodyPr wrap="none">
            <a:spAutoFit/>
          </a:bodyPr>
          <a:lstStyle/>
          <a:p>
            <a:pPr>
              <a:lnSpc>
                <a:spcPct val="150000"/>
              </a:lnSpc>
              <a:buFont typeface="Wingdings" pitchFamily="2" charset="2"/>
              <a:buChar char="Ø"/>
            </a:pPr>
            <a:r>
              <a:rPr lang="fr-FR" sz="2000" b="1" dirty="0" smtClean="0">
                <a:solidFill>
                  <a:schemeClr val="bg1"/>
                </a:solidFill>
              </a:rPr>
              <a:t> Estimation des masses infiltrées</a:t>
            </a:r>
          </a:p>
        </p:txBody>
      </p:sp>
      <p:pic>
        <p:nvPicPr>
          <p:cNvPr id="25" name="Picture 2" descr="D:\THESE_2013\PROD\REDACTION\REDAC CHAP THESE\REDAC_FINAL\Ppt_SOUTENANCE_THESE\Réservoir_Hydrog.jpg"/>
          <p:cNvPicPr>
            <a:picLocks noChangeAspect="1" noChangeArrowheads="1"/>
          </p:cNvPicPr>
          <p:nvPr/>
        </p:nvPicPr>
        <p:blipFill>
          <a:blip r:embed="rId2"/>
          <a:srcRect r="76314"/>
          <a:stretch>
            <a:fillRect/>
          </a:stretch>
        </p:blipFill>
        <p:spPr bwMode="auto">
          <a:xfrm rot="5400000">
            <a:off x="7102458" y="3489342"/>
            <a:ext cx="1532858" cy="954975"/>
          </a:xfrm>
          <a:prstGeom prst="rect">
            <a:avLst/>
          </a:prstGeom>
          <a:noFill/>
        </p:spPr>
      </p:pic>
      <p:sp>
        <p:nvSpPr>
          <p:cNvPr id="26" name="Rectangle 25"/>
          <p:cNvSpPr/>
          <p:nvPr/>
        </p:nvSpPr>
        <p:spPr>
          <a:xfrm>
            <a:off x="6705600" y="1828800"/>
            <a:ext cx="2286000" cy="646331"/>
          </a:xfrm>
          <a:prstGeom prst="rect">
            <a:avLst/>
          </a:prstGeom>
          <a:ln>
            <a:solidFill>
              <a:schemeClr val="bg1"/>
            </a:solidFill>
          </a:ln>
        </p:spPr>
        <p:txBody>
          <a:bodyPr wrap="square">
            <a:spAutoFit/>
          </a:bodyPr>
          <a:lstStyle/>
          <a:p>
            <a:pPr algn="ctr"/>
            <a:r>
              <a:rPr lang="fr-FR" b="1" dirty="0" smtClean="0">
                <a:solidFill>
                  <a:schemeClr val="bg1"/>
                </a:solidFill>
              </a:rPr>
              <a:t>Apport de masse en surface : </a:t>
            </a:r>
            <a:r>
              <a:rPr lang="fr-FR" b="1" i="1" dirty="0" smtClean="0">
                <a:solidFill>
                  <a:schemeClr val="bg1"/>
                </a:solidFill>
                <a:latin typeface="Times New Roman" pitchFamily="18" charset="0"/>
                <a:cs typeface="Times New Roman" pitchFamily="18" charset="0"/>
              </a:rPr>
              <a:t>M</a:t>
            </a:r>
            <a:r>
              <a:rPr lang="fr-FR" b="1" i="1" baseline="-25000" dirty="0" smtClean="0">
                <a:solidFill>
                  <a:schemeClr val="bg1"/>
                </a:solidFill>
                <a:latin typeface="Times New Roman" pitchFamily="18" charset="0"/>
                <a:cs typeface="Times New Roman" pitchFamily="18" charset="0"/>
              </a:rPr>
              <a:t>0</a:t>
            </a:r>
            <a:endParaRPr lang="fr-FR" b="1" baseline="-25000" dirty="0" smtClean="0">
              <a:solidFill>
                <a:schemeClr val="bg1"/>
              </a:solidFill>
              <a:latin typeface="Times New Roman" pitchFamily="18" charset="0"/>
              <a:cs typeface="Times New Roman" pitchFamily="18" charset="0"/>
            </a:endParaRPr>
          </a:p>
        </p:txBody>
      </p:sp>
      <p:cxnSp>
        <p:nvCxnSpPr>
          <p:cNvPr id="27" name="Connecteur droit avec flèche 26"/>
          <p:cNvCxnSpPr>
            <a:stCxn id="26" idx="2"/>
          </p:cNvCxnSpPr>
          <p:nvPr/>
        </p:nvCxnSpPr>
        <p:spPr>
          <a:xfrm rot="16200000" flipH="1">
            <a:off x="7500316" y="2823414"/>
            <a:ext cx="696569" cy="1"/>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7180195" y="5659575"/>
            <a:ext cx="1519968" cy="369332"/>
          </a:xfrm>
          <a:prstGeom prst="rect">
            <a:avLst/>
          </a:prstGeom>
          <a:ln>
            <a:solidFill>
              <a:schemeClr val="bg1"/>
            </a:solidFill>
          </a:ln>
        </p:spPr>
        <p:txBody>
          <a:bodyPr wrap="none">
            <a:spAutoFit/>
          </a:bodyPr>
          <a:lstStyle/>
          <a:p>
            <a:r>
              <a:rPr lang="fr-FR" b="1" dirty="0" smtClean="0">
                <a:solidFill>
                  <a:schemeClr val="bg1"/>
                </a:solidFill>
              </a:rPr>
              <a:t>Flux de masse</a:t>
            </a:r>
            <a:endParaRPr lang="fr-FR" b="1" dirty="0">
              <a:solidFill>
                <a:schemeClr val="bg1"/>
              </a:solidFill>
            </a:endParaRPr>
          </a:p>
        </p:txBody>
      </p:sp>
      <p:cxnSp>
        <p:nvCxnSpPr>
          <p:cNvPr id="29" name="Connecteur droit avec flèche 28"/>
          <p:cNvCxnSpPr/>
          <p:nvPr/>
        </p:nvCxnSpPr>
        <p:spPr>
          <a:xfrm rot="5400000">
            <a:off x="7378039" y="5194963"/>
            <a:ext cx="941123"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705600" y="2859975"/>
            <a:ext cx="2286000" cy="2438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7393168" y="3200400"/>
            <a:ext cx="967566" cy="457200"/>
          </a:xfrm>
          <a:prstGeom prst="rect">
            <a:avLst/>
          </a:prstGeom>
          <a:solidFill>
            <a:schemeClr val="accent5">
              <a:lumMod val="50000"/>
              <a:alpha val="6509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avec flèche 31"/>
          <p:cNvCxnSpPr/>
          <p:nvPr/>
        </p:nvCxnSpPr>
        <p:spPr>
          <a:xfrm rot="5400000">
            <a:off x="7082444" y="3428206"/>
            <a:ext cx="457200" cy="1588"/>
          </a:xfrm>
          <a:prstGeom prst="straightConnector1">
            <a:avLst/>
          </a:prstGeom>
          <a:ln w="63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rot="5400000">
            <a:off x="7696994" y="3961606"/>
            <a:ext cx="1524000" cy="1588"/>
          </a:xfrm>
          <a:prstGeom prst="straightConnector1">
            <a:avLst/>
          </a:prstGeom>
          <a:ln w="63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8458200" y="3657600"/>
            <a:ext cx="276037" cy="600164"/>
          </a:xfrm>
          <a:prstGeom prst="rect">
            <a:avLst/>
          </a:prstGeom>
          <a:noFill/>
        </p:spPr>
        <p:txBody>
          <a:bodyPr wrap="none" rtlCol="0">
            <a:spAutoFit/>
          </a:bodyPr>
          <a:lstStyle/>
          <a:p>
            <a:pPr algn="ctr"/>
            <a:r>
              <a:rPr lang="fr-FR" sz="1100" dirty="0" smtClean="0">
                <a:solidFill>
                  <a:schemeClr val="bg1"/>
                </a:solidFill>
              </a:rPr>
              <a:t>Z</a:t>
            </a:r>
          </a:p>
          <a:p>
            <a:pPr algn="ctr"/>
            <a:r>
              <a:rPr lang="fr-FR" sz="1100" dirty="0" smtClean="0">
                <a:solidFill>
                  <a:schemeClr val="bg1"/>
                </a:solidFill>
              </a:rPr>
              <a:t>N</a:t>
            </a:r>
          </a:p>
          <a:p>
            <a:pPr algn="ctr"/>
            <a:r>
              <a:rPr lang="fr-FR" sz="1100" dirty="0" smtClean="0">
                <a:solidFill>
                  <a:schemeClr val="bg1"/>
                </a:solidFill>
              </a:rPr>
              <a:t>S</a:t>
            </a:r>
            <a:endParaRPr lang="fr-FR" sz="1100" dirty="0">
              <a:solidFill>
                <a:schemeClr val="bg1"/>
              </a:solidFill>
            </a:endParaRPr>
          </a:p>
        </p:txBody>
      </p:sp>
      <p:sp>
        <p:nvSpPr>
          <p:cNvPr id="35" name="ZoneTexte 34"/>
          <p:cNvSpPr txBox="1"/>
          <p:nvPr/>
        </p:nvSpPr>
        <p:spPr>
          <a:xfrm>
            <a:off x="6853050" y="3276600"/>
            <a:ext cx="402674" cy="307777"/>
          </a:xfrm>
          <a:prstGeom prst="rect">
            <a:avLst/>
          </a:prstGeom>
          <a:noFill/>
        </p:spPr>
        <p:txBody>
          <a:bodyPr wrap="none" rtlCol="0">
            <a:spAutoFit/>
          </a:bodyPr>
          <a:lstStyle/>
          <a:p>
            <a:pPr algn="ctr"/>
            <a:r>
              <a:rPr lang="fr-FR" sz="1400" dirty="0" smtClean="0">
                <a:solidFill>
                  <a:schemeClr val="bg1"/>
                </a:solidFill>
              </a:rPr>
              <a:t>Sol</a:t>
            </a:r>
            <a:endParaRPr lang="fr-FR" sz="1400" dirty="0">
              <a:solidFill>
                <a:schemeClr val="bg1"/>
              </a:solidFill>
            </a:endParaRPr>
          </a:p>
        </p:txBody>
      </p:sp>
      <p:sp>
        <p:nvSpPr>
          <p:cNvPr id="36" name="Rectangle 35"/>
          <p:cNvSpPr/>
          <p:nvPr/>
        </p:nvSpPr>
        <p:spPr>
          <a:xfrm>
            <a:off x="7631875" y="3217225"/>
            <a:ext cx="457200" cy="400110"/>
          </a:xfrm>
          <a:prstGeom prst="rect">
            <a:avLst/>
          </a:prstGeom>
          <a:noFill/>
          <a:ln w="19050">
            <a:noFill/>
          </a:ln>
        </p:spPr>
        <p:txBody>
          <a:bodyPr wrap="square">
            <a:spAutoFit/>
          </a:bodyPr>
          <a:lstStyle/>
          <a:p>
            <a:pPr algn="ctr">
              <a:spcBef>
                <a:spcPts val="1800"/>
              </a:spcBef>
            </a:pPr>
            <a:r>
              <a:rPr lang="fr-FR" sz="2000" b="1" i="1" dirty="0" smtClean="0"/>
              <a:t>a</a:t>
            </a:r>
          </a:p>
        </p:txBody>
      </p:sp>
      <p:cxnSp>
        <p:nvCxnSpPr>
          <p:cNvPr id="37" name="Connecteur droit avec flèche 36"/>
          <p:cNvCxnSpPr/>
          <p:nvPr/>
        </p:nvCxnSpPr>
        <p:spPr>
          <a:xfrm rot="5400000">
            <a:off x="7735682" y="3770518"/>
            <a:ext cx="228600" cy="276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620000" y="3886200"/>
            <a:ext cx="533400" cy="400110"/>
          </a:xfrm>
          <a:prstGeom prst="rect">
            <a:avLst/>
          </a:prstGeom>
          <a:noFill/>
          <a:ln w="19050">
            <a:noFill/>
          </a:ln>
        </p:spPr>
        <p:txBody>
          <a:bodyPr wrap="square">
            <a:spAutoFit/>
          </a:bodyPr>
          <a:lstStyle/>
          <a:p>
            <a:pPr algn="ctr">
              <a:spcBef>
                <a:spcPts val="1800"/>
              </a:spcBef>
            </a:pPr>
            <a:r>
              <a:rPr lang="fr-FR" sz="2000" b="1" i="1" dirty="0" smtClean="0">
                <a:solidFill>
                  <a:srgbClr val="C00000"/>
                </a:solidFill>
                <a:latin typeface="Times New Roman" pitchFamily="18" charset="0"/>
                <a:cs typeface="Times New Roman" pitchFamily="18" charset="0"/>
              </a:rPr>
              <a:t>M</a:t>
            </a:r>
            <a:r>
              <a:rPr lang="fr-FR" sz="2000" b="1" i="1" baseline="-25000" dirty="0" smtClean="0">
                <a:solidFill>
                  <a:srgbClr val="C00000"/>
                </a:solidFill>
                <a:latin typeface="Times New Roman" pitchFamily="18" charset="0"/>
                <a:cs typeface="Times New Roman" pitchFamily="18" charset="0"/>
              </a:rPr>
              <a:t>i</a:t>
            </a:r>
          </a:p>
        </p:txBody>
      </p:sp>
      <p:pic>
        <p:nvPicPr>
          <p:cNvPr id="39" name="Picture 2"/>
          <p:cNvPicPr>
            <a:picLocks noChangeAspect="1" noChangeArrowheads="1"/>
          </p:cNvPicPr>
          <p:nvPr/>
        </p:nvPicPr>
        <p:blipFill>
          <a:blip r:embed="rId3"/>
          <a:srcRect/>
          <a:stretch>
            <a:fillRect/>
          </a:stretch>
        </p:blipFill>
        <p:spPr bwMode="auto">
          <a:xfrm>
            <a:off x="2819400" y="4495800"/>
            <a:ext cx="3593559" cy="2362200"/>
          </a:xfrm>
          <a:prstGeom prst="rect">
            <a:avLst/>
          </a:prstGeom>
          <a:noFill/>
          <a:ln w="9525">
            <a:noFill/>
            <a:miter lim="800000"/>
            <a:headEnd/>
            <a:tailEnd/>
          </a:ln>
        </p:spPr>
      </p:pic>
      <p:grpSp>
        <p:nvGrpSpPr>
          <p:cNvPr id="40" name="Groupe 39"/>
          <p:cNvGrpSpPr/>
          <p:nvPr/>
        </p:nvGrpSpPr>
        <p:grpSpPr>
          <a:xfrm>
            <a:off x="203199" y="152400"/>
            <a:ext cx="8709026" cy="276999"/>
            <a:chOff x="304800" y="152400"/>
            <a:chExt cx="8709026" cy="276999"/>
          </a:xfrm>
        </p:grpSpPr>
        <p:sp>
          <p:nvSpPr>
            <p:cNvPr id="41" name="ZoneTexte 40"/>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42" name="ZoneTexte 41"/>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43" name="ZoneTexte 42"/>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44" name="ZoneTexte 43"/>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45" name="ZoneTexte 44"/>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46" name="ZoneTexte 45"/>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pic>
        <p:nvPicPr>
          <p:cNvPr id="47" name="Picture 4"/>
          <p:cNvPicPr>
            <a:picLocks noChangeAspect="1" noChangeArrowheads="1"/>
          </p:cNvPicPr>
          <p:nvPr/>
        </p:nvPicPr>
        <p:blipFill>
          <a:blip r:embed="rId4"/>
          <a:srcRect l="4204" t="5489" r="2773" b="11504"/>
          <a:stretch>
            <a:fillRect/>
          </a:stretch>
        </p:blipFill>
        <p:spPr bwMode="auto">
          <a:xfrm>
            <a:off x="231423" y="4390292"/>
            <a:ext cx="2324652" cy="24677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F686D29-9C21-420C-949E-57973560A3A7}" type="slidenum">
              <a:rPr lang="fr-FR" smtClean="0"/>
              <a:pPr/>
              <a:t>31</a:t>
            </a:fld>
            <a:endParaRPr lang="fr-FR"/>
          </a:p>
        </p:txBody>
      </p:sp>
      <p:sp>
        <p:nvSpPr>
          <p:cNvPr id="24" name="Rectangle 23"/>
          <p:cNvSpPr/>
          <p:nvPr/>
        </p:nvSpPr>
        <p:spPr>
          <a:xfrm>
            <a:off x="228600" y="533400"/>
            <a:ext cx="2724977" cy="553998"/>
          </a:xfrm>
          <a:prstGeom prst="rect">
            <a:avLst/>
          </a:prstGeom>
        </p:spPr>
        <p:txBody>
          <a:bodyPr wrap="none">
            <a:spAutoFit/>
          </a:bodyPr>
          <a:lstStyle/>
          <a:p>
            <a:pPr>
              <a:lnSpc>
                <a:spcPct val="150000"/>
              </a:lnSpc>
              <a:buFont typeface="Wingdings" pitchFamily="2" charset="2"/>
              <a:buChar char="Ø"/>
            </a:pPr>
            <a:r>
              <a:rPr lang="fr-FR" sz="2000" b="1" dirty="0" smtClean="0">
                <a:solidFill>
                  <a:schemeClr val="bg1"/>
                </a:solidFill>
              </a:rPr>
              <a:t> Estimation des débits</a:t>
            </a:r>
          </a:p>
        </p:txBody>
      </p:sp>
      <p:sp>
        <p:nvSpPr>
          <p:cNvPr id="40" name="Rectangle 39"/>
          <p:cNvSpPr/>
          <p:nvPr/>
        </p:nvSpPr>
        <p:spPr>
          <a:xfrm>
            <a:off x="1143000" y="1066800"/>
            <a:ext cx="6553200" cy="369332"/>
          </a:xfrm>
          <a:prstGeom prst="rect">
            <a:avLst/>
          </a:prstGeom>
        </p:spPr>
        <p:txBody>
          <a:bodyPr wrap="square">
            <a:spAutoFit/>
          </a:bodyPr>
          <a:lstStyle/>
          <a:p>
            <a:pPr>
              <a:spcBef>
                <a:spcPts val="600"/>
              </a:spcBef>
            </a:pPr>
            <a:r>
              <a:rPr lang="fr-FR" b="1" i="1" dirty="0" smtClean="0">
                <a:solidFill>
                  <a:schemeClr val="bg1"/>
                </a:solidFill>
              </a:rPr>
              <a:t>Q : Débits transitant à travers le système </a:t>
            </a:r>
            <a:r>
              <a:rPr lang="fr-FR" sz="1400" b="1" i="1" dirty="0" smtClean="0">
                <a:solidFill>
                  <a:schemeClr val="bg1"/>
                </a:solidFill>
                <a:sym typeface="Wingdings" pitchFamily="2" charset="2"/>
              </a:rPr>
              <a:t> </a:t>
            </a:r>
            <a:r>
              <a:rPr lang="fr-FR" dirty="0" smtClean="0">
                <a:solidFill>
                  <a:schemeClr val="bg1"/>
                </a:solidFill>
              </a:rPr>
              <a:t>bilan hydrologique</a:t>
            </a:r>
            <a:endParaRPr lang="fr-FR" b="1" i="1" dirty="0" smtClean="0">
              <a:solidFill>
                <a:schemeClr val="bg1"/>
              </a:solidFill>
            </a:endParaRPr>
          </a:p>
        </p:txBody>
      </p:sp>
      <p:pic>
        <p:nvPicPr>
          <p:cNvPr id="41" name="Picture 2"/>
          <p:cNvPicPr>
            <a:picLocks noChangeAspect="1" noChangeArrowheads="1"/>
          </p:cNvPicPr>
          <p:nvPr/>
        </p:nvPicPr>
        <p:blipFill>
          <a:blip r:embed="rId2"/>
          <a:srcRect l="1739" t="5237" r="1739"/>
          <a:stretch>
            <a:fillRect/>
          </a:stretch>
        </p:blipFill>
        <p:spPr bwMode="auto">
          <a:xfrm>
            <a:off x="838200" y="2133600"/>
            <a:ext cx="7478866" cy="3657600"/>
          </a:xfrm>
          <a:prstGeom prst="rect">
            <a:avLst/>
          </a:prstGeom>
          <a:noFill/>
          <a:ln w="9525">
            <a:noFill/>
            <a:miter lim="800000"/>
            <a:headEnd/>
            <a:tailEnd/>
          </a:ln>
        </p:spPr>
      </p:pic>
      <p:sp>
        <p:nvSpPr>
          <p:cNvPr id="42" name="Rectangle 41"/>
          <p:cNvSpPr/>
          <p:nvPr/>
        </p:nvSpPr>
        <p:spPr>
          <a:xfrm>
            <a:off x="1228170" y="1676400"/>
            <a:ext cx="6858000" cy="338554"/>
          </a:xfrm>
          <a:prstGeom prst="rect">
            <a:avLst/>
          </a:prstGeom>
        </p:spPr>
        <p:txBody>
          <a:bodyPr wrap="square">
            <a:spAutoFit/>
          </a:bodyPr>
          <a:lstStyle/>
          <a:p>
            <a:pPr algn="just">
              <a:spcBef>
                <a:spcPts val="1800"/>
              </a:spcBef>
            </a:pPr>
            <a:r>
              <a:rPr lang="fr-FR" sz="1600" b="1" dirty="0" smtClean="0">
                <a:solidFill>
                  <a:schemeClr val="bg1"/>
                </a:solidFill>
              </a:rPr>
              <a:t>Q min = 186.10</a:t>
            </a:r>
            <a:r>
              <a:rPr lang="fr-FR" sz="1600" b="1" baseline="30000" dirty="0" smtClean="0">
                <a:solidFill>
                  <a:schemeClr val="bg1"/>
                </a:solidFill>
              </a:rPr>
              <a:t>6</a:t>
            </a:r>
            <a:r>
              <a:rPr lang="fr-FR" sz="1600" b="1" dirty="0" smtClean="0">
                <a:solidFill>
                  <a:schemeClr val="bg1"/>
                </a:solidFill>
              </a:rPr>
              <a:t> m</a:t>
            </a:r>
            <a:r>
              <a:rPr lang="fr-FR" sz="1600" b="1" baseline="30000" dirty="0" smtClean="0">
                <a:solidFill>
                  <a:schemeClr val="bg1"/>
                </a:solidFill>
              </a:rPr>
              <a:t>3</a:t>
            </a:r>
            <a:r>
              <a:rPr lang="fr-FR" sz="1600" b="1" dirty="0" smtClean="0">
                <a:solidFill>
                  <a:schemeClr val="bg1"/>
                </a:solidFill>
              </a:rPr>
              <a:t>/an;      Q </a:t>
            </a:r>
            <a:r>
              <a:rPr lang="fr-FR" sz="1600" b="1" dirty="0" err="1" smtClean="0">
                <a:solidFill>
                  <a:schemeClr val="bg1"/>
                </a:solidFill>
              </a:rPr>
              <a:t>moy</a:t>
            </a:r>
            <a:r>
              <a:rPr lang="fr-FR" sz="1600" b="1" dirty="0" smtClean="0">
                <a:solidFill>
                  <a:schemeClr val="bg1"/>
                </a:solidFill>
              </a:rPr>
              <a:t> = 310.10</a:t>
            </a:r>
            <a:r>
              <a:rPr lang="fr-FR" sz="1600" b="1" baseline="30000" dirty="0" smtClean="0">
                <a:solidFill>
                  <a:schemeClr val="bg1"/>
                </a:solidFill>
              </a:rPr>
              <a:t>6</a:t>
            </a:r>
            <a:r>
              <a:rPr lang="fr-FR" sz="1600" b="1" dirty="0" smtClean="0">
                <a:solidFill>
                  <a:schemeClr val="bg1"/>
                </a:solidFill>
              </a:rPr>
              <a:t> m</a:t>
            </a:r>
            <a:r>
              <a:rPr lang="fr-FR" sz="1600" b="1" baseline="30000" dirty="0" smtClean="0">
                <a:solidFill>
                  <a:schemeClr val="bg1"/>
                </a:solidFill>
              </a:rPr>
              <a:t>3</a:t>
            </a:r>
            <a:r>
              <a:rPr lang="fr-FR" sz="1600" b="1" dirty="0" smtClean="0">
                <a:solidFill>
                  <a:schemeClr val="bg1"/>
                </a:solidFill>
              </a:rPr>
              <a:t>/an;      Q max = 430.10</a:t>
            </a:r>
            <a:r>
              <a:rPr lang="fr-FR" sz="1600" b="1" baseline="30000" dirty="0" smtClean="0">
                <a:solidFill>
                  <a:schemeClr val="bg1"/>
                </a:solidFill>
              </a:rPr>
              <a:t>6</a:t>
            </a:r>
            <a:r>
              <a:rPr lang="fr-FR" sz="1600" b="1" dirty="0" smtClean="0">
                <a:solidFill>
                  <a:schemeClr val="bg1"/>
                </a:solidFill>
              </a:rPr>
              <a:t> m</a:t>
            </a:r>
            <a:r>
              <a:rPr lang="fr-FR" sz="1600" b="1" baseline="30000" dirty="0" smtClean="0">
                <a:solidFill>
                  <a:schemeClr val="bg1"/>
                </a:solidFill>
              </a:rPr>
              <a:t>3</a:t>
            </a:r>
            <a:r>
              <a:rPr lang="fr-FR" sz="1600" b="1" dirty="0" smtClean="0">
                <a:solidFill>
                  <a:schemeClr val="bg1"/>
                </a:solidFill>
              </a:rPr>
              <a:t>/an</a:t>
            </a:r>
          </a:p>
        </p:txBody>
      </p:sp>
      <p:sp>
        <p:nvSpPr>
          <p:cNvPr id="43" name="ZoneTexte 42"/>
          <p:cNvSpPr txBox="1"/>
          <p:nvPr/>
        </p:nvSpPr>
        <p:spPr>
          <a:xfrm>
            <a:off x="1600200" y="5791200"/>
            <a:ext cx="5943600" cy="523220"/>
          </a:xfrm>
          <a:prstGeom prst="rect">
            <a:avLst/>
          </a:prstGeom>
          <a:noFill/>
        </p:spPr>
        <p:txBody>
          <a:bodyPr wrap="square" rtlCol="0">
            <a:spAutoFit/>
          </a:bodyPr>
          <a:lstStyle/>
          <a:p>
            <a:pPr algn="ctr"/>
            <a:r>
              <a:rPr lang="fr-FR" sz="1400" dirty="0" smtClean="0">
                <a:solidFill>
                  <a:schemeClr val="bg1"/>
                </a:solidFill>
              </a:rPr>
              <a:t>Bilan hydrologique de nombreux auteurs: </a:t>
            </a:r>
            <a:r>
              <a:rPr lang="fr-FR" sz="1400" dirty="0" err="1" smtClean="0">
                <a:solidFill>
                  <a:schemeClr val="bg1"/>
                </a:solidFill>
              </a:rPr>
              <a:t>Chéry</a:t>
            </a:r>
            <a:r>
              <a:rPr lang="fr-FR" sz="1400" dirty="0" smtClean="0">
                <a:solidFill>
                  <a:schemeClr val="bg1"/>
                </a:solidFill>
              </a:rPr>
              <a:t>, 1983; </a:t>
            </a:r>
            <a:r>
              <a:rPr lang="fr-FR" sz="1400" dirty="0" err="1" smtClean="0">
                <a:solidFill>
                  <a:schemeClr val="bg1"/>
                </a:solidFill>
              </a:rPr>
              <a:t>Livrozet</a:t>
            </a:r>
            <a:r>
              <a:rPr lang="fr-FR" sz="1400" dirty="0" smtClean="0">
                <a:solidFill>
                  <a:schemeClr val="bg1"/>
                </a:solidFill>
              </a:rPr>
              <a:t>, 1984; </a:t>
            </a:r>
            <a:r>
              <a:rPr lang="fr-FR" sz="1400" dirty="0" err="1" smtClean="0">
                <a:solidFill>
                  <a:schemeClr val="bg1"/>
                </a:solidFill>
              </a:rPr>
              <a:t>Gonzalès</a:t>
            </a:r>
            <a:r>
              <a:rPr lang="fr-FR" sz="1400" dirty="0" smtClean="0">
                <a:solidFill>
                  <a:schemeClr val="bg1"/>
                </a:solidFill>
              </a:rPr>
              <a:t>, 1991; </a:t>
            </a:r>
            <a:r>
              <a:rPr lang="fr-FR" sz="1400" dirty="0" err="1" smtClean="0">
                <a:solidFill>
                  <a:schemeClr val="bg1"/>
                </a:solidFill>
              </a:rPr>
              <a:t>Lepiller</a:t>
            </a:r>
            <a:r>
              <a:rPr lang="fr-FR" sz="1400" dirty="0" smtClean="0">
                <a:solidFill>
                  <a:schemeClr val="bg1"/>
                </a:solidFill>
              </a:rPr>
              <a:t>, 2006 Lelong  et </a:t>
            </a:r>
            <a:r>
              <a:rPr lang="fr-FR" sz="1400" dirty="0" err="1" smtClean="0">
                <a:solidFill>
                  <a:schemeClr val="bg1"/>
                </a:solidFill>
              </a:rPr>
              <a:t>Jozja</a:t>
            </a:r>
            <a:r>
              <a:rPr lang="fr-FR" sz="1400" dirty="0" smtClean="0">
                <a:solidFill>
                  <a:schemeClr val="bg1"/>
                </a:solidFill>
              </a:rPr>
              <a:t>, 2008; Gutierrez et Binet, 2010.</a:t>
            </a:r>
            <a:endParaRPr lang="fr-FR" sz="1400" dirty="0">
              <a:solidFill>
                <a:schemeClr val="bg1"/>
              </a:solidFill>
            </a:endParaRPr>
          </a:p>
        </p:txBody>
      </p:sp>
      <p:grpSp>
        <p:nvGrpSpPr>
          <p:cNvPr id="13" name="Groupe 12"/>
          <p:cNvGrpSpPr/>
          <p:nvPr/>
        </p:nvGrpSpPr>
        <p:grpSpPr>
          <a:xfrm>
            <a:off x="203199" y="152400"/>
            <a:ext cx="8709026" cy="276999"/>
            <a:chOff x="304800" y="152400"/>
            <a:chExt cx="8709026" cy="276999"/>
          </a:xfrm>
        </p:grpSpPr>
        <p:sp>
          <p:nvSpPr>
            <p:cNvPr id="14" name="ZoneTexte 13"/>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15" name="ZoneTexte 14"/>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16" name="ZoneTexte 15"/>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17" name="ZoneTexte 16"/>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18" name="ZoneTexte 17"/>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19" name="ZoneTexte 18"/>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0405"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654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
            </a:r>
            <a:br>
              <a:rPr kumimoji="0" lang="fr-FR" sz="1800" b="0" i="0" u="none" strike="noStrike" cap="none" normalizeH="0" baseline="0" smtClean="0">
                <a:ln>
                  <a:noFill/>
                </a:ln>
                <a:solidFill>
                  <a:schemeClr val="tx1"/>
                </a:solidFill>
                <a:effectLst/>
                <a:latin typeface="Arial" pitchFamily="34" charset="0"/>
                <a:cs typeface="Arial" pitchFamily="34" charset="0"/>
              </a:rPr>
            </a:b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Rectangle 34"/>
          <p:cNvSpPr/>
          <p:nvPr/>
        </p:nvSpPr>
        <p:spPr>
          <a:xfrm>
            <a:off x="0" y="536223"/>
            <a:ext cx="8311443" cy="400110"/>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Attribution des valeurs de paramètres en zone non saturée</a:t>
            </a:r>
          </a:p>
        </p:txBody>
      </p:sp>
      <p:sp>
        <p:nvSpPr>
          <p:cNvPr id="36" name="Espace réservé du numéro de diapositive 35"/>
          <p:cNvSpPr>
            <a:spLocks noGrp="1"/>
          </p:cNvSpPr>
          <p:nvPr>
            <p:ph type="sldNum" sz="quarter" idx="12"/>
          </p:nvPr>
        </p:nvSpPr>
        <p:spPr/>
        <p:txBody>
          <a:bodyPr/>
          <a:lstStyle/>
          <a:p>
            <a:fld id="{DF686D29-9C21-420C-949E-57973560A3A7}" type="slidenum">
              <a:rPr lang="fr-FR" smtClean="0"/>
              <a:pPr/>
              <a:t>32</a:t>
            </a:fld>
            <a:endParaRPr lang="fr-FR"/>
          </a:p>
        </p:txBody>
      </p:sp>
      <p:sp>
        <p:nvSpPr>
          <p:cNvPr id="82" name="ZoneTexte 81"/>
          <p:cNvSpPr txBox="1"/>
          <p:nvPr/>
        </p:nvSpPr>
        <p:spPr>
          <a:xfrm>
            <a:off x="0" y="2590800"/>
            <a:ext cx="1524000" cy="2031325"/>
          </a:xfrm>
          <a:prstGeom prst="rect">
            <a:avLst/>
          </a:prstGeom>
          <a:noFill/>
        </p:spPr>
        <p:txBody>
          <a:bodyPr wrap="square" rtlCol="0">
            <a:spAutoFit/>
          </a:bodyPr>
          <a:lstStyle/>
          <a:p>
            <a:r>
              <a:rPr lang="fr-FR" b="1" dirty="0" smtClean="0">
                <a:solidFill>
                  <a:schemeClr val="bg1"/>
                </a:solidFill>
              </a:rPr>
              <a:t>Attribution paramètres: </a:t>
            </a:r>
          </a:p>
          <a:p>
            <a:endParaRPr lang="fr-FR" b="1" dirty="0" smtClean="0">
              <a:solidFill>
                <a:schemeClr val="bg1"/>
              </a:solidFill>
            </a:endParaRPr>
          </a:p>
          <a:p>
            <a:pPr>
              <a:buFont typeface="Symbol" pitchFamily="18" charset="2"/>
              <a:buChar char="®"/>
            </a:pPr>
            <a:r>
              <a:rPr lang="fr-FR" b="1" dirty="0" smtClean="0">
                <a:solidFill>
                  <a:schemeClr val="bg1"/>
                </a:solidFill>
              </a:rPr>
              <a:t> </a:t>
            </a:r>
            <a:r>
              <a:rPr lang="fr-FR" b="1" dirty="0" err="1" smtClean="0">
                <a:solidFill>
                  <a:schemeClr val="bg1"/>
                </a:solidFill>
              </a:rPr>
              <a:t>Vd</a:t>
            </a:r>
            <a:endParaRPr lang="fr-FR" b="1" dirty="0" smtClean="0">
              <a:solidFill>
                <a:schemeClr val="bg1"/>
              </a:solidFill>
            </a:endParaRPr>
          </a:p>
          <a:p>
            <a:pPr>
              <a:buFont typeface="Symbol" pitchFamily="18" charset="2"/>
              <a:buChar char="®"/>
            </a:pPr>
            <a:r>
              <a:rPr lang="fr-FR" b="1" dirty="0" smtClean="0">
                <a:solidFill>
                  <a:schemeClr val="bg1"/>
                </a:solidFill>
              </a:rPr>
              <a:t> </a:t>
            </a:r>
            <a:r>
              <a:rPr lang="fr-FR" b="1" dirty="0" smtClean="0">
                <a:solidFill>
                  <a:schemeClr val="bg1"/>
                </a:solidFill>
                <a:sym typeface="Symbol"/>
              </a:rPr>
              <a:t></a:t>
            </a:r>
          </a:p>
          <a:p>
            <a:pPr>
              <a:buFont typeface="Symbol" pitchFamily="18" charset="2"/>
              <a:buChar char="®"/>
            </a:pPr>
            <a:r>
              <a:rPr lang="fr-FR" b="1" dirty="0" smtClean="0">
                <a:solidFill>
                  <a:schemeClr val="bg1"/>
                </a:solidFill>
                <a:sym typeface="Symbol"/>
              </a:rPr>
              <a:t> </a:t>
            </a:r>
          </a:p>
          <a:p>
            <a:pPr>
              <a:buFont typeface="Symbol" pitchFamily="18" charset="2"/>
              <a:buChar char="®"/>
            </a:pPr>
            <a:r>
              <a:rPr lang="fr-FR" b="1" dirty="0" smtClean="0">
                <a:solidFill>
                  <a:schemeClr val="bg1"/>
                </a:solidFill>
                <a:sym typeface="Symbol"/>
              </a:rPr>
              <a:t> L</a:t>
            </a:r>
            <a:endParaRPr lang="fr-FR" dirty="0">
              <a:solidFill>
                <a:schemeClr val="bg1"/>
              </a:solidFill>
            </a:endParaRPr>
          </a:p>
        </p:txBody>
      </p:sp>
      <p:grpSp>
        <p:nvGrpSpPr>
          <p:cNvPr id="42" name="Groupe 41"/>
          <p:cNvGrpSpPr/>
          <p:nvPr/>
        </p:nvGrpSpPr>
        <p:grpSpPr>
          <a:xfrm>
            <a:off x="1524000" y="990600"/>
            <a:ext cx="6352780" cy="4385189"/>
            <a:chOff x="2722978" y="2354716"/>
            <a:chExt cx="5902885" cy="4087877"/>
          </a:xfrm>
        </p:grpSpPr>
        <p:pic>
          <p:nvPicPr>
            <p:cNvPr id="83" name="Image 82"/>
            <p:cNvPicPr/>
            <p:nvPr/>
          </p:nvPicPr>
          <p:blipFill>
            <a:blip r:embed="rId3" cstate="print"/>
            <a:srcRect/>
            <a:stretch>
              <a:fillRect/>
            </a:stretch>
          </p:blipFill>
          <p:spPr bwMode="auto">
            <a:xfrm>
              <a:off x="2722978" y="2354716"/>
              <a:ext cx="5902885" cy="4087877"/>
            </a:xfrm>
            <a:prstGeom prst="rect">
              <a:avLst/>
            </a:prstGeom>
            <a:noFill/>
            <a:ln w="9525">
              <a:noFill/>
              <a:miter lim="800000"/>
              <a:headEnd/>
              <a:tailEnd/>
            </a:ln>
          </p:spPr>
        </p:pic>
        <p:sp>
          <p:nvSpPr>
            <p:cNvPr id="84" name="ZoneTexte 83"/>
            <p:cNvSpPr txBox="1"/>
            <p:nvPr/>
          </p:nvSpPr>
          <p:spPr>
            <a:xfrm>
              <a:off x="2955258" y="5698563"/>
              <a:ext cx="1219200" cy="717274"/>
            </a:xfrm>
            <a:prstGeom prst="rect">
              <a:avLst/>
            </a:prstGeom>
            <a:solidFill>
              <a:schemeClr val="tx1"/>
            </a:solidFill>
          </p:spPr>
          <p:txBody>
            <a:bodyPr wrap="square" rtlCol="0">
              <a:spAutoFit/>
            </a:bodyPr>
            <a:lstStyle/>
            <a:p>
              <a:r>
                <a:rPr lang="fr-FR" sz="1100" dirty="0" smtClean="0">
                  <a:solidFill>
                    <a:schemeClr val="bg1"/>
                  </a:solidFill>
                </a:rPr>
                <a:t>Sable</a:t>
              </a:r>
            </a:p>
            <a:p>
              <a:r>
                <a:rPr lang="fr-FR" sz="1100" dirty="0" smtClean="0">
                  <a:solidFill>
                    <a:schemeClr val="bg1"/>
                  </a:solidFill>
                </a:rPr>
                <a:t>Argile / sable</a:t>
              </a:r>
            </a:p>
            <a:p>
              <a:r>
                <a:rPr lang="fr-FR" sz="1100" dirty="0" smtClean="0">
                  <a:solidFill>
                    <a:schemeClr val="bg1"/>
                  </a:solidFill>
                </a:rPr>
                <a:t>Sable / Argile</a:t>
              </a:r>
            </a:p>
            <a:p>
              <a:r>
                <a:rPr lang="fr-FR" sz="1100" dirty="0" smtClean="0">
                  <a:solidFill>
                    <a:schemeClr val="bg1"/>
                  </a:solidFill>
                </a:rPr>
                <a:t>Sable calcaire</a:t>
              </a:r>
              <a:endParaRPr lang="fr-FR" sz="1100" dirty="0">
                <a:solidFill>
                  <a:schemeClr val="bg1"/>
                </a:solidFill>
              </a:endParaRPr>
            </a:p>
          </p:txBody>
        </p:sp>
      </p:grpSp>
      <p:grpSp>
        <p:nvGrpSpPr>
          <p:cNvPr id="33" name="Groupe 32"/>
          <p:cNvGrpSpPr/>
          <p:nvPr/>
        </p:nvGrpSpPr>
        <p:grpSpPr>
          <a:xfrm>
            <a:off x="203199" y="152400"/>
            <a:ext cx="8709026" cy="276999"/>
            <a:chOff x="304800" y="152400"/>
            <a:chExt cx="8709026" cy="276999"/>
          </a:xfrm>
        </p:grpSpPr>
        <p:sp>
          <p:nvSpPr>
            <p:cNvPr id="34" name="ZoneTexte 33"/>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7" name="ZoneTexte 36"/>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8" name="ZoneTexte 37"/>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39" name="ZoneTexte 38"/>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40" name="ZoneTexte 39"/>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41" name="ZoneTexte 40"/>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graphicFrame>
        <p:nvGraphicFramePr>
          <p:cNvPr id="43" name="Tableau 42"/>
          <p:cNvGraphicFramePr>
            <a:graphicFrameLocks noGrp="1"/>
          </p:cNvGraphicFramePr>
          <p:nvPr/>
        </p:nvGraphicFramePr>
        <p:xfrm>
          <a:off x="457200" y="5486400"/>
          <a:ext cx="8229600" cy="979170"/>
        </p:xfrm>
        <a:graphic>
          <a:graphicData uri="http://schemas.openxmlformats.org/drawingml/2006/table">
            <a:tbl>
              <a:tblPr/>
              <a:tblGrid>
                <a:gridCol w="5041557"/>
                <a:gridCol w="3188043"/>
              </a:tblGrid>
              <a:tr h="228600">
                <a:tc>
                  <a:txBody>
                    <a:bodyPr/>
                    <a:lstStyle/>
                    <a:p>
                      <a:pPr indent="-226695" algn="ctr">
                        <a:spcAft>
                          <a:spcPts val="0"/>
                        </a:spcAft>
                      </a:pPr>
                      <a:r>
                        <a:rPr lang="fr-FR" sz="1600" b="1" kern="0" dirty="0" smtClean="0">
                          <a:solidFill>
                            <a:sysClr val="windowText" lastClr="000000"/>
                          </a:solidFill>
                          <a:latin typeface="Calibri"/>
                          <a:ea typeface="Times New Roman"/>
                          <a:cs typeface="Times New Roman"/>
                        </a:rPr>
                        <a:t>Type de sol </a:t>
                      </a:r>
                      <a:r>
                        <a:rPr lang="fr-FR" sz="1600" kern="0" dirty="0" smtClean="0">
                          <a:solidFill>
                            <a:sysClr val="windowText" lastClr="000000"/>
                          </a:solidFill>
                          <a:latin typeface="Calibri"/>
                          <a:ea typeface="Times New Roman"/>
                          <a:cs typeface="Times New Roman"/>
                        </a:rPr>
                        <a:t>(</a:t>
                      </a:r>
                      <a:r>
                        <a:rPr lang="fr-FR" sz="1200" i="1" kern="0" dirty="0" err="1" smtClean="0">
                          <a:solidFill>
                            <a:sysClr val="windowText" lastClr="000000"/>
                          </a:solidFill>
                          <a:latin typeface="Calibri"/>
                          <a:ea typeface="Times New Roman"/>
                          <a:cs typeface="Times New Roman"/>
                        </a:rPr>
                        <a:t>Lassabatere</a:t>
                      </a:r>
                      <a:r>
                        <a:rPr lang="fr-FR" sz="1200" i="1" kern="0" dirty="0" smtClean="0">
                          <a:solidFill>
                            <a:sysClr val="windowText" lastClr="000000"/>
                          </a:solidFill>
                          <a:latin typeface="Calibri"/>
                          <a:ea typeface="Times New Roman"/>
                          <a:cs typeface="Times New Roman"/>
                        </a:rPr>
                        <a:t>, 2006</a:t>
                      </a:r>
                      <a:r>
                        <a:rPr lang="fr-FR" sz="1600" kern="0" dirty="0" smtClean="0">
                          <a:solidFill>
                            <a:sysClr val="windowText" lastClr="000000"/>
                          </a:solidFill>
                          <a:latin typeface="Calibri"/>
                          <a:ea typeface="Times New Roman"/>
                          <a:cs typeface="Times New Roman"/>
                        </a:rPr>
                        <a:t>)</a:t>
                      </a:r>
                      <a:endParaRPr lang="fr-FR" sz="1600" kern="50" dirty="0">
                        <a:solidFill>
                          <a:sysClr val="windowText" lastClr="000000"/>
                        </a:solidFill>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indent="-226695" algn="ctr">
                        <a:spcAft>
                          <a:spcPts val="0"/>
                        </a:spcAft>
                      </a:pPr>
                      <a:r>
                        <a:rPr lang="fr-FR" sz="1600" b="1" kern="0" dirty="0" err="1">
                          <a:solidFill>
                            <a:sysClr val="windowText" lastClr="000000"/>
                          </a:solidFill>
                          <a:latin typeface="Calibri"/>
                          <a:ea typeface="Times New Roman"/>
                          <a:cs typeface="Times New Roman"/>
                        </a:rPr>
                        <a:t>Ѳ</a:t>
                      </a:r>
                      <a:r>
                        <a:rPr lang="fr-FR" sz="1600" b="1" kern="0" baseline="-25000" dirty="0" err="1">
                          <a:solidFill>
                            <a:sysClr val="windowText" lastClr="000000"/>
                          </a:solidFill>
                          <a:latin typeface="Calibri"/>
                          <a:ea typeface="Times New Roman"/>
                          <a:cs typeface="Times New Roman"/>
                        </a:rPr>
                        <a:t>sat</a:t>
                      </a:r>
                      <a:endParaRPr lang="fr-FR" sz="1600" kern="50" dirty="0">
                        <a:solidFill>
                          <a:sysClr val="windowText" lastClr="000000"/>
                        </a:solidFill>
                        <a:latin typeface="Arial"/>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238125">
                <a:tc>
                  <a:txBody>
                    <a:bodyPr/>
                    <a:lstStyle/>
                    <a:p>
                      <a:pPr indent="-226695" algn="just">
                        <a:spcAft>
                          <a:spcPts val="0"/>
                        </a:spcAft>
                      </a:pPr>
                      <a:r>
                        <a:rPr lang="fr-FR" sz="1600" kern="0">
                          <a:solidFill>
                            <a:sysClr val="windowText" lastClr="000000"/>
                          </a:solidFill>
                          <a:latin typeface="Calibri"/>
                          <a:ea typeface="Times New Roman"/>
                          <a:cs typeface="Times New Roman"/>
                        </a:rPr>
                        <a:t>sol agricole (roujan)</a:t>
                      </a:r>
                      <a:endParaRPr lang="fr-FR" sz="1600" kern="50">
                        <a:solidFill>
                          <a:sysClr val="windowText" lastClr="000000"/>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26695" algn="ctr">
                        <a:spcAft>
                          <a:spcPts val="0"/>
                        </a:spcAft>
                      </a:pPr>
                      <a:r>
                        <a:rPr lang="fr-FR" sz="1600" b="1" kern="0" dirty="0">
                          <a:solidFill>
                            <a:sysClr val="windowText" lastClr="000000"/>
                          </a:solidFill>
                          <a:latin typeface="Calibri"/>
                          <a:ea typeface="Times New Roman"/>
                          <a:cs typeface="Times New Roman"/>
                        </a:rPr>
                        <a:t>0.33</a:t>
                      </a:r>
                      <a:endParaRPr lang="fr-FR" sz="1600" kern="50" dirty="0">
                        <a:solidFill>
                          <a:sysClr val="windowText" lastClr="000000"/>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125">
                <a:tc>
                  <a:txBody>
                    <a:bodyPr/>
                    <a:lstStyle/>
                    <a:p>
                      <a:pPr indent="-226695" algn="just">
                        <a:spcAft>
                          <a:spcPts val="0"/>
                        </a:spcAft>
                      </a:pPr>
                      <a:r>
                        <a:rPr lang="fr-FR" sz="1600" kern="0">
                          <a:solidFill>
                            <a:sysClr val="windowText" lastClr="000000"/>
                          </a:solidFill>
                          <a:latin typeface="Calibri"/>
                          <a:ea typeface="Times New Roman"/>
                          <a:cs typeface="Times New Roman"/>
                        </a:rPr>
                        <a:t>sol sableux (chernobyl)</a:t>
                      </a:r>
                      <a:endParaRPr lang="fr-FR" sz="1600" kern="50">
                        <a:solidFill>
                          <a:sysClr val="windowText" lastClr="000000"/>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26695" algn="ctr">
                        <a:spcAft>
                          <a:spcPts val="0"/>
                        </a:spcAft>
                      </a:pPr>
                      <a:r>
                        <a:rPr lang="fr-FR" sz="1600" b="1" kern="0" dirty="0" smtClean="0">
                          <a:solidFill>
                            <a:sysClr val="windowText" lastClr="000000"/>
                          </a:solidFill>
                          <a:latin typeface="Calibri"/>
                          <a:ea typeface="Times New Roman"/>
                          <a:cs typeface="Times New Roman"/>
                        </a:rPr>
                        <a:t>0.31</a:t>
                      </a:r>
                      <a:endParaRPr lang="fr-FR" sz="1600" kern="50" dirty="0">
                        <a:solidFill>
                          <a:sysClr val="windowText" lastClr="000000"/>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7650">
                <a:tc>
                  <a:txBody>
                    <a:bodyPr/>
                    <a:lstStyle/>
                    <a:p>
                      <a:pPr indent="-226695" algn="just">
                        <a:spcAft>
                          <a:spcPts val="0"/>
                        </a:spcAft>
                      </a:pPr>
                      <a:r>
                        <a:rPr lang="fr-FR" sz="1600" kern="0" dirty="0">
                          <a:solidFill>
                            <a:sysClr val="windowText" lastClr="000000"/>
                          </a:solidFill>
                          <a:latin typeface="Calibri"/>
                          <a:ea typeface="Times New Roman"/>
                          <a:cs typeface="Times New Roman"/>
                        </a:rPr>
                        <a:t>dépôt fluvioglaciaire (</a:t>
                      </a:r>
                      <a:r>
                        <a:rPr lang="fr-FR" sz="1600" kern="0" dirty="0" smtClean="0">
                          <a:solidFill>
                            <a:sysClr val="windowText" lastClr="000000"/>
                          </a:solidFill>
                          <a:latin typeface="Calibri"/>
                          <a:ea typeface="Times New Roman"/>
                          <a:cs typeface="Times New Roman"/>
                        </a:rPr>
                        <a:t>site </a:t>
                      </a:r>
                      <a:r>
                        <a:rPr lang="fr-FR" sz="1600" kern="0" dirty="0" err="1">
                          <a:solidFill>
                            <a:sysClr val="windowText" lastClr="000000"/>
                          </a:solidFill>
                          <a:latin typeface="Calibri"/>
                          <a:ea typeface="Times New Roman"/>
                          <a:cs typeface="Times New Roman"/>
                        </a:rPr>
                        <a:t>django</a:t>
                      </a:r>
                      <a:r>
                        <a:rPr lang="fr-FR" sz="1600" kern="0" dirty="0">
                          <a:solidFill>
                            <a:sysClr val="windowText" lastClr="000000"/>
                          </a:solidFill>
                          <a:latin typeface="Calibri"/>
                          <a:ea typeface="Times New Roman"/>
                          <a:cs typeface="Times New Roman"/>
                        </a:rPr>
                        <a:t> </a:t>
                      </a:r>
                      <a:r>
                        <a:rPr lang="fr-FR" sz="1600" kern="0" dirty="0" err="1">
                          <a:solidFill>
                            <a:sysClr val="windowText" lastClr="000000"/>
                          </a:solidFill>
                          <a:latin typeface="Calibri"/>
                          <a:ea typeface="Times New Roman"/>
                          <a:cs typeface="Times New Roman"/>
                        </a:rPr>
                        <a:t>reinhardt</a:t>
                      </a:r>
                      <a:r>
                        <a:rPr lang="fr-FR" sz="1600" kern="0" dirty="0">
                          <a:solidFill>
                            <a:sysClr val="windowText" lastClr="000000"/>
                          </a:solidFill>
                          <a:latin typeface="Calibri"/>
                          <a:ea typeface="Times New Roman"/>
                          <a:cs typeface="Times New Roman"/>
                        </a:rPr>
                        <a:t>)</a:t>
                      </a:r>
                      <a:endParaRPr lang="fr-FR" sz="1600" kern="50" dirty="0">
                        <a:solidFill>
                          <a:sysClr val="windowText" lastClr="000000"/>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26695" algn="ctr">
                        <a:spcAft>
                          <a:spcPts val="0"/>
                        </a:spcAft>
                      </a:pPr>
                      <a:r>
                        <a:rPr lang="fr-FR" sz="1600" b="1" kern="0" dirty="0" smtClean="0">
                          <a:solidFill>
                            <a:sysClr val="windowText" lastClr="000000"/>
                          </a:solidFill>
                          <a:latin typeface="Calibri"/>
                          <a:ea typeface="Times New Roman"/>
                          <a:cs typeface="Times New Roman"/>
                        </a:rPr>
                        <a:t>0.40</a:t>
                      </a:r>
                      <a:endParaRPr lang="fr-FR" sz="1600" kern="50" dirty="0">
                        <a:solidFill>
                          <a:sysClr val="windowText" lastClr="000000"/>
                        </a:solidFill>
                        <a:latin typeface="Arial"/>
                        <a:ea typeface="Times New Roman"/>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0405"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654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
            </a:r>
            <a:br>
              <a:rPr kumimoji="0" lang="fr-FR" sz="1800" b="0" i="0" u="none" strike="noStrike" cap="none" normalizeH="0" baseline="0" smtClean="0">
                <a:ln>
                  <a:noFill/>
                </a:ln>
                <a:solidFill>
                  <a:schemeClr val="tx1"/>
                </a:solidFill>
                <a:effectLst/>
                <a:latin typeface="Arial" pitchFamily="34" charset="0"/>
                <a:cs typeface="Arial" pitchFamily="34" charset="0"/>
              </a:rPr>
            </a:b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Rectangle 34"/>
          <p:cNvSpPr/>
          <p:nvPr/>
        </p:nvSpPr>
        <p:spPr>
          <a:xfrm>
            <a:off x="0" y="536223"/>
            <a:ext cx="9144000" cy="400110"/>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Attribution des valeurs de paramètres en zone saturée : Calcaire de Beauce</a:t>
            </a:r>
          </a:p>
        </p:txBody>
      </p:sp>
      <p:sp>
        <p:nvSpPr>
          <p:cNvPr id="36" name="Espace réservé du numéro de diapositive 35"/>
          <p:cNvSpPr>
            <a:spLocks noGrp="1"/>
          </p:cNvSpPr>
          <p:nvPr>
            <p:ph type="sldNum" sz="quarter" idx="12"/>
          </p:nvPr>
        </p:nvSpPr>
        <p:spPr/>
        <p:txBody>
          <a:bodyPr/>
          <a:lstStyle/>
          <a:p>
            <a:fld id="{DF686D29-9C21-420C-949E-57973560A3A7}" type="slidenum">
              <a:rPr lang="fr-FR" smtClean="0"/>
              <a:pPr/>
              <a:t>33</a:t>
            </a:fld>
            <a:endParaRPr lang="fr-FR"/>
          </a:p>
        </p:txBody>
      </p:sp>
      <p:sp>
        <p:nvSpPr>
          <p:cNvPr id="82" name="ZoneTexte 81"/>
          <p:cNvSpPr txBox="1"/>
          <p:nvPr/>
        </p:nvSpPr>
        <p:spPr>
          <a:xfrm>
            <a:off x="0" y="2590800"/>
            <a:ext cx="1524000" cy="2031325"/>
          </a:xfrm>
          <a:prstGeom prst="rect">
            <a:avLst/>
          </a:prstGeom>
          <a:noFill/>
        </p:spPr>
        <p:txBody>
          <a:bodyPr wrap="square" rtlCol="0">
            <a:spAutoFit/>
          </a:bodyPr>
          <a:lstStyle/>
          <a:p>
            <a:r>
              <a:rPr lang="fr-FR" b="1" dirty="0" smtClean="0">
                <a:solidFill>
                  <a:schemeClr val="bg1"/>
                </a:solidFill>
              </a:rPr>
              <a:t>Attribution paramètres: </a:t>
            </a:r>
          </a:p>
          <a:p>
            <a:endParaRPr lang="fr-FR" b="1" dirty="0" smtClean="0">
              <a:solidFill>
                <a:schemeClr val="bg1"/>
              </a:solidFill>
            </a:endParaRPr>
          </a:p>
          <a:p>
            <a:pPr>
              <a:buFont typeface="Symbol" pitchFamily="18" charset="2"/>
              <a:buChar char="®"/>
            </a:pPr>
            <a:r>
              <a:rPr lang="fr-FR" b="1" dirty="0" smtClean="0">
                <a:solidFill>
                  <a:schemeClr val="bg1"/>
                </a:solidFill>
              </a:rPr>
              <a:t> </a:t>
            </a:r>
            <a:r>
              <a:rPr lang="fr-FR" b="1" dirty="0" err="1" smtClean="0">
                <a:solidFill>
                  <a:schemeClr val="bg1"/>
                </a:solidFill>
              </a:rPr>
              <a:t>Vd</a:t>
            </a:r>
            <a:endParaRPr lang="fr-FR" b="1" dirty="0" smtClean="0">
              <a:solidFill>
                <a:schemeClr val="bg1"/>
              </a:solidFill>
            </a:endParaRPr>
          </a:p>
          <a:p>
            <a:pPr>
              <a:buFont typeface="Symbol" pitchFamily="18" charset="2"/>
              <a:buChar char="®"/>
            </a:pPr>
            <a:r>
              <a:rPr lang="fr-FR" b="1" dirty="0" smtClean="0">
                <a:solidFill>
                  <a:schemeClr val="bg1"/>
                </a:solidFill>
              </a:rPr>
              <a:t> </a:t>
            </a:r>
            <a:r>
              <a:rPr lang="fr-FR" b="1" dirty="0" smtClean="0">
                <a:solidFill>
                  <a:schemeClr val="bg1"/>
                </a:solidFill>
                <a:sym typeface="Symbol"/>
              </a:rPr>
              <a:t>n</a:t>
            </a:r>
            <a:r>
              <a:rPr lang="fr-FR" sz="1200" b="1" dirty="0" smtClean="0">
                <a:solidFill>
                  <a:schemeClr val="bg1"/>
                </a:solidFill>
                <a:sym typeface="Symbol"/>
              </a:rPr>
              <a:t>e</a:t>
            </a:r>
            <a:endParaRPr lang="fr-FR" b="1" dirty="0" smtClean="0">
              <a:solidFill>
                <a:schemeClr val="bg1"/>
              </a:solidFill>
              <a:sym typeface="Symbol"/>
            </a:endParaRPr>
          </a:p>
          <a:p>
            <a:pPr>
              <a:buFont typeface="Symbol" pitchFamily="18" charset="2"/>
              <a:buChar char="®"/>
            </a:pPr>
            <a:r>
              <a:rPr lang="fr-FR" b="1" dirty="0" smtClean="0">
                <a:solidFill>
                  <a:schemeClr val="bg1"/>
                </a:solidFill>
                <a:sym typeface="Symbol"/>
              </a:rPr>
              <a:t> </a:t>
            </a:r>
          </a:p>
          <a:p>
            <a:pPr>
              <a:buFont typeface="Symbol" pitchFamily="18" charset="2"/>
              <a:buChar char="®"/>
            </a:pPr>
            <a:r>
              <a:rPr lang="fr-FR" b="1" dirty="0" smtClean="0">
                <a:solidFill>
                  <a:schemeClr val="bg1"/>
                </a:solidFill>
                <a:sym typeface="Symbol"/>
              </a:rPr>
              <a:t> L</a:t>
            </a:r>
            <a:endParaRPr lang="fr-FR" dirty="0">
              <a:solidFill>
                <a:schemeClr val="bg1"/>
              </a:solidFill>
            </a:endParaRPr>
          </a:p>
        </p:txBody>
      </p:sp>
      <p:grpSp>
        <p:nvGrpSpPr>
          <p:cNvPr id="3" name="Groupe 32"/>
          <p:cNvGrpSpPr/>
          <p:nvPr/>
        </p:nvGrpSpPr>
        <p:grpSpPr>
          <a:xfrm>
            <a:off x="203199" y="152400"/>
            <a:ext cx="8709026" cy="276999"/>
            <a:chOff x="304800" y="152400"/>
            <a:chExt cx="8709026" cy="276999"/>
          </a:xfrm>
        </p:grpSpPr>
        <p:sp>
          <p:nvSpPr>
            <p:cNvPr id="34" name="ZoneTexte 33"/>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7" name="ZoneTexte 36"/>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8" name="ZoneTexte 37"/>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39" name="ZoneTexte 38"/>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40" name="ZoneTexte 39"/>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41" name="ZoneTexte 40"/>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pic>
        <p:nvPicPr>
          <p:cNvPr id="330755" name="Picture 3"/>
          <p:cNvPicPr>
            <a:picLocks noChangeAspect="1" noChangeArrowheads="1"/>
          </p:cNvPicPr>
          <p:nvPr/>
        </p:nvPicPr>
        <p:blipFill>
          <a:blip r:embed="rId3"/>
          <a:srcRect l="34583" t="22222" r="21667" b="29630"/>
          <a:stretch>
            <a:fillRect/>
          </a:stretch>
        </p:blipFill>
        <p:spPr bwMode="auto">
          <a:xfrm>
            <a:off x="1371600" y="1524000"/>
            <a:ext cx="6629400" cy="4198257"/>
          </a:xfrm>
          <a:prstGeom prst="rect">
            <a:avLst/>
          </a:prstGeom>
          <a:noFill/>
          <a:ln w="9525">
            <a:noFill/>
            <a:miter lim="800000"/>
            <a:headEnd/>
            <a:tailEnd/>
          </a:ln>
        </p:spPr>
      </p:pic>
      <p:cxnSp>
        <p:nvCxnSpPr>
          <p:cNvPr id="26" name="Connecteur droit avec flèche 25"/>
          <p:cNvCxnSpPr/>
          <p:nvPr/>
        </p:nvCxnSpPr>
        <p:spPr>
          <a:xfrm rot="5400000" flipH="1" flipV="1">
            <a:off x="1426184" y="4190206"/>
            <a:ext cx="7620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295400" y="4495800"/>
            <a:ext cx="1371600" cy="584775"/>
          </a:xfrm>
          <a:prstGeom prst="rect">
            <a:avLst/>
          </a:prstGeom>
        </p:spPr>
        <p:txBody>
          <a:bodyPr wrap="square">
            <a:spAutoFit/>
          </a:bodyPr>
          <a:lstStyle/>
          <a:p>
            <a:pPr algn="ctr">
              <a:spcBef>
                <a:spcPts val="1800"/>
              </a:spcBef>
            </a:pPr>
            <a:r>
              <a:rPr lang="fr-FR" sz="1600" dirty="0" smtClean="0">
                <a:solidFill>
                  <a:schemeClr val="bg1"/>
                </a:solidFill>
              </a:rPr>
              <a:t>Captages du </a:t>
            </a:r>
          </a:p>
          <a:p>
            <a:pPr algn="ctr"/>
            <a:r>
              <a:rPr lang="fr-FR" sz="1600" dirty="0" smtClean="0">
                <a:solidFill>
                  <a:schemeClr val="bg1"/>
                </a:solidFill>
              </a:rPr>
              <a:t>Val d’Orléans</a:t>
            </a:r>
          </a:p>
        </p:txBody>
      </p:sp>
      <p:cxnSp>
        <p:nvCxnSpPr>
          <p:cNvPr id="28" name="Connecteur droit avec flèche 27"/>
          <p:cNvCxnSpPr/>
          <p:nvPr/>
        </p:nvCxnSpPr>
        <p:spPr>
          <a:xfrm rot="5340000" flipH="1" flipV="1">
            <a:off x="4811805" y="4332195"/>
            <a:ext cx="609600" cy="2241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419600" y="4648200"/>
            <a:ext cx="1371600" cy="584775"/>
          </a:xfrm>
          <a:prstGeom prst="rect">
            <a:avLst/>
          </a:prstGeom>
        </p:spPr>
        <p:txBody>
          <a:bodyPr wrap="square">
            <a:spAutoFit/>
          </a:bodyPr>
          <a:lstStyle/>
          <a:p>
            <a:pPr algn="ctr">
              <a:spcBef>
                <a:spcPts val="600"/>
              </a:spcBef>
            </a:pPr>
            <a:r>
              <a:rPr lang="fr-FR" sz="1600" dirty="0" smtClean="0">
                <a:solidFill>
                  <a:schemeClr val="bg1"/>
                </a:solidFill>
              </a:rPr>
              <a:t>Conduit karstique</a:t>
            </a:r>
          </a:p>
        </p:txBody>
      </p:sp>
      <p:cxnSp>
        <p:nvCxnSpPr>
          <p:cNvPr id="44" name="Connecteur droit avec flèche 43"/>
          <p:cNvCxnSpPr/>
          <p:nvPr/>
        </p:nvCxnSpPr>
        <p:spPr>
          <a:xfrm rot="5340000" flipH="1" flipV="1">
            <a:off x="3211605" y="4713195"/>
            <a:ext cx="609600" cy="2241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2819400" y="5029200"/>
            <a:ext cx="1371600" cy="584775"/>
          </a:xfrm>
          <a:prstGeom prst="rect">
            <a:avLst/>
          </a:prstGeom>
        </p:spPr>
        <p:txBody>
          <a:bodyPr wrap="square">
            <a:spAutoFit/>
          </a:bodyPr>
          <a:lstStyle/>
          <a:p>
            <a:pPr algn="ctr">
              <a:spcBef>
                <a:spcPts val="1800"/>
              </a:spcBef>
            </a:pPr>
            <a:r>
              <a:rPr lang="fr-FR" sz="1600" dirty="0" smtClean="0">
                <a:solidFill>
                  <a:schemeClr val="bg1"/>
                </a:solidFill>
              </a:rPr>
              <a:t>Matrice </a:t>
            </a:r>
          </a:p>
          <a:p>
            <a:pPr algn="ctr"/>
            <a:r>
              <a:rPr lang="fr-FR" sz="1600" dirty="0" smtClean="0">
                <a:solidFill>
                  <a:schemeClr val="bg1"/>
                </a:solidFill>
              </a:rPr>
              <a:t>calcaire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040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30405"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654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itchFamily="34" charset="0"/>
                <a:cs typeface="Arial" pitchFamily="34" charset="0"/>
              </a:rPr>
              <a:t/>
            </a:r>
            <a:br>
              <a:rPr kumimoji="0" lang="fr-FR" sz="1800" b="0" i="0" u="none" strike="noStrike" cap="none" normalizeH="0" baseline="0" smtClean="0">
                <a:ln>
                  <a:noFill/>
                </a:ln>
                <a:solidFill>
                  <a:schemeClr val="tx1"/>
                </a:solidFill>
                <a:effectLst/>
                <a:latin typeface="Arial" pitchFamily="34" charset="0"/>
                <a:cs typeface="Arial" pitchFamily="34" charset="0"/>
              </a:rPr>
            </a:b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Rectangle 34"/>
          <p:cNvSpPr/>
          <p:nvPr/>
        </p:nvSpPr>
        <p:spPr>
          <a:xfrm>
            <a:off x="0" y="457200"/>
            <a:ext cx="8311443" cy="400110"/>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Calcul des paramètres équivalents spatialisés</a:t>
            </a:r>
          </a:p>
        </p:txBody>
      </p:sp>
      <p:sp>
        <p:nvSpPr>
          <p:cNvPr id="36" name="Espace réservé du numéro de diapositive 35"/>
          <p:cNvSpPr>
            <a:spLocks noGrp="1"/>
          </p:cNvSpPr>
          <p:nvPr>
            <p:ph type="sldNum" sz="quarter" idx="12"/>
          </p:nvPr>
        </p:nvSpPr>
        <p:spPr/>
        <p:txBody>
          <a:bodyPr/>
          <a:lstStyle/>
          <a:p>
            <a:fld id="{DF686D29-9C21-420C-949E-57973560A3A7}" type="slidenum">
              <a:rPr lang="fr-FR" smtClean="0"/>
              <a:pPr/>
              <a:t>34</a:t>
            </a:fld>
            <a:endParaRPr lang="fr-FR"/>
          </a:p>
        </p:txBody>
      </p:sp>
      <p:sp>
        <p:nvSpPr>
          <p:cNvPr id="37" name="ZoneTexte 36"/>
          <p:cNvSpPr txBox="1"/>
          <p:nvPr/>
        </p:nvSpPr>
        <p:spPr>
          <a:xfrm>
            <a:off x="5643" y="891822"/>
            <a:ext cx="2506134" cy="646331"/>
          </a:xfrm>
          <a:prstGeom prst="rect">
            <a:avLst/>
          </a:prstGeom>
          <a:noFill/>
        </p:spPr>
        <p:txBody>
          <a:bodyPr wrap="square" rtlCol="0">
            <a:spAutoFit/>
          </a:bodyPr>
          <a:lstStyle/>
          <a:p>
            <a:pPr algn="ctr"/>
            <a:r>
              <a:rPr lang="fr-FR" b="1" u="sng" dirty="0" smtClean="0">
                <a:solidFill>
                  <a:schemeClr val="bg1"/>
                </a:solidFill>
              </a:rPr>
              <a:t>Base de données</a:t>
            </a:r>
          </a:p>
          <a:p>
            <a:pPr algn="ctr"/>
            <a:r>
              <a:rPr lang="fr-FR" b="1" u="sng" dirty="0" smtClean="0">
                <a:solidFill>
                  <a:schemeClr val="bg1"/>
                </a:solidFill>
              </a:rPr>
              <a:t>Critères de vulnérabilité</a:t>
            </a:r>
          </a:p>
        </p:txBody>
      </p:sp>
      <p:sp>
        <p:nvSpPr>
          <p:cNvPr id="45" name="ZoneTexte 44"/>
          <p:cNvSpPr txBox="1"/>
          <p:nvPr/>
        </p:nvSpPr>
        <p:spPr>
          <a:xfrm>
            <a:off x="152400" y="1811856"/>
            <a:ext cx="2514600" cy="923330"/>
          </a:xfrm>
          <a:prstGeom prst="rect">
            <a:avLst/>
          </a:prstGeom>
          <a:noFill/>
          <a:ln>
            <a:solidFill>
              <a:srgbClr val="C00000"/>
            </a:solidFill>
          </a:ln>
        </p:spPr>
        <p:txBody>
          <a:bodyPr wrap="square" rtlCol="0">
            <a:spAutoFit/>
          </a:bodyPr>
          <a:lstStyle/>
          <a:p>
            <a:r>
              <a:rPr lang="fr-FR" dirty="0" smtClean="0">
                <a:solidFill>
                  <a:schemeClr val="bg1"/>
                </a:solidFill>
              </a:rPr>
              <a:t>Couverture protectrice:</a:t>
            </a:r>
          </a:p>
          <a:p>
            <a:r>
              <a:rPr lang="fr-FR" dirty="0" smtClean="0">
                <a:solidFill>
                  <a:schemeClr val="bg1"/>
                </a:solidFill>
                <a:latin typeface="Calibri"/>
                <a:cs typeface="Calibri"/>
              </a:rPr>
              <a:t>→ Type de sol</a:t>
            </a:r>
          </a:p>
          <a:p>
            <a:r>
              <a:rPr lang="fr-FR" dirty="0" smtClean="0">
                <a:solidFill>
                  <a:schemeClr val="bg1"/>
                </a:solidFill>
                <a:latin typeface="Calibri"/>
                <a:cs typeface="Calibri"/>
              </a:rPr>
              <a:t>→ Nature de la ZNS</a:t>
            </a:r>
            <a:endParaRPr lang="fr-FR" dirty="0">
              <a:solidFill>
                <a:schemeClr val="bg1"/>
              </a:solidFill>
            </a:endParaRPr>
          </a:p>
        </p:txBody>
      </p:sp>
      <p:sp>
        <p:nvSpPr>
          <p:cNvPr id="46" name="ZoneTexte 45"/>
          <p:cNvSpPr txBox="1"/>
          <p:nvPr/>
        </p:nvSpPr>
        <p:spPr>
          <a:xfrm>
            <a:off x="152400" y="3561648"/>
            <a:ext cx="2308578" cy="923330"/>
          </a:xfrm>
          <a:prstGeom prst="rect">
            <a:avLst/>
          </a:prstGeom>
          <a:noFill/>
          <a:ln>
            <a:solidFill>
              <a:srgbClr val="C00000"/>
            </a:solidFill>
          </a:ln>
        </p:spPr>
        <p:txBody>
          <a:bodyPr wrap="square" rtlCol="0">
            <a:spAutoFit/>
          </a:bodyPr>
          <a:lstStyle/>
          <a:p>
            <a:r>
              <a:rPr lang="fr-FR" dirty="0" smtClean="0">
                <a:solidFill>
                  <a:schemeClr val="bg1"/>
                </a:solidFill>
              </a:rPr>
              <a:t>Carte piézométrique:</a:t>
            </a:r>
          </a:p>
          <a:p>
            <a:pPr>
              <a:buFont typeface="Symbol" pitchFamily="18" charset="2"/>
              <a:buChar char="®"/>
            </a:pPr>
            <a:r>
              <a:rPr lang="fr-FR" dirty="0" smtClean="0">
                <a:solidFill>
                  <a:schemeClr val="bg1"/>
                </a:solidFill>
              </a:rPr>
              <a:t> Profondeur nappe</a:t>
            </a:r>
          </a:p>
          <a:p>
            <a:pPr>
              <a:buFont typeface="Symbol" pitchFamily="18" charset="2"/>
              <a:buChar char="®"/>
            </a:pPr>
            <a:r>
              <a:rPr lang="fr-FR" dirty="0" smtClean="0">
                <a:solidFill>
                  <a:schemeClr val="bg1"/>
                </a:solidFill>
              </a:rPr>
              <a:t> Sens écoulement</a:t>
            </a:r>
            <a:endParaRPr lang="fr-FR" dirty="0">
              <a:solidFill>
                <a:schemeClr val="bg1"/>
              </a:solidFill>
            </a:endParaRPr>
          </a:p>
        </p:txBody>
      </p:sp>
      <p:sp>
        <p:nvSpPr>
          <p:cNvPr id="47" name="ZoneTexte 46"/>
          <p:cNvSpPr txBox="1"/>
          <p:nvPr/>
        </p:nvSpPr>
        <p:spPr>
          <a:xfrm>
            <a:off x="174978" y="5334000"/>
            <a:ext cx="2286000" cy="369332"/>
          </a:xfrm>
          <a:prstGeom prst="rect">
            <a:avLst/>
          </a:prstGeom>
          <a:noFill/>
          <a:ln>
            <a:solidFill>
              <a:srgbClr val="C00000"/>
            </a:solidFill>
          </a:ln>
        </p:spPr>
        <p:txBody>
          <a:bodyPr wrap="square" rtlCol="0">
            <a:spAutoFit/>
          </a:bodyPr>
          <a:lstStyle/>
          <a:p>
            <a:pPr algn="ctr"/>
            <a:r>
              <a:rPr lang="fr-FR" dirty="0" smtClean="0">
                <a:solidFill>
                  <a:schemeClr val="bg1"/>
                </a:solidFill>
              </a:rPr>
              <a:t>Type d’aquifère</a:t>
            </a:r>
            <a:endParaRPr lang="fr-FR" dirty="0">
              <a:solidFill>
                <a:schemeClr val="bg1"/>
              </a:solidFill>
            </a:endParaRPr>
          </a:p>
        </p:txBody>
      </p:sp>
      <p:grpSp>
        <p:nvGrpSpPr>
          <p:cNvPr id="3" name="Groupe 75"/>
          <p:cNvGrpSpPr/>
          <p:nvPr/>
        </p:nvGrpSpPr>
        <p:grpSpPr>
          <a:xfrm>
            <a:off x="3739452" y="838200"/>
            <a:ext cx="4794947" cy="5940777"/>
            <a:chOff x="2982996" y="869243"/>
            <a:chExt cx="4408404" cy="5827892"/>
          </a:xfrm>
        </p:grpSpPr>
        <p:grpSp>
          <p:nvGrpSpPr>
            <p:cNvPr id="5" name="Groupe 63"/>
            <p:cNvGrpSpPr/>
            <p:nvPr/>
          </p:nvGrpSpPr>
          <p:grpSpPr>
            <a:xfrm>
              <a:off x="2982996" y="869243"/>
              <a:ext cx="4315179" cy="5827892"/>
              <a:chOff x="2982996" y="869243"/>
              <a:chExt cx="4315179" cy="5827892"/>
            </a:xfrm>
          </p:grpSpPr>
          <p:pic>
            <p:nvPicPr>
              <p:cNvPr id="196610" name="Picture 2" descr="D:\THESE_2013\PROD\REDACTION\REDAC CHAP THESE\REDAC_FINAL\Ppt_SOUTENANCE_THESE\Fig_param.jpg"/>
              <p:cNvPicPr>
                <a:picLocks noChangeAspect="1" noChangeArrowheads="1"/>
              </p:cNvPicPr>
              <p:nvPr/>
            </p:nvPicPr>
            <p:blipFill>
              <a:blip r:embed="rId3"/>
              <a:srcRect/>
              <a:stretch>
                <a:fillRect/>
              </a:stretch>
            </p:blipFill>
            <p:spPr bwMode="auto">
              <a:xfrm>
                <a:off x="3183375" y="869244"/>
                <a:ext cx="4114800" cy="5824438"/>
              </a:xfrm>
              <a:prstGeom prst="rect">
                <a:avLst/>
              </a:prstGeom>
              <a:noFill/>
            </p:spPr>
          </p:pic>
          <p:sp>
            <p:nvSpPr>
              <p:cNvPr id="62" name="ZoneTexte 61"/>
              <p:cNvSpPr txBox="1"/>
              <p:nvPr/>
            </p:nvSpPr>
            <p:spPr>
              <a:xfrm rot="16200000">
                <a:off x="1666509" y="2185732"/>
                <a:ext cx="2940756" cy="307777"/>
              </a:xfrm>
              <a:prstGeom prst="rect">
                <a:avLst/>
              </a:prstGeom>
              <a:solidFill>
                <a:schemeClr val="tx1"/>
              </a:solidFill>
              <a:ln>
                <a:noFill/>
              </a:ln>
            </p:spPr>
            <p:txBody>
              <a:bodyPr wrap="square" rtlCol="0">
                <a:spAutoFit/>
              </a:bodyPr>
              <a:lstStyle/>
              <a:p>
                <a:pPr algn="ctr"/>
                <a:r>
                  <a:rPr lang="fr-FR" sz="1400" b="1" dirty="0" smtClean="0">
                    <a:solidFill>
                      <a:schemeClr val="bg1"/>
                    </a:solidFill>
                  </a:rPr>
                  <a:t>ZONE NON SATUREE</a:t>
                </a:r>
                <a:endParaRPr lang="fr-FR" sz="1400" b="1" dirty="0">
                  <a:solidFill>
                    <a:schemeClr val="bg1"/>
                  </a:solidFill>
                </a:endParaRPr>
              </a:p>
            </p:txBody>
          </p:sp>
          <p:sp>
            <p:nvSpPr>
              <p:cNvPr id="63" name="ZoneTexte 62"/>
              <p:cNvSpPr txBox="1"/>
              <p:nvPr/>
            </p:nvSpPr>
            <p:spPr>
              <a:xfrm rot="16200000">
                <a:off x="1666507" y="5072868"/>
                <a:ext cx="2940756" cy="307777"/>
              </a:xfrm>
              <a:prstGeom prst="rect">
                <a:avLst/>
              </a:prstGeom>
              <a:solidFill>
                <a:schemeClr val="tx1"/>
              </a:solidFill>
              <a:ln>
                <a:noFill/>
              </a:ln>
            </p:spPr>
            <p:txBody>
              <a:bodyPr wrap="square" rtlCol="0">
                <a:spAutoFit/>
              </a:bodyPr>
              <a:lstStyle/>
              <a:p>
                <a:pPr algn="ctr"/>
                <a:r>
                  <a:rPr lang="fr-FR" sz="1400" b="1" dirty="0" smtClean="0">
                    <a:solidFill>
                      <a:schemeClr val="bg1"/>
                    </a:solidFill>
                  </a:rPr>
                  <a:t>ZONE SATUREE</a:t>
                </a:r>
                <a:endParaRPr lang="fr-FR" sz="1400" b="1" dirty="0">
                  <a:solidFill>
                    <a:schemeClr val="bg1"/>
                  </a:solidFill>
                </a:endParaRPr>
              </a:p>
            </p:txBody>
          </p:sp>
        </p:grpSp>
        <p:sp>
          <p:nvSpPr>
            <p:cNvPr id="66" name="ZoneTexte 65"/>
            <p:cNvSpPr txBox="1"/>
            <p:nvPr/>
          </p:nvSpPr>
          <p:spPr>
            <a:xfrm>
              <a:off x="4449000" y="1111956"/>
              <a:ext cx="1737309" cy="523220"/>
            </a:xfrm>
            <a:prstGeom prst="rect">
              <a:avLst/>
            </a:prstGeom>
            <a:noFill/>
            <a:ln>
              <a:noFill/>
            </a:ln>
          </p:spPr>
          <p:txBody>
            <a:bodyPr wrap="square" rtlCol="0">
              <a:spAutoFit/>
            </a:bodyPr>
            <a:lstStyle/>
            <a:p>
              <a:pPr algn="r"/>
              <a:r>
                <a:rPr lang="fr-FR" sz="1400" b="1" dirty="0" smtClean="0">
                  <a:solidFill>
                    <a:schemeClr val="bg1"/>
                  </a:solidFill>
                </a:rPr>
                <a:t>Temps moyen séjour (ZNS)</a:t>
              </a:r>
              <a:endParaRPr lang="fr-FR" sz="1400" b="1" dirty="0">
                <a:solidFill>
                  <a:schemeClr val="bg1"/>
                </a:solidFill>
              </a:endParaRPr>
            </a:p>
          </p:txBody>
        </p:sp>
        <p:sp>
          <p:nvSpPr>
            <p:cNvPr id="67" name="ZoneTexte 66"/>
            <p:cNvSpPr txBox="1"/>
            <p:nvPr/>
          </p:nvSpPr>
          <p:spPr>
            <a:xfrm>
              <a:off x="4092219" y="2362200"/>
              <a:ext cx="2133600" cy="523220"/>
            </a:xfrm>
            <a:prstGeom prst="rect">
              <a:avLst/>
            </a:prstGeom>
            <a:noFill/>
            <a:ln>
              <a:noFill/>
            </a:ln>
          </p:spPr>
          <p:txBody>
            <a:bodyPr wrap="square" rtlCol="0">
              <a:spAutoFit/>
            </a:bodyPr>
            <a:lstStyle/>
            <a:p>
              <a:pPr algn="r"/>
              <a:r>
                <a:rPr lang="fr-FR" sz="1400" b="1" dirty="0" smtClean="0">
                  <a:solidFill>
                    <a:schemeClr val="bg1"/>
                  </a:solidFill>
                </a:rPr>
                <a:t>Nombre de Péclet</a:t>
              </a:r>
            </a:p>
            <a:p>
              <a:pPr algn="r"/>
              <a:r>
                <a:rPr lang="fr-FR" sz="1400" b="1" dirty="0" smtClean="0">
                  <a:solidFill>
                    <a:schemeClr val="bg1"/>
                  </a:solidFill>
                </a:rPr>
                <a:t> (ZNS)</a:t>
              </a:r>
              <a:endParaRPr lang="fr-FR" sz="1400" b="1" dirty="0">
                <a:solidFill>
                  <a:schemeClr val="bg1"/>
                </a:solidFill>
              </a:endParaRPr>
            </a:p>
          </p:txBody>
        </p:sp>
        <p:sp>
          <p:nvSpPr>
            <p:cNvPr id="68" name="ZoneTexte 67"/>
            <p:cNvSpPr txBox="1"/>
            <p:nvPr/>
          </p:nvSpPr>
          <p:spPr>
            <a:xfrm>
              <a:off x="4114800" y="3962400"/>
              <a:ext cx="2133600" cy="523220"/>
            </a:xfrm>
            <a:prstGeom prst="rect">
              <a:avLst/>
            </a:prstGeom>
            <a:noFill/>
            <a:ln>
              <a:noFill/>
            </a:ln>
          </p:spPr>
          <p:txBody>
            <a:bodyPr wrap="square" rtlCol="0">
              <a:spAutoFit/>
            </a:bodyPr>
            <a:lstStyle/>
            <a:p>
              <a:pPr algn="r"/>
              <a:r>
                <a:rPr lang="fr-FR" sz="1400" b="1" dirty="0" smtClean="0">
                  <a:solidFill>
                    <a:schemeClr val="bg1"/>
                  </a:solidFill>
                </a:rPr>
                <a:t>Temps moyen séjour </a:t>
              </a:r>
            </a:p>
            <a:p>
              <a:pPr algn="r"/>
              <a:r>
                <a:rPr lang="fr-FR" sz="1400" b="1" dirty="0" smtClean="0">
                  <a:solidFill>
                    <a:schemeClr val="bg1"/>
                  </a:solidFill>
                </a:rPr>
                <a:t>(ZS)</a:t>
              </a:r>
              <a:endParaRPr lang="fr-FR" sz="1400" b="1" dirty="0">
                <a:solidFill>
                  <a:schemeClr val="bg1"/>
                </a:solidFill>
              </a:endParaRPr>
            </a:p>
          </p:txBody>
        </p:sp>
        <p:sp>
          <p:nvSpPr>
            <p:cNvPr id="69" name="ZoneTexte 68"/>
            <p:cNvSpPr txBox="1"/>
            <p:nvPr/>
          </p:nvSpPr>
          <p:spPr>
            <a:xfrm>
              <a:off x="4154310" y="5370690"/>
              <a:ext cx="2133600" cy="523220"/>
            </a:xfrm>
            <a:prstGeom prst="rect">
              <a:avLst/>
            </a:prstGeom>
            <a:noFill/>
            <a:ln>
              <a:noFill/>
            </a:ln>
          </p:spPr>
          <p:txBody>
            <a:bodyPr wrap="square" rtlCol="0">
              <a:spAutoFit/>
            </a:bodyPr>
            <a:lstStyle/>
            <a:p>
              <a:pPr algn="r"/>
              <a:r>
                <a:rPr lang="fr-FR" sz="1400" b="1" dirty="0" smtClean="0">
                  <a:solidFill>
                    <a:schemeClr val="bg1"/>
                  </a:solidFill>
                </a:rPr>
                <a:t>Nombre de Péclet</a:t>
              </a:r>
            </a:p>
            <a:p>
              <a:pPr algn="r"/>
              <a:r>
                <a:rPr lang="fr-FR" sz="1400" b="1" dirty="0" smtClean="0">
                  <a:solidFill>
                    <a:schemeClr val="bg1"/>
                  </a:solidFill>
                </a:rPr>
                <a:t> (ZS)</a:t>
              </a:r>
              <a:endParaRPr lang="fr-FR" sz="1400" b="1" dirty="0">
                <a:solidFill>
                  <a:schemeClr val="bg1"/>
                </a:solidFill>
              </a:endParaRPr>
            </a:p>
          </p:txBody>
        </p:sp>
        <p:sp>
          <p:nvSpPr>
            <p:cNvPr id="74" name="ZoneTexte 73"/>
            <p:cNvSpPr txBox="1"/>
            <p:nvPr/>
          </p:nvSpPr>
          <p:spPr>
            <a:xfrm>
              <a:off x="6172200" y="1524000"/>
              <a:ext cx="1219200" cy="954107"/>
            </a:xfrm>
            <a:prstGeom prst="rect">
              <a:avLst/>
            </a:prstGeom>
            <a:noFill/>
            <a:ln>
              <a:noFill/>
            </a:ln>
          </p:spPr>
          <p:txBody>
            <a:bodyPr wrap="square" rtlCol="0">
              <a:spAutoFit/>
            </a:bodyPr>
            <a:lstStyle/>
            <a:p>
              <a:pPr algn="ctr"/>
              <a:r>
                <a:rPr lang="fr-FR" sz="1400" b="1" dirty="0" smtClean="0">
                  <a:solidFill>
                    <a:schemeClr val="bg1"/>
                  </a:solidFill>
                </a:rPr>
                <a:t>Temps</a:t>
              </a:r>
            </a:p>
            <a:p>
              <a:pPr algn="ctr"/>
              <a:r>
                <a:rPr lang="fr-FR" sz="1400" b="1" dirty="0" smtClean="0">
                  <a:solidFill>
                    <a:schemeClr val="bg1"/>
                  </a:solidFill>
                </a:rPr>
                <a:t> moyen </a:t>
              </a:r>
            </a:p>
            <a:p>
              <a:pPr algn="ctr"/>
              <a:r>
                <a:rPr lang="fr-FR" sz="1400" b="1" dirty="0" smtClean="0">
                  <a:solidFill>
                    <a:schemeClr val="bg1"/>
                  </a:solidFill>
                </a:rPr>
                <a:t>Séjour</a:t>
              </a:r>
            </a:p>
            <a:p>
              <a:pPr algn="ctr"/>
              <a:r>
                <a:rPr lang="fr-FR" sz="1400" b="1" dirty="0" smtClean="0">
                  <a:solidFill>
                    <a:schemeClr val="bg1"/>
                  </a:solidFill>
                </a:rPr>
                <a:t>(Equivalent)</a:t>
              </a:r>
              <a:endParaRPr lang="fr-FR" sz="1400" b="1" dirty="0">
                <a:solidFill>
                  <a:schemeClr val="bg1"/>
                </a:solidFill>
              </a:endParaRPr>
            </a:p>
          </p:txBody>
        </p:sp>
        <p:sp>
          <p:nvSpPr>
            <p:cNvPr id="75" name="ZoneTexte 74"/>
            <p:cNvSpPr txBox="1"/>
            <p:nvPr/>
          </p:nvSpPr>
          <p:spPr>
            <a:xfrm>
              <a:off x="6248400" y="4876800"/>
              <a:ext cx="1106310" cy="954107"/>
            </a:xfrm>
            <a:prstGeom prst="rect">
              <a:avLst/>
            </a:prstGeom>
            <a:noFill/>
            <a:ln>
              <a:noFill/>
            </a:ln>
          </p:spPr>
          <p:txBody>
            <a:bodyPr wrap="square" rtlCol="0">
              <a:spAutoFit/>
            </a:bodyPr>
            <a:lstStyle/>
            <a:p>
              <a:pPr algn="ctr"/>
              <a:r>
                <a:rPr lang="fr-FR" sz="1400" b="1" dirty="0" smtClean="0">
                  <a:solidFill>
                    <a:schemeClr val="bg1"/>
                  </a:solidFill>
                </a:rPr>
                <a:t>Nombre</a:t>
              </a:r>
            </a:p>
            <a:p>
              <a:pPr algn="ctr"/>
              <a:r>
                <a:rPr lang="fr-FR" sz="1400" b="1" dirty="0" smtClean="0">
                  <a:solidFill>
                    <a:schemeClr val="bg1"/>
                  </a:solidFill>
                </a:rPr>
                <a:t> de</a:t>
              </a:r>
            </a:p>
            <a:p>
              <a:pPr algn="ctr"/>
              <a:r>
                <a:rPr lang="fr-FR" sz="1400" b="1" dirty="0" smtClean="0">
                  <a:solidFill>
                    <a:schemeClr val="bg1"/>
                  </a:solidFill>
                </a:rPr>
                <a:t>Péclet</a:t>
              </a:r>
            </a:p>
            <a:p>
              <a:pPr algn="ctr"/>
              <a:r>
                <a:rPr lang="fr-FR" sz="1400" b="1" dirty="0" smtClean="0">
                  <a:solidFill>
                    <a:schemeClr val="bg1"/>
                  </a:solidFill>
                </a:rPr>
                <a:t>(Equivalent)</a:t>
              </a:r>
              <a:endParaRPr lang="fr-FR" sz="1400" b="1" dirty="0">
                <a:solidFill>
                  <a:schemeClr val="bg1"/>
                </a:solidFill>
              </a:endParaRPr>
            </a:p>
          </p:txBody>
        </p:sp>
      </p:grpSp>
      <p:sp>
        <p:nvSpPr>
          <p:cNvPr id="77" name="Accolade fermante 76"/>
          <p:cNvSpPr/>
          <p:nvPr/>
        </p:nvSpPr>
        <p:spPr>
          <a:xfrm>
            <a:off x="2573868" y="990600"/>
            <a:ext cx="381000" cy="5715000"/>
          </a:xfrm>
          <a:prstGeom prst="rightBrace">
            <a:avLst>
              <a:gd name="adj1" fmla="val 20185"/>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61" name="Connecteur droit avec flèche 60"/>
          <p:cNvCxnSpPr/>
          <p:nvPr/>
        </p:nvCxnSpPr>
        <p:spPr>
          <a:xfrm>
            <a:off x="2895600" y="3826932"/>
            <a:ext cx="838200" cy="1588"/>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38" name="Groupe 37"/>
          <p:cNvGrpSpPr/>
          <p:nvPr/>
        </p:nvGrpSpPr>
        <p:grpSpPr>
          <a:xfrm>
            <a:off x="203199" y="152400"/>
            <a:ext cx="8709026" cy="276999"/>
            <a:chOff x="304800" y="152400"/>
            <a:chExt cx="8709026" cy="276999"/>
          </a:xfrm>
        </p:grpSpPr>
        <p:sp>
          <p:nvSpPr>
            <p:cNvPr id="39" name="ZoneTexte 38"/>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40" name="ZoneTexte 39"/>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41" name="ZoneTexte 40"/>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42" name="ZoneTexte 41"/>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43" name="ZoneTexte 42"/>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44" name="ZoneTexte 43"/>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49" name="Image 48"/>
          <p:cNvPicPr/>
          <p:nvPr/>
        </p:nvPicPr>
        <p:blipFill>
          <a:blip r:embed="rId3" cstate="print"/>
          <a:srcRect/>
          <a:stretch>
            <a:fillRect/>
          </a:stretch>
        </p:blipFill>
        <p:spPr bwMode="auto">
          <a:xfrm>
            <a:off x="152400" y="1828800"/>
            <a:ext cx="7162800" cy="4495800"/>
          </a:xfrm>
          <a:prstGeom prst="rect">
            <a:avLst/>
          </a:prstGeom>
          <a:noFill/>
          <a:ln w="9525">
            <a:noFill/>
            <a:miter lim="800000"/>
            <a:headEnd/>
            <a:tailEnd/>
          </a:ln>
        </p:spPr>
      </p:pic>
      <p:pic>
        <p:nvPicPr>
          <p:cNvPr id="22" name="Image 21"/>
          <p:cNvPicPr/>
          <p:nvPr/>
        </p:nvPicPr>
        <p:blipFill>
          <a:blip r:embed="rId4" cstate="print"/>
          <a:srcRect/>
          <a:stretch>
            <a:fillRect/>
          </a:stretch>
        </p:blipFill>
        <p:spPr bwMode="auto">
          <a:xfrm>
            <a:off x="5257800" y="762000"/>
            <a:ext cx="3733800" cy="2514600"/>
          </a:xfrm>
          <a:prstGeom prst="rect">
            <a:avLst/>
          </a:prstGeom>
          <a:noFill/>
          <a:ln w="9525">
            <a:noFill/>
            <a:miter lim="800000"/>
            <a:headEnd/>
            <a:tailEnd/>
          </a:ln>
        </p:spPr>
      </p:pic>
      <p:sp>
        <p:nvSpPr>
          <p:cNvPr id="21" name="Rectangle 1"/>
          <p:cNvSpPr>
            <a:spLocks noChangeArrowheads="1"/>
          </p:cNvSpPr>
          <p:nvPr/>
        </p:nvSpPr>
        <p:spPr bwMode="auto">
          <a:xfrm>
            <a:off x="7315200" y="4191000"/>
            <a:ext cx="18288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ts val="600"/>
              </a:spcBef>
              <a:spcAft>
                <a:spcPts val="600"/>
              </a:spcAft>
              <a:buClrTx/>
              <a:buSzTx/>
              <a:tabLst/>
            </a:pPr>
            <a:r>
              <a:rPr lang="fr-FR" dirty="0" smtClean="0">
                <a:solidFill>
                  <a:schemeClr val="bg1"/>
                </a:solidFill>
                <a:ea typeface="Times New Roman" pitchFamily="18" charset="0"/>
                <a:cs typeface="Times New Roman" pitchFamily="18" charset="0"/>
              </a:rPr>
              <a:t>Temps de séjour relativement courts</a:t>
            </a:r>
            <a:endParaRPr kumimoji="0" lang="fr-FR" b="0" i="0" u="none" strike="noStrike" cap="none" normalizeH="0" baseline="0" dirty="0" smtClean="0">
              <a:ln>
                <a:noFill/>
              </a:ln>
              <a:solidFill>
                <a:schemeClr val="bg1"/>
              </a:solidFill>
              <a:effectLst/>
              <a:cs typeface="Arial" pitchFamily="34" charset="0"/>
            </a:endParaRPr>
          </a:p>
        </p:txBody>
      </p:sp>
      <p:sp>
        <p:nvSpPr>
          <p:cNvPr id="36" name="Rectangle 35"/>
          <p:cNvSpPr/>
          <p:nvPr/>
        </p:nvSpPr>
        <p:spPr>
          <a:xfrm>
            <a:off x="381001" y="1295400"/>
            <a:ext cx="3581400" cy="369332"/>
          </a:xfrm>
          <a:prstGeom prst="rect">
            <a:avLst/>
          </a:prstGeom>
        </p:spPr>
        <p:txBody>
          <a:bodyPr wrap="square">
            <a:spAutoFit/>
          </a:bodyPr>
          <a:lstStyle/>
          <a:p>
            <a:pPr algn="just">
              <a:spcBef>
                <a:spcPts val="1800"/>
              </a:spcBef>
              <a:buFont typeface="Symbol" pitchFamily="18" charset="2"/>
              <a:buChar char="®"/>
            </a:pPr>
            <a:r>
              <a:rPr lang="fr-FR" dirty="0" smtClean="0">
                <a:solidFill>
                  <a:schemeClr val="bg1"/>
                </a:solidFill>
              </a:rPr>
              <a:t> Temps de séjour équivalents</a:t>
            </a:r>
          </a:p>
        </p:txBody>
      </p:sp>
      <p:sp>
        <p:nvSpPr>
          <p:cNvPr id="37" name="Espace réservé du numéro de diapositive 36"/>
          <p:cNvSpPr>
            <a:spLocks noGrp="1"/>
          </p:cNvSpPr>
          <p:nvPr>
            <p:ph type="sldNum" sz="quarter" idx="12"/>
          </p:nvPr>
        </p:nvSpPr>
        <p:spPr/>
        <p:txBody>
          <a:bodyPr/>
          <a:lstStyle/>
          <a:p>
            <a:fld id="{DF686D29-9C21-420C-949E-57973560A3A7}" type="slidenum">
              <a:rPr lang="fr-FR" smtClean="0"/>
              <a:pPr/>
              <a:t>35</a:t>
            </a:fld>
            <a:endParaRPr lang="fr-FR"/>
          </a:p>
        </p:txBody>
      </p:sp>
      <p:sp>
        <p:nvSpPr>
          <p:cNvPr id="38" name="ZoneTexte 37"/>
          <p:cNvSpPr txBox="1"/>
          <p:nvPr/>
        </p:nvSpPr>
        <p:spPr>
          <a:xfrm>
            <a:off x="533400" y="6293556"/>
            <a:ext cx="6324600" cy="369332"/>
          </a:xfrm>
          <a:prstGeom prst="rect">
            <a:avLst/>
          </a:prstGeom>
          <a:noFill/>
        </p:spPr>
        <p:txBody>
          <a:bodyPr wrap="square" rtlCol="0">
            <a:spAutoFit/>
          </a:bodyPr>
          <a:lstStyle/>
          <a:p>
            <a:pPr algn="ctr"/>
            <a:r>
              <a:rPr lang="fr-FR" dirty="0" smtClean="0">
                <a:solidFill>
                  <a:schemeClr val="bg1"/>
                </a:solidFill>
              </a:rPr>
              <a:t>Valeurs des temps de séjours équivalents contrôlés par la ZNS</a:t>
            </a:r>
            <a:endParaRPr lang="fr-FR" dirty="0">
              <a:solidFill>
                <a:schemeClr val="bg1"/>
              </a:solidFill>
            </a:endParaRPr>
          </a:p>
        </p:txBody>
      </p:sp>
      <p:sp>
        <p:nvSpPr>
          <p:cNvPr id="18" name="Rectangle 17"/>
          <p:cNvSpPr/>
          <p:nvPr/>
        </p:nvSpPr>
        <p:spPr>
          <a:xfrm>
            <a:off x="1" y="533400"/>
            <a:ext cx="5257799" cy="400110"/>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Calcul des paramètres équivalents spatialisés</a:t>
            </a:r>
          </a:p>
        </p:txBody>
      </p:sp>
      <p:grpSp>
        <p:nvGrpSpPr>
          <p:cNvPr id="23" name="Groupe 22"/>
          <p:cNvGrpSpPr/>
          <p:nvPr/>
        </p:nvGrpSpPr>
        <p:grpSpPr>
          <a:xfrm>
            <a:off x="203199" y="152400"/>
            <a:ext cx="8709026" cy="276999"/>
            <a:chOff x="304800" y="152400"/>
            <a:chExt cx="8709026" cy="276999"/>
          </a:xfrm>
        </p:grpSpPr>
        <p:sp>
          <p:nvSpPr>
            <p:cNvPr id="25" name="ZoneTexte 24"/>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26" name="ZoneTexte 25"/>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28" name="ZoneTexte 27"/>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29" name="ZoneTexte 28"/>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30" name="ZoneTexte 29"/>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1" name="ZoneTexte 30"/>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25" name="Image 24"/>
          <p:cNvPicPr/>
          <p:nvPr/>
        </p:nvPicPr>
        <p:blipFill>
          <a:blip r:embed="rId3" cstate="print"/>
          <a:srcRect/>
          <a:stretch>
            <a:fillRect/>
          </a:stretch>
        </p:blipFill>
        <p:spPr bwMode="auto">
          <a:xfrm>
            <a:off x="990600" y="1295400"/>
            <a:ext cx="7162800" cy="4495800"/>
          </a:xfrm>
          <a:prstGeom prst="rect">
            <a:avLst/>
          </a:prstGeom>
          <a:noFill/>
          <a:ln w="9525">
            <a:noFill/>
            <a:miter lim="800000"/>
            <a:headEnd/>
            <a:tailEnd/>
          </a:ln>
        </p:spPr>
      </p:pic>
      <p:sp>
        <p:nvSpPr>
          <p:cNvPr id="24" name="Rectangle 1"/>
          <p:cNvSpPr>
            <a:spLocks noChangeArrowheads="1"/>
          </p:cNvSpPr>
          <p:nvPr/>
        </p:nvSpPr>
        <p:spPr bwMode="auto">
          <a:xfrm>
            <a:off x="228600" y="5773651"/>
            <a:ext cx="8001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Aft>
                <a:spcPts val="600"/>
              </a:spcAft>
              <a:buClrTx/>
              <a:buSzTx/>
              <a:buFont typeface="Symbol" pitchFamily="18" charset="2"/>
              <a:buChar char="®"/>
              <a:tabLst/>
            </a:pPr>
            <a:r>
              <a:rPr kumimoji="0" lang="fr-FR" b="0" i="0" u="none" strike="noStrike" cap="none" normalizeH="0" baseline="0" dirty="0" smtClean="0">
                <a:ln>
                  <a:noFill/>
                </a:ln>
                <a:solidFill>
                  <a:schemeClr val="bg1"/>
                </a:solidFill>
                <a:effectLst/>
                <a:ea typeface="Times New Roman" pitchFamily="18" charset="0"/>
                <a:cs typeface="Times New Roman" pitchFamily="18" charset="0"/>
              </a:rPr>
              <a:t> Pe &gt; 1</a:t>
            </a:r>
            <a:r>
              <a:rPr kumimoji="0" lang="fr-FR" b="0" i="0" u="none" strike="noStrike" cap="none" normalizeH="0" dirty="0" smtClean="0">
                <a:ln>
                  <a:noFill/>
                </a:ln>
                <a:solidFill>
                  <a:schemeClr val="bg1"/>
                </a:solidFill>
                <a:effectLst/>
                <a:ea typeface="Times New Roman" pitchFamily="18" charset="0"/>
                <a:cs typeface="Times New Roman" pitchFamily="18" charset="0"/>
              </a:rPr>
              <a:t> advection dominante</a:t>
            </a:r>
          </a:p>
          <a:p>
            <a:pPr marL="0" marR="0" lvl="0" indent="0" algn="just" defTabSz="914400" rtl="0" eaLnBrk="1" fontAlgn="base" latinLnBrk="0" hangingPunct="1">
              <a:lnSpc>
                <a:spcPct val="100000"/>
              </a:lnSpc>
              <a:spcAft>
                <a:spcPts val="600"/>
              </a:spcAft>
              <a:buClrTx/>
              <a:buSzTx/>
              <a:buFont typeface="Symbol" pitchFamily="18" charset="2"/>
              <a:buChar char="®"/>
              <a:tabLst/>
            </a:pPr>
            <a:r>
              <a:rPr lang="fr-FR" dirty="0" smtClean="0">
                <a:solidFill>
                  <a:schemeClr val="bg1"/>
                </a:solidFill>
                <a:ea typeface="Times New Roman" pitchFamily="18" charset="0"/>
                <a:cs typeface="Times New Roman" pitchFamily="18" charset="0"/>
              </a:rPr>
              <a:t> Pe très élevé &gt; 2000  dans les zones de pertes karstiques</a:t>
            </a:r>
          </a:p>
          <a:p>
            <a:pPr marL="0" marR="0" lvl="0" indent="0" algn="just" defTabSz="914400" rtl="0" eaLnBrk="1" fontAlgn="base" latinLnBrk="0" hangingPunct="1">
              <a:lnSpc>
                <a:spcPct val="100000"/>
              </a:lnSpc>
              <a:spcAft>
                <a:spcPts val="600"/>
              </a:spcAft>
              <a:buClrTx/>
              <a:buSzTx/>
              <a:tabLst/>
            </a:pPr>
            <a:r>
              <a:rPr lang="fr-FR" dirty="0" smtClean="0">
                <a:solidFill>
                  <a:schemeClr val="bg1"/>
                </a:solidFill>
                <a:ea typeface="Times New Roman" pitchFamily="18" charset="0"/>
                <a:cs typeface="Times New Roman" pitchFamily="18" charset="0"/>
              </a:rPr>
              <a:t>Question: risque de pertes non cartographiées =&gt; fort impact sur le Péclet</a:t>
            </a:r>
            <a:endParaRPr kumimoji="0" lang="fr-FR" b="0" i="0" u="none" strike="noStrike" cap="none" normalizeH="0" baseline="0" dirty="0" smtClean="0">
              <a:ln>
                <a:noFill/>
              </a:ln>
              <a:solidFill>
                <a:schemeClr val="bg1"/>
              </a:solidFill>
              <a:effectLst/>
              <a:cs typeface="Arial" pitchFamily="34" charset="0"/>
            </a:endParaRPr>
          </a:p>
        </p:txBody>
      </p:sp>
      <p:sp>
        <p:nvSpPr>
          <p:cNvPr id="31" name="Espace réservé du numéro de diapositive 30"/>
          <p:cNvSpPr>
            <a:spLocks noGrp="1"/>
          </p:cNvSpPr>
          <p:nvPr>
            <p:ph type="sldNum" sz="quarter" idx="12"/>
          </p:nvPr>
        </p:nvSpPr>
        <p:spPr/>
        <p:txBody>
          <a:bodyPr/>
          <a:lstStyle/>
          <a:p>
            <a:fld id="{DF686D29-9C21-420C-949E-57973560A3A7}" type="slidenum">
              <a:rPr lang="fr-FR" smtClean="0"/>
              <a:pPr/>
              <a:t>36</a:t>
            </a:fld>
            <a:endParaRPr lang="fr-FR" dirty="0"/>
          </a:p>
        </p:txBody>
      </p:sp>
      <p:sp>
        <p:nvSpPr>
          <p:cNvPr id="16" name="Rectangle 15"/>
          <p:cNvSpPr/>
          <p:nvPr/>
        </p:nvSpPr>
        <p:spPr>
          <a:xfrm>
            <a:off x="381000" y="914400"/>
            <a:ext cx="8311443" cy="369332"/>
          </a:xfrm>
          <a:prstGeom prst="rect">
            <a:avLst/>
          </a:prstGeom>
        </p:spPr>
        <p:txBody>
          <a:bodyPr wrap="square">
            <a:spAutoFit/>
          </a:bodyPr>
          <a:lstStyle/>
          <a:p>
            <a:pPr algn="just">
              <a:spcBef>
                <a:spcPts val="1800"/>
              </a:spcBef>
              <a:buFont typeface="Symbol" pitchFamily="18" charset="2"/>
              <a:buChar char="®"/>
            </a:pPr>
            <a:r>
              <a:rPr lang="fr-FR" dirty="0" smtClean="0">
                <a:solidFill>
                  <a:schemeClr val="bg1"/>
                </a:solidFill>
              </a:rPr>
              <a:t> Nombre de Péclet équivalent</a:t>
            </a:r>
          </a:p>
        </p:txBody>
      </p:sp>
      <p:sp>
        <p:nvSpPr>
          <p:cNvPr id="17" name="Rectangle 16"/>
          <p:cNvSpPr/>
          <p:nvPr/>
        </p:nvSpPr>
        <p:spPr>
          <a:xfrm>
            <a:off x="0" y="457200"/>
            <a:ext cx="8311443" cy="400110"/>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Calcul des paramètres équivalents spatialisés</a:t>
            </a:r>
          </a:p>
        </p:txBody>
      </p:sp>
      <p:grpSp>
        <p:nvGrpSpPr>
          <p:cNvPr id="18" name="Groupe 17"/>
          <p:cNvGrpSpPr/>
          <p:nvPr/>
        </p:nvGrpSpPr>
        <p:grpSpPr>
          <a:xfrm>
            <a:off x="203199" y="152400"/>
            <a:ext cx="8709026" cy="276999"/>
            <a:chOff x="304800" y="152400"/>
            <a:chExt cx="8709026" cy="276999"/>
          </a:xfrm>
        </p:grpSpPr>
        <p:sp>
          <p:nvSpPr>
            <p:cNvPr id="19" name="ZoneTexte 18"/>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20" name="ZoneTexte 19"/>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21" name="ZoneTexte 20"/>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22" name="ZoneTexte 21"/>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32" name="ZoneTexte 31"/>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3" name="ZoneTexte 32"/>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F686D29-9C21-420C-949E-57973560A3A7}" type="slidenum">
              <a:rPr lang="fr-FR" smtClean="0"/>
              <a:pPr/>
              <a:t>37</a:t>
            </a:fld>
            <a:endParaRPr lang="fr-FR"/>
          </a:p>
        </p:txBody>
      </p:sp>
      <p:sp>
        <p:nvSpPr>
          <p:cNvPr id="8" name="Rectangle 7"/>
          <p:cNvSpPr/>
          <p:nvPr/>
        </p:nvSpPr>
        <p:spPr>
          <a:xfrm>
            <a:off x="0" y="685800"/>
            <a:ext cx="8915400" cy="707886"/>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Test: Résultat d’une réponse impulsionnelle à partir de l’implémentation pré-	définie</a:t>
            </a:r>
          </a:p>
        </p:txBody>
      </p:sp>
      <p:grpSp>
        <p:nvGrpSpPr>
          <p:cNvPr id="9" name="Groupe 8"/>
          <p:cNvGrpSpPr/>
          <p:nvPr/>
        </p:nvGrpSpPr>
        <p:grpSpPr>
          <a:xfrm>
            <a:off x="203199" y="152400"/>
            <a:ext cx="8709026" cy="276999"/>
            <a:chOff x="304800" y="152400"/>
            <a:chExt cx="8709026" cy="276999"/>
          </a:xfrm>
        </p:grpSpPr>
        <p:sp>
          <p:nvSpPr>
            <p:cNvPr id="10" name="ZoneTexte 9"/>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11" name="ZoneTexte 10"/>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12" name="ZoneTexte 11"/>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13" name="ZoneTexte 12"/>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14" name="ZoneTexte 13"/>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15" name="ZoneTexte 14"/>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grpSp>
        <p:nvGrpSpPr>
          <p:cNvPr id="17" name="Groupe 16"/>
          <p:cNvGrpSpPr/>
          <p:nvPr/>
        </p:nvGrpSpPr>
        <p:grpSpPr>
          <a:xfrm>
            <a:off x="914400" y="1524000"/>
            <a:ext cx="6934200" cy="4038600"/>
            <a:chOff x="1295400" y="1524000"/>
            <a:chExt cx="6934200" cy="4038600"/>
          </a:xfrm>
        </p:grpSpPr>
        <p:graphicFrame>
          <p:nvGraphicFramePr>
            <p:cNvPr id="6" name="Graphique 5"/>
            <p:cNvGraphicFramePr/>
            <p:nvPr/>
          </p:nvGraphicFramePr>
          <p:xfrm>
            <a:off x="1295400" y="1828800"/>
            <a:ext cx="6400800"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16" name="Rectangle 15"/>
            <p:cNvSpPr/>
            <p:nvPr/>
          </p:nvSpPr>
          <p:spPr>
            <a:xfrm>
              <a:off x="1600200" y="1524000"/>
              <a:ext cx="6629400" cy="3886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
          <p:cNvSpPr>
            <a:spLocks noChangeArrowheads="1"/>
          </p:cNvSpPr>
          <p:nvPr/>
        </p:nvSpPr>
        <p:spPr bwMode="auto">
          <a:xfrm>
            <a:off x="990600" y="5562600"/>
            <a:ext cx="7086600" cy="723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Aft>
                <a:spcPts val="600"/>
              </a:spcAft>
              <a:buFont typeface="Symbol" pitchFamily="18" charset="2"/>
              <a:buChar char="®"/>
            </a:pPr>
            <a:r>
              <a:rPr kumimoji="0" lang="fr-FR" b="0" i="0" u="none" strike="noStrike" cap="none" normalizeH="0" baseline="0" dirty="0" smtClean="0">
                <a:ln>
                  <a:noFill/>
                </a:ln>
                <a:solidFill>
                  <a:schemeClr val="bg1"/>
                </a:solidFill>
                <a:effectLst/>
                <a:cs typeface="Arial" pitchFamily="34" charset="0"/>
              </a:rPr>
              <a:t> </a:t>
            </a:r>
            <a:r>
              <a:rPr lang="fr-FR" dirty="0" smtClean="0">
                <a:solidFill>
                  <a:schemeClr val="bg1"/>
                </a:solidFill>
                <a:ea typeface="Times New Roman" pitchFamily="18" charset="0"/>
                <a:cs typeface="Times New Roman" pitchFamily="18" charset="0"/>
              </a:rPr>
              <a:t>Le pic se manifeste autour des temps de séjour allant de 1 à 2 mois</a:t>
            </a:r>
            <a:endParaRPr kumimoji="0" lang="fr-FR" b="0" i="0" u="none" strike="noStrike" cap="none" normalizeH="0" dirty="0" smtClean="0">
              <a:ln>
                <a:noFill/>
              </a:ln>
              <a:solidFill>
                <a:schemeClr val="bg1"/>
              </a:solidFill>
              <a:effectLst/>
              <a:cs typeface="Arial" pitchFamily="34" charset="0"/>
            </a:endParaRPr>
          </a:p>
          <a:p>
            <a:pPr lvl="0" algn="just" fontAlgn="base">
              <a:spcAft>
                <a:spcPts val="600"/>
              </a:spcAft>
              <a:buFont typeface="Symbol" pitchFamily="18" charset="2"/>
              <a:buChar char="®"/>
            </a:pPr>
            <a:r>
              <a:rPr lang="fr-FR" dirty="0" smtClean="0">
                <a:solidFill>
                  <a:schemeClr val="bg1"/>
                </a:solidFill>
                <a:cs typeface="Arial" pitchFamily="34" charset="0"/>
              </a:rPr>
              <a:t> </a:t>
            </a:r>
            <a:r>
              <a:rPr lang="fr-FR" dirty="0" smtClean="0">
                <a:solidFill>
                  <a:schemeClr val="bg1"/>
                </a:solidFill>
                <a:ea typeface="Times New Roman" pitchFamily="18" charset="0"/>
                <a:cs typeface="Times New Roman" pitchFamily="18" charset="0"/>
              </a:rPr>
              <a:t>A</a:t>
            </a:r>
            <a:r>
              <a:rPr lang="fr-FR" dirty="0" smtClean="0">
                <a:solidFill>
                  <a:schemeClr val="bg1"/>
                </a:solidFill>
                <a:cs typeface="Times New Roman" pitchFamily="18" charset="0"/>
              </a:rPr>
              <a:t>tténuation rapide des pics jusqu’à une valeur quasi nulle à 12 mois</a:t>
            </a:r>
            <a:endParaRPr kumimoji="0" lang="fr-FR" b="0" i="0" u="none" strike="noStrike" cap="none" normalizeH="0" baseline="0" dirty="0" smtClean="0">
              <a:ln>
                <a:noFill/>
              </a:ln>
              <a:solidFill>
                <a:schemeClr val="bg1"/>
              </a:solidFill>
              <a:effectLst/>
              <a:cs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25" name="Graphique 24"/>
          <p:cNvGraphicFramePr/>
          <p:nvPr/>
        </p:nvGraphicFramePr>
        <p:xfrm>
          <a:off x="3429000" y="1371600"/>
          <a:ext cx="55626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199681" name="Rectangle 1"/>
          <p:cNvSpPr>
            <a:spLocks noChangeArrowheads="1"/>
          </p:cNvSpPr>
          <p:nvPr/>
        </p:nvSpPr>
        <p:spPr bwMode="auto">
          <a:xfrm>
            <a:off x="0" y="5486400"/>
            <a:ext cx="87630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ts val="600"/>
              </a:spcBef>
              <a:spcAft>
                <a:spcPts val="600"/>
              </a:spcAft>
              <a:buFont typeface="Symbol" pitchFamily="18" charset="2"/>
              <a:buChar char="®"/>
            </a:pPr>
            <a:r>
              <a:rPr kumimoji="0" lang="fr-FR" b="0" i="0" u="none" strike="noStrike" cap="none" normalizeH="0" baseline="0" dirty="0" smtClean="0">
                <a:ln>
                  <a:noFill/>
                </a:ln>
                <a:solidFill>
                  <a:schemeClr val="bg1"/>
                </a:solidFill>
                <a:effectLst/>
                <a:cs typeface="Times New Roman" pitchFamily="18" charset="0"/>
              </a:rPr>
              <a:t> Intensité des pics peut être doublée </a:t>
            </a:r>
            <a:r>
              <a:rPr kumimoji="0" lang="fr-FR" b="0" i="0" u="none" strike="noStrike" cap="none" normalizeH="0" dirty="0" smtClean="0">
                <a:ln>
                  <a:noFill/>
                </a:ln>
                <a:solidFill>
                  <a:schemeClr val="bg1"/>
                </a:solidFill>
                <a:effectLst/>
                <a:cs typeface="Times New Roman" pitchFamily="18" charset="0"/>
              </a:rPr>
              <a:t>par la présence de pertes </a:t>
            </a:r>
          </a:p>
          <a:p>
            <a:pPr lvl="0" algn="just" fontAlgn="base">
              <a:spcBef>
                <a:spcPts val="600"/>
              </a:spcBef>
              <a:spcAft>
                <a:spcPts val="600"/>
              </a:spcAft>
              <a:buFont typeface="Symbol" pitchFamily="18" charset="2"/>
              <a:buChar char="®"/>
            </a:pPr>
            <a:r>
              <a:rPr kumimoji="0" lang="fr-FR" b="0" i="0" u="none" strike="noStrike" cap="none" normalizeH="0" dirty="0" smtClean="0">
                <a:ln>
                  <a:noFill/>
                </a:ln>
                <a:solidFill>
                  <a:schemeClr val="bg1"/>
                </a:solidFill>
                <a:effectLst/>
                <a:cs typeface="Times New Roman" pitchFamily="18" charset="0"/>
              </a:rPr>
              <a:t> Tendance à la sous estimation</a:t>
            </a:r>
            <a:endParaRPr kumimoji="0" lang="fr-FR" b="0" i="0" u="none" strike="noStrike" cap="none" normalizeH="0" baseline="0" dirty="0" smtClean="0">
              <a:ln>
                <a:noFill/>
              </a:ln>
              <a:solidFill>
                <a:schemeClr val="bg1"/>
              </a:solidFill>
              <a:effectLst/>
              <a:cs typeface="Arial" pitchFamily="34" charset="0"/>
            </a:endParaRPr>
          </a:p>
        </p:txBody>
      </p:sp>
      <p:sp>
        <p:nvSpPr>
          <p:cNvPr id="23" name="Rectangle 22"/>
          <p:cNvSpPr/>
          <p:nvPr/>
        </p:nvSpPr>
        <p:spPr>
          <a:xfrm>
            <a:off x="3886200" y="1447800"/>
            <a:ext cx="5105400" cy="373380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
          <p:cNvSpPr>
            <a:spLocks noChangeArrowheads="1"/>
          </p:cNvSpPr>
          <p:nvPr/>
        </p:nvSpPr>
        <p:spPr bwMode="auto">
          <a:xfrm>
            <a:off x="0" y="1676400"/>
            <a:ext cx="3810000"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282575" rtl="0" eaLnBrk="1" fontAlgn="base" latinLnBrk="0" hangingPunct="1">
              <a:lnSpc>
                <a:spcPct val="100000"/>
              </a:lnSpc>
              <a:spcBef>
                <a:spcPts val="600"/>
              </a:spcBef>
              <a:spcAft>
                <a:spcPts val="600"/>
              </a:spcAft>
              <a:buClrTx/>
              <a:buSzTx/>
              <a:tabLst/>
            </a:pPr>
            <a:r>
              <a:rPr lang="fr-FR" b="1" dirty="0" smtClean="0">
                <a:solidFill>
                  <a:schemeClr val="bg1"/>
                </a:solidFill>
                <a:ea typeface="Times New Roman" pitchFamily="18" charset="0"/>
                <a:cs typeface="Times New Roman" pitchFamily="18" charset="0"/>
              </a:rPr>
              <a:t>	</a:t>
            </a:r>
            <a:r>
              <a:rPr lang="fr-FR" b="1" u="sng" dirty="0" smtClean="0">
                <a:solidFill>
                  <a:schemeClr val="bg1"/>
                </a:solidFill>
                <a:ea typeface="Times New Roman" pitchFamily="18" charset="0"/>
                <a:cs typeface="Times New Roman" pitchFamily="18" charset="0"/>
              </a:rPr>
              <a:t>Zone non saturée</a:t>
            </a:r>
          </a:p>
          <a:p>
            <a:pPr marL="0" marR="0" lvl="0" indent="0" algn="just" defTabSz="914400" rtl="0" eaLnBrk="1" fontAlgn="base" latinLnBrk="0" hangingPunct="1">
              <a:lnSpc>
                <a:spcPct val="100000"/>
              </a:lnSpc>
              <a:spcBef>
                <a:spcPts val="600"/>
              </a:spcBef>
              <a:spcAft>
                <a:spcPts val="600"/>
              </a:spcAft>
              <a:buClrTx/>
              <a:buSzTx/>
              <a:buFont typeface="Symbol" pitchFamily="18" charset="2"/>
              <a:buChar char="®"/>
              <a:tabLst/>
            </a:pPr>
            <a:r>
              <a:rPr lang="fr-FR" dirty="0" smtClean="0">
                <a:solidFill>
                  <a:schemeClr val="bg1"/>
                </a:solidFill>
                <a:ea typeface="Times New Roman" pitchFamily="18" charset="0"/>
                <a:cs typeface="Times New Roman" pitchFamily="18" charset="0"/>
              </a:rPr>
              <a:t> DTS 1 : Valeur de paramètres établis suite à la caractérisation du site</a:t>
            </a:r>
          </a:p>
          <a:p>
            <a:pPr marL="0" marR="0" lvl="0" indent="0" algn="just" defTabSz="914400" rtl="0" eaLnBrk="1" fontAlgn="base" latinLnBrk="0" hangingPunct="1">
              <a:lnSpc>
                <a:spcPct val="100000"/>
              </a:lnSpc>
              <a:spcBef>
                <a:spcPts val="600"/>
              </a:spcBef>
              <a:spcAft>
                <a:spcPts val="600"/>
              </a:spcAft>
              <a:buClrTx/>
              <a:buSzTx/>
              <a:buFont typeface="Symbol" pitchFamily="18" charset="2"/>
              <a:buChar char="®"/>
              <a:tabLst/>
            </a:pPr>
            <a:r>
              <a:rPr kumimoji="0" lang="fr-FR" b="0" i="0" u="none" strike="noStrike" cap="none" normalizeH="0" baseline="0" dirty="0" smtClean="0">
                <a:ln>
                  <a:noFill/>
                </a:ln>
                <a:solidFill>
                  <a:schemeClr val="bg1"/>
                </a:solidFill>
                <a:effectLst/>
                <a:cs typeface="Times New Roman" pitchFamily="18" charset="0"/>
              </a:rPr>
              <a:t> </a:t>
            </a:r>
            <a:r>
              <a:rPr kumimoji="0" lang="fr-FR" b="0" i="0" u="none" strike="noStrike" cap="none" normalizeH="0" baseline="0" dirty="0" smtClean="0">
                <a:ln>
                  <a:noFill/>
                </a:ln>
                <a:effectLst/>
                <a:cs typeface="Times New Roman" pitchFamily="18" charset="0"/>
              </a:rPr>
              <a:t>DTS 2 </a:t>
            </a:r>
            <a:r>
              <a:rPr kumimoji="0" lang="fr-FR" b="0" i="0" u="none" strike="noStrike" cap="none" normalizeH="0" baseline="0" dirty="0" smtClean="0">
                <a:ln>
                  <a:noFill/>
                </a:ln>
                <a:solidFill>
                  <a:schemeClr val="bg1"/>
                </a:solidFill>
                <a:effectLst/>
                <a:cs typeface="Times New Roman" pitchFamily="18" charset="0"/>
              </a:rPr>
              <a:t>: Valeur</a:t>
            </a:r>
            <a:r>
              <a:rPr kumimoji="0" lang="fr-FR" b="0" i="0" u="none" strike="noStrike" cap="none" normalizeH="0" dirty="0" smtClean="0">
                <a:ln>
                  <a:noFill/>
                </a:ln>
                <a:solidFill>
                  <a:schemeClr val="bg1"/>
                </a:solidFill>
                <a:effectLst/>
                <a:cs typeface="Times New Roman" pitchFamily="18" charset="0"/>
              </a:rPr>
              <a:t> de paramètres </a:t>
            </a:r>
            <a:r>
              <a:rPr lang="fr-FR" dirty="0" smtClean="0">
                <a:solidFill>
                  <a:schemeClr val="bg1"/>
                </a:solidFill>
                <a:cs typeface="Times New Roman" pitchFamily="18" charset="0"/>
              </a:rPr>
              <a:t>homogènes à</a:t>
            </a:r>
            <a:r>
              <a:rPr kumimoji="0" lang="fr-FR" b="0" i="0" u="none" strike="noStrike" cap="none" normalizeH="0" dirty="0" smtClean="0">
                <a:ln>
                  <a:noFill/>
                </a:ln>
                <a:solidFill>
                  <a:schemeClr val="bg1"/>
                </a:solidFill>
                <a:effectLst/>
                <a:cs typeface="Times New Roman" pitchFamily="18" charset="0"/>
              </a:rPr>
              <a:t> tout le secteur : Sable</a:t>
            </a:r>
          </a:p>
          <a:p>
            <a:pPr marL="0" marR="0" lvl="0" indent="0" algn="just" defTabSz="914400" rtl="0" eaLnBrk="1" fontAlgn="base" latinLnBrk="0" hangingPunct="1">
              <a:lnSpc>
                <a:spcPct val="100000"/>
              </a:lnSpc>
              <a:spcBef>
                <a:spcPts val="600"/>
              </a:spcBef>
              <a:spcAft>
                <a:spcPts val="600"/>
              </a:spcAft>
              <a:buClrTx/>
              <a:buSzTx/>
              <a:buFont typeface="Symbol" pitchFamily="18" charset="2"/>
              <a:buChar char="®"/>
              <a:tabLst/>
            </a:pPr>
            <a:r>
              <a:rPr lang="fr-FR" dirty="0" smtClean="0">
                <a:solidFill>
                  <a:schemeClr val="bg1"/>
                </a:solidFill>
                <a:cs typeface="Times New Roman" pitchFamily="18" charset="0"/>
              </a:rPr>
              <a:t> </a:t>
            </a:r>
            <a:r>
              <a:rPr lang="fr-FR" dirty="0" smtClean="0">
                <a:solidFill>
                  <a:srgbClr val="C00000"/>
                </a:solidFill>
                <a:cs typeface="Times New Roman" pitchFamily="18" charset="0"/>
              </a:rPr>
              <a:t>DTS  3   </a:t>
            </a:r>
            <a:r>
              <a:rPr lang="fr-FR" dirty="0" smtClean="0">
                <a:solidFill>
                  <a:schemeClr val="bg1"/>
                </a:solidFill>
                <a:cs typeface="Times New Roman" pitchFamily="18" charset="0"/>
              </a:rPr>
              <a:t>: Ajout de pertes avec des temps de séjour inférieurs à 1 mois</a:t>
            </a:r>
            <a:endParaRPr kumimoji="0" lang="fr-FR" b="0" i="0" u="none" strike="noStrike" cap="none" normalizeH="0" baseline="0" dirty="0" smtClean="0">
              <a:ln>
                <a:noFill/>
              </a:ln>
              <a:solidFill>
                <a:schemeClr val="bg1"/>
              </a:solidFill>
              <a:effectLst/>
              <a:cs typeface="Arial" pitchFamily="34" charset="0"/>
            </a:endParaRPr>
          </a:p>
        </p:txBody>
      </p:sp>
      <p:pic>
        <p:nvPicPr>
          <p:cNvPr id="21" name="Image 20"/>
          <p:cNvPicPr/>
          <p:nvPr/>
        </p:nvPicPr>
        <p:blipFill>
          <a:blip r:embed="rId4" cstate="print"/>
          <a:srcRect/>
          <a:stretch>
            <a:fillRect/>
          </a:stretch>
        </p:blipFill>
        <p:spPr bwMode="auto">
          <a:xfrm>
            <a:off x="5867400" y="1905000"/>
            <a:ext cx="3048000" cy="2057400"/>
          </a:xfrm>
          <a:prstGeom prst="rect">
            <a:avLst/>
          </a:prstGeom>
          <a:noFill/>
          <a:ln w="9525">
            <a:noFill/>
            <a:miter lim="800000"/>
            <a:headEnd/>
            <a:tailEnd/>
          </a:ln>
        </p:spPr>
      </p:pic>
      <p:sp>
        <p:nvSpPr>
          <p:cNvPr id="31" name="Espace réservé du numéro de diapositive 30"/>
          <p:cNvSpPr>
            <a:spLocks noGrp="1"/>
          </p:cNvSpPr>
          <p:nvPr>
            <p:ph type="sldNum" sz="quarter" idx="12"/>
          </p:nvPr>
        </p:nvSpPr>
        <p:spPr/>
        <p:txBody>
          <a:bodyPr/>
          <a:lstStyle/>
          <a:p>
            <a:fld id="{DF686D29-9C21-420C-949E-57973560A3A7}" type="slidenum">
              <a:rPr lang="fr-FR" smtClean="0"/>
              <a:pPr/>
              <a:t>38</a:t>
            </a:fld>
            <a:endParaRPr lang="fr-FR"/>
          </a:p>
        </p:txBody>
      </p:sp>
      <p:sp>
        <p:nvSpPr>
          <p:cNvPr id="19" name="Rectangle 18"/>
          <p:cNvSpPr/>
          <p:nvPr/>
        </p:nvSpPr>
        <p:spPr>
          <a:xfrm>
            <a:off x="0" y="685800"/>
            <a:ext cx="8311443" cy="400110"/>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Sensibilité des résultats à la description de la zone non saturée</a:t>
            </a:r>
          </a:p>
        </p:txBody>
      </p:sp>
      <p:grpSp>
        <p:nvGrpSpPr>
          <p:cNvPr id="22" name="Groupe 21"/>
          <p:cNvGrpSpPr/>
          <p:nvPr/>
        </p:nvGrpSpPr>
        <p:grpSpPr>
          <a:xfrm>
            <a:off x="203199" y="152400"/>
            <a:ext cx="8709026" cy="276999"/>
            <a:chOff x="304800" y="152400"/>
            <a:chExt cx="8709026" cy="276999"/>
          </a:xfrm>
        </p:grpSpPr>
        <p:sp>
          <p:nvSpPr>
            <p:cNvPr id="24" name="ZoneTexte 23"/>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2" name="ZoneTexte 31"/>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3" name="ZoneTexte 32"/>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34" name="ZoneTexte 33"/>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35" name="ZoneTexte 34"/>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6" name="ZoneTexte 35"/>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p:cNvPicPr>
            <a:picLocks noChangeAspect="1" noChangeArrowheads="1"/>
          </p:cNvPicPr>
          <p:nvPr/>
        </p:nvPicPr>
        <p:blipFill>
          <a:blip r:embed="rId3"/>
          <a:srcRect/>
          <a:stretch>
            <a:fillRect/>
          </a:stretch>
        </p:blipFill>
        <p:spPr bwMode="auto">
          <a:xfrm>
            <a:off x="2819400" y="2971800"/>
            <a:ext cx="6188075" cy="3733800"/>
          </a:xfrm>
          <a:prstGeom prst="rect">
            <a:avLst/>
          </a:prstGeom>
          <a:noFill/>
          <a:ln w="9525">
            <a:noFill/>
            <a:miter lim="800000"/>
            <a:headEnd/>
            <a:tailEnd/>
          </a:ln>
          <a:effectLst/>
        </p:spPr>
      </p:pic>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0405"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6545" name="Rectangle 1"/>
          <p:cNvSpPr>
            <a:spLocks noChangeArrowheads="1"/>
          </p:cNvSpPr>
          <p:nvPr/>
        </p:nvSpPr>
        <p:spPr bwMode="auto">
          <a:xfrm>
            <a:off x="4114800" y="1250241"/>
            <a:ext cx="48006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bg1"/>
                </a:solidFill>
                <a:effectLst/>
                <a:ea typeface="Times New Roman" pitchFamily="18" charset="0"/>
                <a:cs typeface="Times New Roman" pitchFamily="18" charset="0"/>
              </a:rPr>
              <a:t>Application</a:t>
            </a:r>
            <a:r>
              <a:rPr kumimoji="0" lang="fr-FR" b="0" i="0" u="none" strike="noStrike" cap="none" normalizeH="0" baseline="0" dirty="0" smtClean="0">
                <a:ln>
                  <a:noFill/>
                </a:ln>
                <a:solidFill>
                  <a:schemeClr val="tx1"/>
                </a:solidFill>
                <a:effectLst/>
                <a:ea typeface="Times New Roman" pitchFamily="18" charset="0"/>
                <a:cs typeface="Times New Roman" pitchFamily="18" charset="0"/>
              </a:rPr>
              <a:t> </a:t>
            </a:r>
            <a:r>
              <a:rPr kumimoji="0" lang="fr-FR" b="0" i="0" u="none" strike="noStrike" cap="none" normalizeH="0" baseline="0" dirty="0" smtClean="0">
                <a:ln>
                  <a:noFill/>
                </a:ln>
                <a:solidFill>
                  <a:schemeClr val="bg1"/>
                </a:solidFill>
                <a:effectLst/>
                <a:ea typeface="Times New Roman" pitchFamily="18" charset="0"/>
                <a:cs typeface="Times New Roman" pitchFamily="18" charset="0"/>
              </a:rPr>
              <a:t>réalisée sur les parcelles de maïs,</a:t>
            </a:r>
            <a:r>
              <a:rPr kumimoji="0" lang="fr-FR" b="0" i="0" u="none" strike="noStrike" cap="none" normalizeH="0" dirty="0" smtClean="0">
                <a:ln>
                  <a:noFill/>
                </a:ln>
                <a:solidFill>
                  <a:schemeClr val="bg1"/>
                </a:solidFill>
                <a:effectLst/>
                <a:ea typeface="Times New Roman" pitchFamily="18" charset="0"/>
                <a:cs typeface="Times New Roman" pitchFamily="18" charset="0"/>
              </a:rPr>
              <a:t> </a:t>
            </a:r>
            <a:r>
              <a:rPr kumimoji="0" lang="fr-FR" b="0" i="0" u="none" strike="noStrike" cap="none" normalizeH="0" baseline="0" dirty="0" smtClean="0">
                <a:ln>
                  <a:noFill/>
                </a:ln>
                <a:solidFill>
                  <a:schemeClr val="bg1"/>
                </a:solidFill>
                <a:effectLst/>
                <a:ea typeface="Times New Roman" pitchFamily="18" charset="0"/>
                <a:cs typeface="Times New Roman" pitchFamily="18" charset="0"/>
              </a:rPr>
              <a:t>à un pas de temps mensuel, entre 1960 et 2003</a:t>
            </a:r>
            <a:r>
              <a:rPr kumimoji="0" lang="fr-FR" b="0" i="0" u="none" strike="noStrike" cap="none" normalizeH="0" baseline="0" dirty="0" smtClean="0">
                <a:ln>
                  <a:noFill/>
                </a:ln>
                <a:solidFill>
                  <a:schemeClr val="bg1"/>
                </a:solidFill>
                <a:effectLst/>
                <a:cs typeface="Arial" pitchFamily="34" charset="0"/>
              </a:rPr>
              <a:t> </a:t>
            </a:r>
          </a:p>
        </p:txBody>
      </p:sp>
      <p:grpSp>
        <p:nvGrpSpPr>
          <p:cNvPr id="2" name="Groupe 36"/>
          <p:cNvGrpSpPr/>
          <p:nvPr/>
        </p:nvGrpSpPr>
        <p:grpSpPr>
          <a:xfrm rot="10800000">
            <a:off x="3670546" y="1302121"/>
            <a:ext cx="510822" cy="533400"/>
            <a:chOff x="4876800" y="1981200"/>
            <a:chExt cx="510822" cy="533400"/>
          </a:xfrm>
        </p:grpSpPr>
        <p:cxnSp>
          <p:nvCxnSpPr>
            <p:cNvPr id="27" name="Connecteur droit avec flèche 26"/>
            <p:cNvCxnSpPr/>
            <p:nvPr/>
          </p:nvCxnSpPr>
          <p:spPr>
            <a:xfrm>
              <a:off x="5006622" y="2239086"/>
              <a:ext cx="3810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Accolade fermante 29"/>
            <p:cNvSpPr/>
            <p:nvPr/>
          </p:nvSpPr>
          <p:spPr>
            <a:xfrm>
              <a:off x="4876800" y="1981200"/>
              <a:ext cx="228600" cy="533400"/>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35" name="Espace réservé du numéro de diapositive 34"/>
          <p:cNvSpPr>
            <a:spLocks noGrp="1"/>
          </p:cNvSpPr>
          <p:nvPr>
            <p:ph type="sldNum" sz="quarter" idx="12"/>
          </p:nvPr>
        </p:nvSpPr>
        <p:spPr>
          <a:xfrm>
            <a:off x="7032978" y="6607703"/>
            <a:ext cx="2133600" cy="365125"/>
          </a:xfrm>
        </p:spPr>
        <p:txBody>
          <a:bodyPr/>
          <a:lstStyle/>
          <a:p>
            <a:fld id="{DF686D29-9C21-420C-949E-57973560A3A7}" type="slidenum">
              <a:rPr lang="fr-FR" smtClean="0">
                <a:solidFill>
                  <a:schemeClr val="bg1"/>
                </a:solidFill>
              </a:rPr>
              <a:pPr/>
              <a:t>39</a:t>
            </a:fld>
            <a:endParaRPr lang="fr-FR" dirty="0">
              <a:solidFill>
                <a:schemeClr val="bg1"/>
              </a:solidFill>
            </a:endParaRPr>
          </a:p>
        </p:txBody>
      </p:sp>
      <p:sp>
        <p:nvSpPr>
          <p:cNvPr id="25" name="ZoneTexte 24"/>
          <p:cNvSpPr txBox="1"/>
          <p:nvPr/>
        </p:nvSpPr>
        <p:spPr>
          <a:xfrm>
            <a:off x="2286000" y="1143000"/>
            <a:ext cx="533400" cy="369332"/>
          </a:xfrm>
          <a:prstGeom prst="rect">
            <a:avLst/>
          </a:prstGeom>
          <a:noFill/>
        </p:spPr>
        <p:txBody>
          <a:bodyPr wrap="square" rtlCol="0">
            <a:spAutoFit/>
          </a:bodyPr>
          <a:lstStyle/>
          <a:p>
            <a:r>
              <a:rPr lang="fr-FR" b="1" i="1" dirty="0" smtClean="0">
                <a:solidFill>
                  <a:srgbClr val="C00000"/>
                </a:solidFill>
                <a:latin typeface="Times New Roman" pitchFamily="18" charset="0"/>
                <a:cs typeface="Times New Roman" pitchFamily="18" charset="0"/>
              </a:rPr>
              <a:t>M</a:t>
            </a:r>
            <a:r>
              <a:rPr lang="fr-FR" b="1" baseline="-25000" dirty="0" smtClean="0">
                <a:solidFill>
                  <a:srgbClr val="C00000"/>
                </a:solidFill>
              </a:rPr>
              <a:t>0</a:t>
            </a:r>
            <a:endParaRPr lang="fr-FR" b="1" baseline="-25000" dirty="0">
              <a:solidFill>
                <a:srgbClr val="C00000"/>
              </a:solidFill>
            </a:endParaRPr>
          </a:p>
        </p:txBody>
      </p:sp>
      <p:sp>
        <p:nvSpPr>
          <p:cNvPr id="26" name="ZoneTexte 25"/>
          <p:cNvSpPr txBox="1"/>
          <p:nvPr/>
        </p:nvSpPr>
        <p:spPr>
          <a:xfrm>
            <a:off x="0" y="3733800"/>
            <a:ext cx="2819400" cy="2031325"/>
          </a:xfrm>
          <a:prstGeom prst="rect">
            <a:avLst/>
          </a:prstGeom>
          <a:noFill/>
        </p:spPr>
        <p:txBody>
          <a:bodyPr wrap="square" rtlCol="0">
            <a:spAutoFit/>
          </a:bodyPr>
          <a:lstStyle/>
          <a:p>
            <a:r>
              <a:rPr lang="fr-FR" dirty="0" smtClean="0">
                <a:solidFill>
                  <a:schemeClr val="bg1"/>
                </a:solidFill>
              </a:rPr>
              <a:t>(+) Ordre de grandeur respecté</a:t>
            </a:r>
          </a:p>
          <a:p>
            <a:endParaRPr lang="fr-FR" dirty="0" smtClean="0">
              <a:solidFill>
                <a:schemeClr val="bg1"/>
              </a:solidFill>
            </a:endParaRPr>
          </a:p>
          <a:p>
            <a:r>
              <a:rPr lang="fr-FR" dirty="0" smtClean="0">
                <a:solidFill>
                  <a:schemeClr val="bg1"/>
                </a:solidFill>
              </a:rPr>
              <a:t>(+) Si retard de 44 jours</a:t>
            </a:r>
          </a:p>
          <a:p>
            <a:endParaRPr lang="fr-FR" dirty="0" smtClean="0">
              <a:solidFill>
                <a:schemeClr val="bg1"/>
              </a:solidFill>
            </a:endParaRPr>
          </a:p>
          <a:p>
            <a:r>
              <a:rPr lang="fr-FR" dirty="0" smtClean="0">
                <a:solidFill>
                  <a:schemeClr val="bg1"/>
                </a:solidFill>
              </a:rPr>
              <a:t>(+) Corrélation coefficient de </a:t>
            </a:r>
            <a:r>
              <a:rPr lang="fr-FR" b="1" dirty="0" smtClean="0">
                <a:solidFill>
                  <a:schemeClr val="bg1"/>
                </a:solidFill>
              </a:rPr>
              <a:t>NASH = 70 %</a:t>
            </a:r>
            <a:endParaRPr lang="fr-FR" b="1" dirty="0">
              <a:solidFill>
                <a:schemeClr val="bg1"/>
              </a:solidFill>
            </a:endParaRPr>
          </a:p>
        </p:txBody>
      </p:sp>
      <p:sp>
        <p:nvSpPr>
          <p:cNvPr id="28" name="ZoneTexte 27"/>
          <p:cNvSpPr txBox="1"/>
          <p:nvPr/>
        </p:nvSpPr>
        <p:spPr>
          <a:xfrm>
            <a:off x="4038600" y="1995312"/>
            <a:ext cx="4953000" cy="646331"/>
          </a:xfrm>
          <a:prstGeom prst="rect">
            <a:avLst/>
          </a:prstGeom>
          <a:noFill/>
        </p:spPr>
        <p:txBody>
          <a:bodyPr wrap="square" rtlCol="0">
            <a:spAutoFit/>
          </a:bodyPr>
          <a:lstStyle/>
          <a:p>
            <a:pPr algn="just"/>
            <a:r>
              <a:rPr lang="fr-FR" dirty="0" smtClean="0">
                <a:solidFill>
                  <a:schemeClr val="bg1"/>
                </a:solidFill>
                <a:sym typeface="Wingdings" pitchFamily="2" charset="2"/>
              </a:rPr>
              <a:t> </a:t>
            </a:r>
            <a:r>
              <a:rPr lang="fr-FR" dirty="0" smtClean="0">
                <a:solidFill>
                  <a:schemeClr val="bg1"/>
                </a:solidFill>
              </a:rPr>
              <a:t>Pour les tests sur l’Atrazine, on choisit a= 0.05  (Flury 1996)</a:t>
            </a:r>
            <a:endParaRPr lang="fr-FR" dirty="0">
              <a:solidFill>
                <a:schemeClr val="bg1"/>
              </a:solidFill>
            </a:endParaRPr>
          </a:p>
        </p:txBody>
      </p:sp>
      <p:sp>
        <p:nvSpPr>
          <p:cNvPr id="36" name="Rectangle 35"/>
          <p:cNvSpPr/>
          <p:nvPr/>
        </p:nvSpPr>
        <p:spPr>
          <a:xfrm>
            <a:off x="0" y="618066"/>
            <a:ext cx="8311443" cy="400110"/>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Validation sur une pratique historique : Atrazine </a:t>
            </a:r>
          </a:p>
        </p:txBody>
      </p:sp>
      <p:grpSp>
        <p:nvGrpSpPr>
          <p:cNvPr id="37" name="Groupe 36"/>
          <p:cNvGrpSpPr/>
          <p:nvPr/>
        </p:nvGrpSpPr>
        <p:grpSpPr>
          <a:xfrm>
            <a:off x="203199" y="152400"/>
            <a:ext cx="8709026" cy="276999"/>
            <a:chOff x="304800" y="152400"/>
            <a:chExt cx="8709026" cy="276999"/>
          </a:xfrm>
        </p:grpSpPr>
        <p:sp>
          <p:nvSpPr>
            <p:cNvPr id="38" name="ZoneTexte 37"/>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9" name="ZoneTexte 38"/>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40" name="ZoneTexte 39"/>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41" name="ZoneTexte 40"/>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42" name="ZoneTexte 41"/>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43" name="ZoneTexte 42"/>
            <p:cNvSpPr txBox="1"/>
            <p:nvPr/>
          </p:nvSpPr>
          <p:spPr>
            <a:xfrm>
              <a:off x="3685466" y="152400"/>
              <a:ext cx="1899712"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4. Implémentation &amp; Tests</a:t>
              </a:r>
              <a:endParaRPr lang="fr-FR" sz="1200" b="1" dirty="0">
                <a:solidFill>
                  <a:srgbClr val="C00000"/>
                </a:solidFill>
              </a:endParaRPr>
            </a:p>
          </p:txBody>
        </p:sp>
      </p:grpSp>
      <p:pic>
        <p:nvPicPr>
          <p:cNvPr id="18" name="Image 17"/>
          <p:cNvPicPr/>
          <p:nvPr/>
        </p:nvPicPr>
        <p:blipFill>
          <a:blip r:embed="rId4" cstate="print"/>
          <a:srcRect/>
          <a:stretch>
            <a:fillRect/>
          </a:stretch>
        </p:blipFill>
        <p:spPr bwMode="auto">
          <a:xfrm>
            <a:off x="152400" y="990600"/>
            <a:ext cx="3429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1210734"/>
            <a:ext cx="8610600" cy="3308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just" fontAlgn="base">
              <a:spcBef>
                <a:spcPts val="600"/>
              </a:spcBef>
              <a:spcAft>
                <a:spcPct val="0"/>
              </a:spcAft>
            </a:pPr>
            <a:r>
              <a:rPr lang="fr-FR" u="sng" dirty="0" smtClean="0">
                <a:solidFill>
                  <a:schemeClr val="bg1"/>
                </a:solidFill>
                <a:latin typeface="Arial" pitchFamily="34" charset="0"/>
                <a:ea typeface="Times New Roman" pitchFamily="18" charset="0"/>
                <a:cs typeface="Arial" pitchFamily="34" charset="0"/>
              </a:rPr>
              <a:t>V</a:t>
            </a:r>
            <a:r>
              <a:rPr kumimoji="0" lang="fr-FR" b="0" i="0" u="sng" strike="noStrike" cap="none" normalizeH="0" baseline="0" dirty="0" smtClean="0">
                <a:ln>
                  <a:noFill/>
                </a:ln>
                <a:solidFill>
                  <a:schemeClr val="bg1"/>
                </a:solidFill>
                <a:effectLst/>
                <a:latin typeface="Arial" pitchFamily="34" charset="0"/>
                <a:ea typeface="Times New Roman" pitchFamily="18" charset="0"/>
                <a:cs typeface="Arial" pitchFamily="34" charset="0"/>
              </a:rPr>
              <a:t>ulnérabilité intrinsèque :</a:t>
            </a:r>
            <a:r>
              <a:rPr kumimoji="0" lang="fr-F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p>
          <a:p>
            <a:pPr marL="854075" lvl="0" indent="449263" algn="just" fontAlgn="base">
              <a:spcBef>
                <a:spcPts val="1200"/>
              </a:spcBef>
              <a:spcAft>
                <a:spcPct val="0"/>
              </a:spcAft>
              <a:buFont typeface="Symbol" pitchFamily="18" charset="2"/>
              <a:buChar char="Þ"/>
            </a:pPr>
            <a:r>
              <a:rPr kumimoji="0" lang="fr-FR"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Sensibilité des eaux souterraines à la pollution de surface</a:t>
            </a:r>
          </a:p>
          <a:p>
            <a:pPr marL="854075" lvl="0" indent="449263" algn="just" fontAlgn="base">
              <a:spcBef>
                <a:spcPts val="1200"/>
              </a:spcBef>
              <a:spcAft>
                <a:spcPct val="0"/>
              </a:spcAft>
              <a:buFont typeface="Symbol" pitchFamily="18" charset="2"/>
              <a:buChar char="Þ"/>
            </a:pPr>
            <a:r>
              <a:rPr kumimoji="0" lang="fr-FR"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Caractéristiques</a:t>
            </a:r>
            <a:r>
              <a:rPr kumimoji="0" lang="fr-FR" b="0" i="0" u="none" strike="noStrike" cap="none" normalizeH="0" dirty="0" smtClean="0">
                <a:ln>
                  <a:noFill/>
                </a:ln>
                <a:solidFill>
                  <a:schemeClr val="bg1"/>
                </a:solidFill>
                <a:effectLst/>
                <a:latin typeface="Arial" pitchFamily="34" charset="0"/>
                <a:ea typeface="Times New Roman" pitchFamily="18" charset="0"/>
                <a:cs typeface="Arial" pitchFamily="34" charset="0"/>
              </a:rPr>
              <a:t> physiques du milieu (critères de vulnérabilité)</a:t>
            </a:r>
            <a:endParaRPr kumimoji="0" lang="fr-FR"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a:p>
            <a:pPr marL="854075" lvl="0" indent="449263" algn="just" fontAlgn="base">
              <a:spcBef>
                <a:spcPts val="1200"/>
              </a:spcBef>
              <a:spcAft>
                <a:spcPct val="0"/>
              </a:spcAft>
              <a:buFont typeface="Symbol" pitchFamily="18" charset="2"/>
              <a:buChar char="Þ"/>
            </a:pPr>
            <a:r>
              <a:rPr lang="fr-FR" dirty="0" smtClean="0">
                <a:solidFill>
                  <a:schemeClr val="bg1"/>
                </a:solidFill>
                <a:latin typeface="Arial" pitchFamily="34" charset="0"/>
                <a:ea typeface="Times New Roman" pitchFamily="18" charset="0"/>
                <a:cs typeface="Arial" pitchFamily="34" charset="0"/>
              </a:rPr>
              <a:t>C</a:t>
            </a:r>
            <a:r>
              <a:rPr kumimoji="0" lang="fr-FR"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ontaminant ne réagit pas avec le milieu </a:t>
            </a:r>
          </a:p>
          <a:p>
            <a:pPr marL="0" marR="0" lvl="0" indent="449263" algn="just" defTabSz="914400" rtl="0" eaLnBrk="0" fontAlgn="base" latinLnBrk="0" hangingPunct="0">
              <a:lnSpc>
                <a:spcPct val="100000"/>
              </a:lnSpc>
              <a:spcBef>
                <a:spcPts val="1200"/>
              </a:spcBef>
              <a:spcAft>
                <a:spcPct val="0"/>
              </a:spcAft>
              <a:buClrTx/>
              <a:buSzTx/>
              <a:buFontTx/>
              <a:buNone/>
              <a:tabLst/>
            </a:pPr>
            <a:endParaRPr lang="fr-FR" sz="1200" u="sng" dirty="0" smtClean="0">
              <a:solidFill>
                <a:schemeClr val="bg1"/>
              </a:solidFill>
              <a:latin typeface="Arial" pitchFamily="34" charset="0"/>
              <a:ea typeface="Times New Roman" pitchFamily="18" charset="0"/>
              <a:cs typeface="Arial" pitchFamily="34" charset="0"/>
            </a:endParaRPr>
          </a:p>
          <a:p>
            <a:pPr marL="0" marR="0" lvl="0" indent="449263" algn="just" defTabSz="914400" rtl="0" eaLnBrk="0" fontAlgn="base" latinLnBrk="0" hangingPunct="0">
              <a:lnSpc>
                <a:spcPct val="100000"/>
              </a:lnSpc>
              <a:spcBef>
                <a:spcPts val="1200"/>
              </a:spcBef>
              <a:spcAft>
                <a:spcPct val="0"/>
              </a:spcAft>
              <a:buClrTx/>
              <a:buSzTx/>
              <a:buFontTx/>
              <a:buNone/>
              <a:tabLst/>
            </a:pPr>
            <a:r>
              <a:rPr lang="fr-FR" u="sng" dirty="0" smtClean="0">
                <a:solidFill>
                  <a:schemeClr val="bg1"/>
                </a:solidFill>
                <a:latin typeface="Arial" pitchFamily="34" charset="0"/>
                <a:ea typeface="Times New Roman" pitchFamily="18" charset="0"/>
                <a:cs typeface="Arial" pitchFamily="34" charset="0"/>
              </a:rPr>
              <a:t>V</a:t>
            </a:r>
            <a:r>
              <a:rPr kumimoji="0" lang="fr-FR" b="0" i="0" u="sng" strike="noStrike" cap="none" normalizeH="0" baseline="0" dirty="0" smtClean="0">
                <a:ln>
                  <a:noFill/>
                </a:ln>
                <a:solidFill>
                  <a:schemeClr val="bg1"/>
                </a:solidFill>
                <a:effectLst/>
                <a:latin typeface="Arial" pitchFamily="34" charset="0"/>
                <a:ea typeface="Times New Roman" pitchFamily="18" charset="0"/>
                <a:cs typeface="Arial" pitchFamily="34" charset="0"/>
              </a:rPr>
              <a:t>ulnérabilité spécifique :</a:t>
            </a:r>
          </a:p>
          <a:p>
            <a:pPr marL="854075" lvl="0" indent="449263" algn="just" fontAlgn="base">
              <a:spcBef>
                <a:spcPts val="600"/>
              </a:spcBef>
              <a:spcAft>
                <a:spcPct val="0"/>
              </a:spcAft>
              <a:buFont typeface="Symbol" pitchFamily="18" charset="2"/>
              <a:buChar char="Þ"/>
            </a:pPr>
            <a:r>
              <a:rPr kumimoji="0" lang="fr-FR"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Intègre les propriétés physico-chimiques des contaminants</a:t>
            </a:r>
          </a:p>
          <a:p>
            <a:pPr marL="854075" lvl="0" indent="449263" algn="just" fontAlgn="base">
              <a:spcBef>
                <a:spcPts val="1200"/>
              </a:spcBef>
              <a:spcAft>
                <a:spcPct val="0"/>
              </a:spcAft>
              <a:buFont typeface="Symbol" pitchFamily="18" charset="2"/>
              <a:buChar char="Þ"/>
            </a:pPr>
            <a:r>
              <a:rPr kumimoji="0" lang="fr-FR" u="none" strike="noStrike" cap="none" normalizeH="0" baseline="0" dirty="0" smtClean="0">
                <a:ln>
                  <a:noFill/>
                </a:ln>
                <a:solidFill>
                  <a:schemeClr val="bg1"/>
                </a:solidFill>
                <a:effectLst/>
                <a:latin typeface="Arial" pitchFamily="34" charset="0"/>
                <a:ea typeface="Times New Roman" pitchFamily="18" charset="0"/>
                <a:cs typeface="Arial" pitchFamily="34" charset="0"/>
              </a:rPr>
              <a:t>Notion de temps de transfert des</a:t>
            </a:r>
            <a:r>
              <a:rPr kumimoji="0" lang="fr-FR" u="none" strike="noStrike" cap="none" normalizeH="0" dirty="0" smtClean="0">
                <a:ln>
                  <a:noFill/>
                </a:ln>
                <a:solidFill>
                  <a:schemeClr val="bg1"/>
                </a:solidFill>
                <a:effectLst/>
                <a:latin typeface="Arial" pitchFamily="34" charset="0"/>
                <a:ea typeface="Times New Roman" pitchFamily="18" charset="0"/>
                <a:cs typeface="Arial" pitchFamily="34" charset="0"/>
              </a:rPr>
              <a:t> contaminants</a:t>
            </a:r>
            <a:r>
              <a:rPr kumimoji="0" lang="fr-FR"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dans le milieu</a:t>
            </a:r>
          </a:p>
        </p:txBody>
      </p:sp>
      <p:sp>
        <p:nvSpPr>
          <p:cNvPr id="10" name="Espace réservé du numéro de diapositive 9"/>
          <p:cNvSpPr>
            <a:spLocks noGrp="1"/>
          </p:cNvSpPr>
          <p:nvPr>
            <p:ph type="sldNum" sz="quarter" idx="12"/>
          </p:nvPr>
        </p:nvSpPr>
        <p:spPr/>
        <p:txBody>
          <a:bodyPr/>
          <a:lstStyle/>
          <a:p>
            <a:fld id="{DF686D29-9C21-420C-949E-57973560A3A7}" type="slidenum">
              <a:rPr lang="fr-FR" smtClean="0"/>
              <a:pPr/>
              <a:t>4</a:t>
            </a:fld>
            <a:endParaRPr lang="fr-FR"/>
          </a:p>
        </p:txBody>
      </p:sp>
      <p:sp>
        <p:nvSpPr>
          <p:cNvPr id="11" name="ZoneTexte 6"/>
          <p:cNvSpPr txBox="1">
            <a:spLocks noChangeArrowheads="1"/>
          </p:cNvSpPr>
          <p:nvPr/>
        </p:nvSpPr>
        <p:spPr bwMode="auto">
          <a:xfrm>
            <a:off x="0" y="578553"/>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Vulnérabilité de l’eau souterraine: définitions</a:t>
            </a:r>
          </a:p>
        </p:txBody>
      </p:sp>
      <p:grpSp>
        <p:nvGrpSpPr>
          <p:cNvPr id="29" name="Groupe 28"/>
          <p:cNvGrpSpPr/>
          <p:nvPr/>
        </p:nvGrpSpPr>
        <p:grpSpPr>
          <a:xfrm rot="5400000">
            <a:off x="245930" y="4630871"/>
            <a:ext cx="609599" cy="187061"/>
            <a:chOff x="445911" y="4725194"/>
            <a:chExt cx="381000" cy="393083"/>
          </a:xfrm>
        </p:grpSpPr>
        <p:cxnSp>
          <p:nvCxnSpPr>
            <p:cNvPr id="30" name="Connecteur droit 29"/>
            <p:cNvCxnSpPr/>
            <p:nvPr/>
          </p:nvCxnSpPr>
          <p:spPr>
            <a:xfrm rot="5400000">
              <a:off x="266700" y="4914900"/>
              <a:ext cx="381000" cy="1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445911" y="5116689"/>
              <a:ext cx="3810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33" name="Rectangle 1"/>
          <p:cNvSpPr>
            <a:spLocks noChangeArrowheads="1"/>
          </p:cNvSpPr>
          <p:nvPr/>
        </p:nvSpPr>
        <p:spPr bwMode="auto">
          <a:xfrm>
            <a:off x="304800" y="5105400"/>
            <a:ext cx="8610600" cy="923330"/>
          </a:xfrm>
          <a:prstGeom prst="rect">
            <a:avLst/>
          </a:prstGeom>
          <a:noFill/>
          <a:ln w="9525">
            <a:solidFill>
              <a:schemeClr val="bg1"/>
            </a:solid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fr-FR" b="0"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Risque</a:t>
            </a:r>
            <a:r>
              <a:rPr kumimoji="0" lang="fr-FR" b="0" i="0" u="none" strike="noStrike" cap="none" normalizeH="0" dirty="0" smtClean="0">
                <a:ln>
                  <a:noFill/>
                </a:ln>
                <a:solidFill>
                  <a:schemeClr val="bg1"/>
                </a:solidFill>
                <a:effectLst/>
                <a:latin typeface="Arial" pitchFamily="34" charset="0"/>
                <a:ea typeface="Times New Roman" pitchFamily="18" charset="0"/>
                <a:cs typeface="Arial" pitchFamily="34" charset="0"/>
              </a:rPr>
              <a:t> = Vulnérabilité du milieu souterrain </a:t>
            </a:r>
            <a:r>
              <a:rPr kumimoji="0" lang="fr-FR" b="1" i="0" u="none" strike="noStrike" cap="none" normalizeH="0" dirty="0" smtClean="0">
                <a:ln>
                  <a:noFill/>
                </a:ln>
                <a:solidFill>
                  <a:schemeClr val="bg1"/>
                </a:solidFill>
                <a:effectLst/>
                <a:latin typeface="Arial" pitchFamily="34" charset="0"/>
                <a:ea typeface="Times New Roman" pitchFamily="18" charset="0"/>
                <a:cs typeface="Arial" pitchFamily="34" charset="0"/>
              </a:rPr>
              <a:t>x </a:t>
            </a:r>
            <a:r>
              <a:rPr kumimoji="0" lang="fr-FR" i="0" u="none" strike="noStrike" cap="none" normalizeH="0" dirty="0" smtClean="0">
                <a:ln>
                  <a:noFill/>
                </a:ln>
                <a:solidFill>
                  <a:schemeClr val="bg1"/>
                </a:solidFill>
                <a:effectLst/>
                <a:latin typeface="Arial" pitchFamily="34" charset="0"/>
                <a:ea typeface="Times New Roman" pitchFamily="18" charset="0"/>
                <a:cs typeface="Arial" pitchFamily="34" charset="0"/>
              </a:rPr>
              <a:t>Aléa (application en phytosanitaire)</a:t>
            </a:r>
          </a:p>
          <a:p>
            <a:pPr lvl="0" algn="ctr" fontAlgn="base">
              <a:spcBef>
                <a:spcPct val="0"/>
              </a:spcBef>
              <a:spcAft>
                <a:spcPct val="0"/>
              </a:spcAft>
            </a:pPr>
            <a:endParaRPr lang="fr-FR" b="0" dirty="0" smtClean="0">
              <a:solidFill>
                <a:schemeClr val="bg1"/>
              </a:solidFill>
              <a:latin typeface="Arial" pitchFamily="34" charset="0"/>
              <a:ea typeface="Times New Roman" pitchFamily="18" charset="0"/>
              <a:cs typeface="Arial" pitchFamily="34" charset="0"/>
            </a:endParaRPr>
          </a:p>
          <a:p>
            <a:pPr lvl="0" algn="ctr" fontAlgn="base">
              <a:spcBef>
                <a:spcPct val="0"/>
              </a:spcBef>
              <a:spcAft>
                <a:spcPct val="0"/>
              </a:spcAft>
            </a:pPr>
            <a:r>
              <a:rPr kumimoji="0" lang="fr-FR" i="0" u="none" strike="noStrike" cap="none" normalizeH="0" dirty="0" smtClean="0">
                <a:ln>
                  <a:noFill/>
                </a:ln>
                <a:solidFill>
                  <a:schemeClr val="bg1"/>
                </a:solidFill>
                <a:effectLst/>
                <a:latin typeface="Arial" pitchFamily="34" charset="0"/>
                <a:ea typeface="Times New Roman" pitchFamily="18" charset="0"/>
                <a:cs typeface="Arial" pitchFamily="34" charset="0"/>
              </a:rPr>
              <a:t>Approche spatialisée qui relie une source à une cible</a:t>
            </a:r>
            <a:r>
              <a:rPr kumimoji="0" lang="fr-FR" b="0" i="0" u="none" strike="noStrike" cap="none" normalizeH="0" dirty="0" smtClean="0">
                <a:ln>
                  <a:noFill/>
                </a:ln>
                <a:solidFill>
                  <a:schemeClr val="bg1"/>
                </a:solidFill>
                <a:effectLst/>
                <a:latin typeface="Arial" pitchFamily="34" charset="0"/>
                <a:ea typeface="Times New Roman" pitchFamily="18" charset="0"/>
                <a:cs typeface="Arial" pitchFamily="34" charset="0"/>
              </a:rPr>
              <a:t> </a:t>
            </a:r>
            <a:endParaRPr kumimoji="0" lang="fr-FR" b="0" i="0" u="none"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p:txBody>
      </p:sp>
      <p:grpSp>
        <p:nvGrpSpPr>
          <p:cNvPr id="37" name="Groupe 36"/>
          <p:cNvGrpSpPr/>
          <p:nvPr/>
        </p:nvGrpSpPr>
        <p:grpSpPr>
          <a:xfrm>
            <a:off x="203199" y="152400"/>
            <a:ext cx="8709026" cy="276999"/>
            <a:chOff x="304800" y="152400"/>
            <a:chExt cx="8709026" cy="276999"/>
          </a:xfrm>
        </p:grpSpPr>
        <p:sp>
          <p:nvSpPr>
            <p:cNvPr id="38" name="ZoneTexte 37"/>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9" name="ZoneTexte 38"/>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40" name="ZoneTexte 39"/>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41" name="ZoneTexte 40"/>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42" name="ZoneTexte 41"/>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43" name="ZoneTexte 42"/>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5" name="Rectangle 3"/>
          <p:cNvSpPr>
            <a:spLocks noChangeArrowheads="1"/>
          </p:cNvSpPr>
          <p:nvPr/>
        </p:nvSpPr>
        <p:spPr bwMode="auto">
          <a:xfrm>
            <a:off x="0" y="838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0405"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Espace réservé du numéro de diapositive 29"/>
          <p:cNvSpPr>
            <a:spLocks noGrp="1"/>
          </p:cNvSpPr>
          <p:nvPr>
            <p:ph type="sldNum" sz="quarter" idx="12"/>
          </p:nvPr>
        </p:nvSpPr>
        <p:spPr/>
        <p:txBody>
          <a:bodyPr/>
          <a:lstStyle/>
          <a:p>
            <a:fld id="{DF686D29-9C21-420C-949E-57973560A3A7}" type="slidenum">
              <a:rPr lang="fr-FR" smtClean="0"/>
              <a:pPr/>
              <a:t>40</a:t>
            </a:fld>
            <a:endParaRPr lang="fr-FR"/>
          </a:p>
        </p:txBody>
      </p:sp>
      <p:grpSp>
        <p:nvGrpSpPr>
          <p:cNvPr id="2" name="Groupe 18"/>
          <p:cNvGrpSpPr/>
          <p:nvPr/>
        </p:nvGrpSpPr>
        <p:grpSpPr>
          <a:xfrm>
            <a:off x="203199" y="152400"/>
            <a:ext cx="8709026" cy="276999"/>
            <a:chOff x="304800" y="152400"/>
            <a:chExt cx="8709026" cy="276999"/>
          </a:xfrm>
        </p:grpSpPr>
        <p:sp>
          <p:nvSpPr>
            <p:cNvPr id="21" name="ZoneTexte 20"/>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22" name="ZoneTexte 21"/>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24" name="ZoneTexte 23"/>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2" name="ZoneTexte 31"/>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33" name="ZoneTexte 32"/>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20" name="ZoneTexte 19"/>
            <p:cNvSpPr txBox="1"/>
            <p:nvPr/>
          </p:nvSpPr>
          <p:spPr>
            <a:xfrm>
              <a:off x="6953958" y="152400"/>
              <a:ext cx="2059868"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6. Conclusions &amp; Perspectives</a:t>
              </a:r>
              <a:endParaRPr lang="fr-FR" sz="1200" b="1" dirty="0">
                <a:solidFill>
                  <a:srgbClr val="C00000"/>
                </a:solidFill>
              </a:endParaRPr>
            </a:p>
          </p:txBody>
        </p:sp>
      </p:grpSp>
      <p:sp>
        <p:nvSpPr>
          <p:cNvPr id="35" name="Rectangle 34"/>
          <p:cNvSpPr/>
          <p:nvPr/>
        </p:nvSpPr>
        <p:spPr>
          <a:xfrm>
            <a:off x="152400" y="685800"/>
            <a:ext cx="8311443" cy="400110"/>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Conclusions</a:t>
            </a:r>
          </a:p>
        </p:txBody>
      </p:sp>
      <p:grpSp>
        <p:nvGrpSpPr>
          <p:cNvPr id="25" name="Groupe 24"/>
          <p:cNvGrpSpPr/>
          <p:nvPr/>
        </p:nvGrpSpPr>
        <p:grpSpPr>
          <a:xfrm>
            <a:off x="6608778" y="1864425"/>
            <a:ext cx="2661855" cy="4129892"/>
            <a:chOff x="6705600" y="1864425"/>
            <a:chExt cx="2661855" cy="4129892"/>
          </a:xfrm>
        </p:grpSpPr>
        <p:cxnSp>
          <p:nvCxnSpPr>
            <p:cNvPr id="26" name="Connecteur droit avec flèche 25"/>
            <p:cNvCxnSpPr/>
            <p:nvPr/>
          </p:nvCxnSpPr>
          <p:spPr>
            <a:xfrm rot="5400000">
              <a:off x="7558043" y="2728957"/>
              <a:ext cx="431478" cy="2765"/>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858000" y="5562600"/>
              <a:ext cx="1600200" cy="253916"/>
            </a:xfrm>
            <a:prstGeom prst="rect">
              <a:avLst/>
            </a:prstGeom>
          </p:spPr>
          <p:txBody>
            <a:bodyPr wrap="square">
              <a:spAutoFit/>
            </a:bodyPr>
            <a:lstStyle/>
            <a:p>
              <a:pPr algn="ctr">
                <a:spcBef>
                  <a:spcPts val="1800"/>
                </a:spcBef>
              </a:pPr>
              <a:r>
                <a:rPr lang="fr-FR" sz="1050" b="1" dirty="0" smtClean="0">
                  <a:solidFill>
                    <a:schemeClr val="bg1"/>
                  </a:solidFill>
                </a:rPr>
                <a:t>Filet d’écoulement</a:t>
              </a:r>
            </a:p>
          </p:txBody>
        </p:sp>
        <p:sp>
          <p:nvSpPr>
            <p:cNvPr id="28" name="Rectangle 27"/>
            <p:cNvSpPr/>
            <p:nvPr/>
          </p:nvSpPr>
          <p:spPr>
            <a:xfrm>
              <a:off x="6858000" y="5740401"/>
              <a:ext cx="1600200" cy="253916"/>
            </a:xfrm>
            <a:prstGeom prst="rect">
              <a:avLst/>
            </a:prstGeom>
          </p:spPr>
          <p:txBody>
            <a:bodyPr wrap="square">
              <a:spAutoFit/>
            </a:bodyPr>
            <a:lstStyle/>
            <a:p>
              <a:pPr algn="ctr">
                <a:spcBef>
                  <a:spcPts val="1800"/>
                </a:spcBef>
              </a:pPr>
              <a:r>
                <a:rPr lang="fr-FR" sz="1050" b="1" dirty="0" smtClean="0">
                  <a:solidFill>
                    <a:schemeClr val="bg1"/>
                  </a:solidFill>
                </a:rPr>
                <a:t>Paramètres équivalents</a:t>
              </a:r>
            </a:p>
          </p:txBody>
        </p:sp>
        <p:sp>
          <p:nvSpPr>
            <p:cNvPr id="34" name="Rectangle 33"/>
            <p:cNvSpPr/>
            <p:nvPr/>
          </p:nvSpPr>
          <p:spPr>
            <a:xfrm>
              <a:off x="6705600" y="1864425"/>
              <a:ext cx="2286000" cy="646331"/>
            </a:xfrm>
            <a:prstGeom prst="rect">
              <a:avLst/>
            </a:prstGeom>
            <a:ln>
              <a:solidFill>
                <a:schemeClr val="bg1"/>
              </a:solidFill>
            </a:ln>
          </p:spPr>
          <p:txBody>
            <a:bodyPr wrap="square">
              <a:spAutoFit/>
            </a:bodyPr>
            <a:lstStyle/>
            <a:p>
              <a:pPr algn="ctr"/>
              <a:r>
                <a:rPr lang="fr-FR" b="1" dirty="0" smtClean="0">
                  <a:solidFill>
                    <a:schemeClr val="bg1"/>
                  </a:solidFill>
                </a:rPr>
                <a:t>Apport d’eau </a:t>
              </a:r>
              <a:r>
                <a:rPr lang="fr-FR" b="1" i="1" dirty="0" smtClean="0">
                  <a:solidFill>
                    <a:schemeClr val="bg1"/>
                  </a:solidFill>
                  <a:latin typeface="Times New Roman" pitchFamily="18" charset="0"/>
                  <a:cs typeface="Times New Roman" pitchFamily="18" charset="0"/>
                </a:rPr>
                <a:t>(Q)</a:t>
              </a:r>
              <a:r>
                <a:rPr lang="fr-FR" b="1" dirty="0" smtClean="0">
                  <a:solidFill>
                    <a:schemeClr val="bg1"/>
                  </a:solidFill>
                </a:rPr>
                <a:t> et de masse </a:t>
              </a:r>
              <a:r>
                <a:rPr lang="fr-FR" b="1" i="1" dirty="0" smtClean="0">
                  <a:solidFill>
                    <a:schemeClr val="bg1"/>
                  </a:solidFill>
                  <a:latin typeface="Times New Roman" pitchFamily="18" charset="0"/>
                  <a:cs typeface="Times New Roman" pitchFamily="18" charset="0"/>
                </a:rPr>
                <a:t>(M)</a:t>
              </a:r>
              <a:endParaRPr lang="fr-FR" b="1" dirty="0" smtClean="0">
                <a:solidFill>
                  <a:schemeClr val="bg1"/>
                </a:solidFill>
              </a:endParaRPr>
            </a:p>
          </p:txBody>
        </p:sp>
        <p:sp>
          <p:nvSpPr>
            <p:cNvPr id="37" name="Rectangle 36"/>
            <p:cNvSpPr/>
            <p:nvPr/>
          </p:nvSpPr>
          <p:spPr>
            <a:xfrm>
              <a:off x="8757855" y="4824408"/>
              <a:ext cx="609600" cy="276999"/>
            </a:xfrm>
            <a:prstGeom prst="rect">
              <a:avLst/>
            </a:prstGeom>
            <a:ln>
              <a:noFill/>
            </a:ln>
          </p:spPr>
          <p:txBody>
            <a:bodyPr wrap="square">
              <a:spAutoFit/>
            </a:bodyPr>
            <a:lstStyle/>
            <a:p>
              <a:pPr algn="ctr"/>
              <a:r>
                <a:rPr lang="fr-FR" sz="1200" b="1" i="1" dirty="0" smtClean="0">
                  <a:solidFill>
                    <a:schemeClr val="bg1"/>
                  </a:solidFill>
                </a:rPr>
                <a:t>C(t) </a:t>
              </a:r>
              <a:endParaRPr lang="fr-FR" sz="1200" i="1" dirty="0">
                <a:solidFill>
                  <a:schemeClr val="bg1"/>
                </a:solidFill>
              </a:endParaRPr>
            </a:p>
          </p:txBody>
        </p:sp>
        <p:grpSp>
          <p:nvGrpSpPr>
            <p:cNvPr id="38" name="Groupe 73"/>
            <p:cNvGrpSpPr/>
            <p:nvPr/>
          </p:nvGrpSpPr>
          <p:grpSpPr>
            <a:xfrm>
              <a:off x="6784621" y="3047999"/>
              <a:ext cx="1981200" cy="2514598"/>
              <a:chOff x="2607733" y="1444974"/>
              <a:chExt cx="4325231" cy="4899382"/>
            </a:xfrm>
          </p:grpSpPr>
          <p:pic>
            <p:nvPicPr>
              <p:cNvPr id="40" name="Picture 2" descr="D:\THESE_2013\PROD\REDACTION\REDAC CHAP THESE\REDAC_FINAL\Ppt_SOUTENANCE_THESE\Réservoir_Hydrog.jpg"/>
              <p:cNvPicPr>
                <a:picLocks noChangeAspect="1" noChangeArrowheads="1"/>
              </p:cNvPicPr>
              <p:nvPr/>
            </p:nvPicPr>
            <p:blipFill>
              <a:blip r:embed="rId3" cstate="print"/>
              <a:srcRect l="22622" r="21103"/>
              <a:stretch>
                <a:fillRect/>
              </a:stretch>
            </p:blipFill>
            <p:spPr bwMode="auto">
              <a:xfrm>
                <a:off x="2837403" y="4847170"/>
                <a:ext cx="609600" cy="533399"/>
              </a:xfrm>
              <a:prstGeom prst="rect">
                <a:avLst/>
              </a:prstGeom>
              <a:noFill/>
            </p:spPr>
          </p:pic>
          <p:cxnSp>
            <p:nvCxnSpPr>
              <p:cNvPr id="41" name="Connecteur droit avec flèche 40"/>
              <p:cNvCxnSpPr/>
              <p:nvPr/>
            </p:nvCxnSpPr>
            <p:spPr>
              <a:xfrm rot="5400000">
                <a:off x="3010517" y="3235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2" descr="D:\THESE_2013\PROD\REDACTION\REDAC CHAP THESE\REDAC_FINAL\Ppt_SOUTENANCE_THESE\Réservoir_Hydrog.jpg"/>
              <p:cNvPicPr>
                <a:picLocks noChangeAspect="1" noChangeArrowheads="1"/>
              </p:cNvPicPr>
              <p:nvPr/>
            </p:nvPicPr>
            <p:blipFill>
              <a:blip r:embed="rId4" cstate="print"/>
              <a:srcRect l="22622"/>
              <a:stretch>
                <a:fillRect/>
              </a:stretch>
            </p:blipFill>
            <p:spPr bwMode="auto">
              <a:xfrm>
                <a:off x="4800600" y="5635980"/>
                <a:ext cx="1600200" cy="533399"/>
              </a:xfrm>
              <a:prstGeom prst="rect">
                <a:avLst/>
              </a:prstGeom>
              <a:noFill/>
            </p:spPr>
          </p:pic>
          <p:pic>
            <p:nvPicPr>
              <p:cNvPr id="43" name="Picture 2" descr="D:\THESE_2013\PROD\REDACTION\REDAC CHAP THESE\REDAC_FINAL\Ppt_SOUTENANCE_THESE\Réservoir_Hydrog.jpg"/>
              <p:cNvPicPr>
                <a:picLocks noChangeAspect="1" noChangeArrowheads="1"/>
              </p:cNvPicPr>
              <p:nvPr/>
            </p:nvPicPr>
            <p:blipFill>
              <a:blip r:embed="rId5" cstate="print"/>
              <a:srcRect r="77378"/>
              <a:stretch>
                <a:fillRect/>
              </a:stretch>
            </p:blipFill>
            <p:spPr bwMode="auto">
              <a:xfrm rot="5400000">
                <a:off x="4343400" y="3143952"/>
                <a:ext cx="533399" cy="838200"/>
              </a:xfrm>
              <a:prstGeom prst="rect">
                <a:avLst/>
              </a:prstGeom>
              <a:noFill/>
            </p:spPr>
          </p:pic>
          <p:pic>
            <p:nvPicPr>
              <p:cNvPr id="44" name="Picture 2" descr="D:\THESE_2013\PROD\REDACTION\REDAC CHAP THESE\REDAC_FINAL\Ppt_SOUTENANCE_THESE\Réservoir_Hydrog.jpg"/>
              <p:cNvPicPr>
                <a:picLocks noChangeAspect="1" noChangeArrowheads="1"/>
              </p:cNvPicPr>
              <p:nvPr/>
            </p:nvPicPr>
            <p:blipFill>
              <a:blip r:embed="rId6" cstate="print"/>
              <a:srcRect r="77378"/>
              <a:stretch>
                <a:fillRect/>
              </a:stretch>
            </p:blipFill>
            <p:spPr bwMode="auto">
              <a:xfrm rot="5400000">
                <a:off x="2971799" y="3132664"/>
                <a:ext cx="381000" cy="838199"/>
              </a:xfrm>
              <a:prstGeom prst="rect">
                <a:avLst/>
              </a:prstGeom>
              <a:noFill/>
            </p:spPr>
          </p:pic>
          <p:pic>
            <p:nvPicPr>
              <p:cNvPr id="45" name="Picture 2" descr="D:\THESE_2013\PROD\REDACTION\REDAC CHAP THESE\REDAC_FINAL\Ppt_SOUTENANCE_THESE\Réservoir_Hydrog.jpg"/>
              <p:cNvPicPr>
                <a:picLocks noChangeAspect="1" noChangeArrowheads="1"/>
              </p:cNvPicPr>
              <p:nvPr/>
            </p:nvPicPr>
            <p:blipFill>
              <a:blip r:embed="rId7" cstate="print"/>
              <a:srcRect r="77378"/>
              <a:stretch>
                <a:fillRect/>
              </a:stretch>
            </p:blipFill>
            <p:spPr bwMode="auto">
              <a:xfrm rot="5400000">
                <a:off x="5676900" y="3159474"/>
                <a:ext cx="685799" cy="762000"/>
              </a:xfrm>
              <a:prstGeom prst="rect">
                <a:avLst/>
              </a:prstGeom>
              <a:noFill/>
            </p:spPr>
          </p:pic>
          <p:pic>
            <p:nvPicPr>
              <p:cNvPr id="46" name="Picture 4"/>
              <p:cNvPicPr>
                <a:picLocks noChangeAspect="1" noChangeArrowheads="1"/>
              </p:cNvPicPr>
              <p:nvPr/>
            </p:nvPicPr>
            <p:blipFill>
              <a:blip r:embed="rId8" cstate="print"/>
              <a:srcRect/>
              <a:stretch>
                <a:fillRect/>
              </a:stretch>
            </p:blipFill>
            <p:spPr bwMode="auto">
              <a:xfrm>
                <a:off x="2819400" y="1444974"/>
                <a:ext cx="3486150" cy="1507524"/>
              </a:xfrm>
              <a:prstGeom prst="rect">
                <a:avLst/>
              </a:prstGeom>
              <a:noFill/>
              <a:ln w="9525">
                <a:noFill/>
                <a:miter lim="800000"/>
                <a:headEnd/>
                <a:tailEnd/>
              </a:ln>
              <a:effectLst/>
            </p:spPr>
          </p:pic>
          <p:pic>
            <p:nvPicPr>
              <p:cNvPr id="47" name="Picture 2" descr="D:\THESE_2013\PROD\REDACTION\REDAC CHAP THESE\REDAC_FINAL\Ppt_SOUTENANCE_THESE\Réservoir_Hydrog.jpg"/>
              <p:cNvPicPr>
                <a:picLocks noChangeAspect="1" noChangeArrowheads="1"/>
              </p:cNvPicPr>
              <p:nvPr/>
            </p:nvPicPr>
            <p:blipFill>
              <a:blip r:embed="rId9" cstate="print"/>
              <a:srcRect l="22622"/>
              <a:stretch>
                <a:fillRect/>
              </a:stretch>
            </p:blipFill>
            <p:spPr bwMode="auto">
              <a:xfrm>
                <a:off x="2743200" y="5635980"/>
                <a:ext cx="2057400" cy="533399"/>
              </a:xfrm>
              <a:prstGeom prst="rect">
                <a:avLst/>
              </a:prstGeom>
              <a:noFill/>
            </p:spPr>
          </p:pic>
          <p:pic>
            <p:nvPicPr>
              <p:cNvPr id="48" name="Picture 2" descr="D:\THESE_2013\PROD\REDACTION\REDAC CHAP THESE\REDAC_FINAL\Ppt_SOUTENANCE_THESE\Réservoir_Hydrog.jpg"/>
              <p:cNvPicPr>
                <a:picLocks noChangeAspect="1" noChangeArrowheads="1"/>
              </p:cNvPicPr>
              <p:nvPr/>
            </p:nvPicPr>
            <p:blipFill>
              <a:blip r:embed="rId10" cstate="print"/>
              <a:srcRect l="22622"/>
              <a:stretch>
                <a:fillRect/>
              </a:stretch>
            </p:blipFill>
            <p:spPr bwMode="auto">
              <a:xfrm>
                <a:off x="4114800" y="4828824"/>
                <a:ext cx="2286000" cy="533399"/>
              </a:xfrm>
              <a:prstGeom prst="rect">
                <a:avLst/>
              </a:prstGeom>
              <a:noFill/>
            </p:spPr>
          </p:pic>
          <p:cxnSp>
            <p:nvCxnSpPr>
              <p:cNvPr id="49" name="Connecteur droit avec flèche 48"/>
              <p:cNvCxnSpPr/>
              <p:nvPr/>
            </p:nvCxnSpPr>
            <p:spPr>
              <a:xfrm rot="5400000">
                <a:off x="5906117" y="39970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rot="5400000">
                <a:off x="5906117" y="30826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rot="5400000">
                <a:off x="4332905" y="4277695"/>
                <a:ext cx="479778"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rot="5400000">
                <a:off x="4458317" y="3158857"/>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rot="5400000">
                <a:off x="2856705" y="4306095"/>
                <a:ext cx="536226"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54" name="Picture 2" descr="D:\THESE_2013\PROD\REDACTION\REDAC CHAP THESE\REDAC_FINAL\Ppt_SOUTENANCE_THESE\Réservoir_Hydrog.jpg"/>
              <p:cNvPicPr>
                <a:picLocks noChangeAspect="1" noChangeArrowheads="1"/>
              </p:cNvPicPr>
              <p:nvPr/>
            </p:nvPicPr>
            <p:blipFill>
              <a:blip r:embed="rId11" cstate="print"/>
              <a:srcRect l="22622" r="21103"/>
              <a:stretch>
                <a:fillRect/>
              </a:stretch>
            </p:blipFill>
            <p:spPr bwMode="auto">
              <a:xfrm>
                <a:off x="5715000" y="4114800"/>
                <a:ext cx="914400" cy="533399"/>
              </a:xfrm>
              <a:prstGeom prst="rect">
                <a:avLst/>
              </a:prstGeom>
              <a:noFill/>
            </p:spPr>
          </p:pic>
          <p:sp>
            <p:nvSpPr>
              <p:cNvPr id="55" name="Forme libre 54"/>
              <p:cNvSpPr/>
              <p:nvPr/>
            </p:nvSpPr>
            <p:spPr>
              <a:xfrm>
                <a:off x="2607733" y="3002844"/>
                <a:ext cx="4109156" cy="3341512"/>
              </a:xfrm>
              <a:custGeom>
                <a:avLst/>
                <a:gdLst>
                  <a:gd name="connsiteX0" fmla="*/ 0 w 4109156"/>
                  <a:gd name="connsiteY0" fmla="*/ 0 h 3341512"/>
                  <a:gd name="connsiteX1" fmla="*/ 1083734 w 4109156"/>
                  <a:gd name="connsiteY1" fmla="*/ 0 h 3341512"/>
                  <a:gd name="connsiteX2" fmla="*/ 1083734 w 4109156"/>
                  <a:gd name="connsiteY2" fmla="*/ 2483556 h 3341512"/>
                  <a:gd name="connsiteX3" fmla="*/ 4109156 w 4109156"/>
                  <a:gd name="connsiteY3" fmla="*/ 2483556 h 3341512"/>
                  <a:gd name="connsiteX4" fmla="*/ 4109156 w 4109156"/>
                  <a:gd name="connsiteY4" fmla="*/ 3341512 h 3341512"/>
                  <a:gd name="connsiteX5" fmla="*/ 22578 w 4109156"/>
                  <a:gd name="connsiteY5" fmla="*/ 3341512 h 3341512"/>
                  <a:gd name="connsiteX6" fmla="*/ 0 w 4109156"/>
                  <a:gd name="connsiteY6" fmla="*/ 0 h 334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156" h="3341512">
                    <a:moveTo>
                      <a:pt x="0" y="0"/>
                    </a:moveTo>
                    <a:lnTo>
                      <a:pt x="1083734" y="0"/>
                    </a:lnTo>
                    <a:lnTo>
                      <a:pt x="1083734" y="2483556"/>
                    </a:lnTo>
                    <a:lnTo>
                      <a:pt x="4109156" y="2483556"/>
                    </a:lnTo>
                    <a:lnTo>
                      <a:pt x="4109156" y="3341512"/>
                    </a:lnTo>
                    <a:lnTo>
                      <a:pt x="22578" y="3341512"/>
                    </a:lnTo>
                    <a:lnTo>
                      <a:pt x="0" y="0"/>
                    </a:lnTo>
                    <a:close/>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Forme libre 55"/>
              <p:cNvSpPr/>
              <p:nvPr/>
            </p:nvSpPr>
            <p:spPr>
              <a:xfrm>
                <a:off x="3951111" y="3002844"/>
                <a:ext cx="2765778" cy="2393245"/>
              </a:xfrm>
              <a:custGeom>
                <a:avLst/>
                <a:gdLst>
                  <a:gd name="connsiteX0" fmla="*/ 0 w 2765778"/>
                  <a:gd name="connsiteY0" fmla="*/ 0 h 2393245"/>
                  <a:gd name="connsiteX1" fmla="*/ 0 w 2765778"/>
                  <a:gd name="connsiteY1" fmla="*/ 2393245 h 2393245"/>
                  <a:gd name="connsiteX2" fmla="*/ 2765778 w 2765778"/>
                  <a:gd name="connsiteY2" fmla="*/ 2393245 h 2393245"/>
                  <a:gd name="connsiteX3" fmla="*/ 2765778 w 2765778"/>
                  <a:gd name="connsiteY3" fmla="*/ 1772356 h 2393245"/>
                  <a:gd name="connsiteX4" fmla="*/ 1264356 w 2765778"/>
                  <a:gd name="connsiteY4" fmla="*/ 1772356 h 2393245"/>
                  <a:gd name="connsiteX5" fmla="*/ 1264356 w 2765778"/>
                  <a:gd name="connsiteY5" fmla="*/ 11289 h 2393245"/>
                  <a:gd name="connsiteX6" fmla="*/ 0 w 2765778"/>
                  <a:gd name="connsiteY6" fmla="*/ 0 h 239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5778" h="2393245">
                    <a:moveTo>
                      <a:pt x="0" y="0"/>
                    </a:moveTo>
                    <a:lnTo>
                      <a:pt x="0" y="2393245"/>
                    </a:lnTo>
                    <a:lnTo>
                      <a:pt x="2765778" y="2393245"/>
                    </a:lnTo>
                    <a:lnTo>
                      <a:pt x="2765778" y="1772356"/>
                    </a:lnTo>
                    <a:lnTo>
                      <a:pt x="1264356" y="1772356"/>
                    </a:lnTo>
                    <a:lnTo>
                      <a:pt x="1264356" y="11289"/>
                    </a:lnTo>
                    <a:lnTo>
                      <a:pt x="0" y="0"/>
                    </a:lnTo>
                    <a:close/>
                  </a:path>
                </a:pathLst>
              </a:custGeom>
              <a:noFill/>
              <a:ln w="28575">
                <a:solidFill>
                  <a:srgbClr val="154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56"/>
              <p:cNvSpPr/>
              <p:nvPr/>
            </p:nvSpPr>
            <p:spPr>
              <a:xfrm>
                <a:off x="5486400" y="3014133"/>
                <a:ext cx="1230489" cy="1682045"/>
              </a:xfrm>
              <a:custGeom>
                <a:avLst/>
                <a:gdLst>
                  <a:gd name="connsiteX0" fmla="*/ 0 w 1230489"/>
                  <a:gd name="connsiteY0" fmla="*/ 0 h 1682045"/>
                  <a:gd name="connsiteX1" fmla="*/ 0 w 1230489"/>
                  <a:gd name="connsiteY1" fmla="*/ 1682045 h 1682045"/>
                  <a:gd name="connsiteX2" fmla="*/ 1230489 w 1230489"/>
                  <a:gd name="connsiteY2" fmla="*/ 1682045 h 1682045"/>
                  <a:gd name="connsiteX3" fmla="*/ 1230489 w 1230489"/>
                  <a:gd name="connsiteY3" fmla="*/ 1072445 h 1682045"/>
                  <a:gd name="connsiteX4" fmla="*/ 993422 w 1230489"/>
                  <a:gd name="connsiteY4" fmla="*/ 1072445 h 1682045"/>
                  <a:gd name="connsiteX5" fmla="*/ 993422 w 1230489"/>
                  <a:gd name="connsiteY5" fmla="*/ 0 h 1682045"/>
                  <a:gd name="connsiteX6" fmla="*/ 0 w 1230489"/>
                  <a:gd name="connsiteY6" fmla="*/ 0 h 1682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0489" h="1682045">
                    <a:moveTo>
                      <a:pt x="0" y="0"/>
                    </a:moveTo>
                    <a:lnTo>
                      <a:pt x="0" y="1682045"/>
                    </a:lnTo>
                    <a:lnTo>
                      <a:pt x="1230489" y="1682045"/>
                    </a:lnTo>
                    <a:lnTo>
                      <a:pt x="1230489" y="1072445"/>
                    </a:lnTo>
                    <a:lnTo>
                      <a:pt x="993422" y="1072445"/>
                    </a:lnTo>
                    <a:lnTo>
                      <a:pt x="993422" y="0"/>
                    </a:lnTo>
                    <a:lnTo>
                      <a:pt x="0" y="0"/>
                    </a:lnTo>
                    <a:close/>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avec flèche 57"/>
              <p:cNvCxnSpPr/>
              <p:nvPr/>
            </p:nvCxnSpPr>
            <p:spPr>
              <a:xfrm rot="5400000">
                <a:off x="3010517" y="5523883"/>
                <a:ext cx="228602" cy="1236"/>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a:off x="6400800" y="5105400"/>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a:off x="6629400" y="4377267"/>
                <a:ext cx="3035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a:off x="6400800" y="5901267"/>
                <a:ext cx="532164" cy="1588"/>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62" name="Connecteur droit 61"/>
          <p:cNvCxnSpPr/>
          <p:nvPr/>
        </p:nvCxnSpPr>
        <p:spPr>
          <a:xfrm rot="5400000">
            <a:off x="3696494" y="3924300"/>
            <a:ext cx="5409406" cy="7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Accolade fermante 65"/>
          <p:cNvSpPr/>
          <p:nvPr/>
        </p:nvSpPr>
        <p:spPr>
          <a:xfrm>
            <a:off x="8676936" y="4408842"/>
            <a:ext cx="120126" cy="1143000"/>
          </a:xfrm>
          <a:prstGeom prst="rightBrace">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3" name="Rectangle 62"/>
          <p:cNvSpPr/>
          <p:nvPr/>
        </p:nvSpPr>
        <p:spPr>
          <a:xfrm>
            <a:off x="152400" y="990600"/>
            <a:ext cx="6172200" cy="4170372"/>
          </a:xfrm>
          <a:prstGeom prst="rect">
            <a:avLst/>
          </a:prstGeom>
        </p:spPr>
        <p:txBody>
          <a:bodyPr wrap="square">
            <a:spAutoFit/>
          </a:bodyPr>
          <a:lstStyle/>
          <a:p>
            <a:pPr>
              <a:spcBef>
                <a:spcPts val="1800"/>
              </a:spcBef>
              <a:buFont typeface="Symbol" pitchFamily="18" charset="2"/>
              <a:buChar char="®"/>
            </a:pPr>
            <a:r>
              <a:rPr lang="fr-FR" sz="2000" dirty="0" smtClean="0">
                <a:solidFill>
                  <a:schemeClr val="bg1"/>
                </a:solidFill>
              </a:rPr>
              <a:t> Démarche intègre tous les chemins d’écoulement</a:t>
            </a:r>
          </a:p>
          <a:p>
            <a:pPr>
              <a:spcBef>
                <a:spcPts val="1800"/>
              </a:spcBef>
              <a:buFont typeface="Symbol" pitchFamily="18" charset="2"/>
              <a:buChar char="®"/>
            </a:pPr>
            <a:r>
              <a:rPr lang="fr-FR" sz="2000" dirty="0" smtClean="0">
                <a:solidFill>
                  <a:schemeClr val="bg1"/>
                </a:solidFill>
              </a:rPr>
              <a:t> Etablissement des paramètres équivalents</a:t>
            </a:r>
          </a:p>
          <a:p>
            <a:pPr>
              <a:spcBef>
                <a:spcPts val="1800"/>
              </a:spcBef>
              <a:buFont typeface="Symbol" pitchFamily="18" charset="2"/>
              <a:buChar char="®"/>
            </a:pPr>
            <a:r>
              <a:rPr lang="fr-FR" sz="2000" dirty="0" smtClean="0">
                <a:solidFill>
                  <a:schemeClr val="bg1"/>
                </a:solidFill>
              </a:rPr>
              <a:t> Développement d’une automatisation : DARCI</a:t>
            </a:r>
          </a:p>
          <a:p>
            <a:pPr algn="just">
              <a:spcBef>
                <a:spcPts val="1800"/>
              </a:spcBef>
              <a:buFont typeface="Symbol" pitchFamily="18" charset="2"/>
              <a:buChar char="®"/>
            </a:pPr>
            <a:r>
              <a:rPr lang="fr-FR" sz="2000" dirty="0" smtClean="0">
                <a:solidFill>
                  <a:schemeClr val="bg1"/>
                </a:solidFill>
              </a:rPr>
              <a:t> Possibilité de la transposer sur d’autres sites</a:t>
            </a:r>
          </a:p>
          <a:p>
            <a:pPr>
              <a:spcBef>
                <a:spcPts val="1800"/>
              </a:spcBef>
              <a:buFont typeface="Symbol" pitchFamily="18" charset="2"/>
              <a:buChar char="®"/>
            </a:pPr>
            <a:r>
              <a:rPr lang="fr-FR" sz="2000" dirty="0" smtClean="0">
                <a:solidFill>
                  <a:schemeClr val="bg1"/>
                </a:solidFill>
              </a:rPr>
              <a:t> Utilisation des données existantes</a:t>
            </a:r>
          </a:p>
          <a:p>
            <a:pPr>
              <a:spcBef>
                <a:spcPts val="1800"/>
              </a:spcBef>
              <a:buFont typeface="Symbol" pitchFamily="18" charset="2"/>
              <a:buChar char="®"/>
            </a:pPr>
            <a:r>
              <a:rPr lang="fr-FR" sz="2000" dirty="0" smtClean="0">
                <a:solidFill>
                  <a:schemeClr val="bg1"/>
                </a:solidFill>
              </a:rPr>
              <a:t> Aspect calibré de manière qualitative</a:t>
            </a:r>
          </a:p>
          <a:p>
            <a:pPr>
              <a:spcBef>
                <a:spcPts val="1800"/>
              </a:spcBef>
              <a:buFont typeface="Symbol" pitchFamily="18" charset="2"/>
              <a:buChar char="®"/>
            </a:pPr>
            <a:r>
              <a:rPr lang="fr-FR" sz="2000" dirty="0" smtClean="0">
                <a:solidFill>
                  <a:schemeClr val="bg1"/>
                </a:solidFill>
              </a:rPr>
              <a:t> Intérêt pour un gestionnaire de la ressource en eau</a:t>
            </a:r>
          </a:p>
          <a:p>
            <a:pPr>
              <a:spcBef>
                <a:spcPts val="1800"/>
              </a:spcBef>
              <a:buFont typeface="Symbol" pitchFamily="18" charset="2"/>
              <a:buChar char="®"/>
            </a:pPr>
            <a:r>
              <a:rPr lang="fr-FR" sz="2000" dirty="0" smtClean="0">
                <a:solidFill>
                  <a:schemeClr val="bg1"/>
                </a:solidFill>
              </a:rPr>
              <a:t> Article à soumettre</a:t>
            </a:r>
          </a:p>
        </p:txBody>
      </p:sp>
      <p:sp>
        <p:nvSpPr>
          <p:cNvPr id="68" name="Rectangle 67"/>
          <p:cNvSpPr/>
          <p:nvPr/>
        </p:nvSpPr>
        <p:spPr>
          <a:xfrm>
            <a:off x="0" y="5105400"/>
            <a:ext cx="6172200" cy="1323439"/>
          </a:xfrm>
          <a:prstGeom prst="rect">
            <a:avLst/>
          </a:prstGeom>
          <a:ln>
            <a:noFill/>
          </a:ln>
        </p:spPr>
        <p:txBody>
          <a:bodyPr wrap="square">
            <a:spAutoFit/>
          </a:bodyPr>
          <a:lstStyle/>
          <a:p>
            <a:pPr marL="349250" lvl="1">
              <a:spcBef>
                <a:spcPts val="1200"/>
              </a:spcBef>
            </a:pPr>
            <a:r>
              <a:rPr lang="fr-FR" sz="2000" i="1" u="sng" dirty="0" smtClean="0">
                <a:solidFill>
                  <a:schemeClr val="bg1"/>
                </a:solidFill>
              </a:rPr>
              <a:t>Limites de la méthode</a:t>
            </a:r>
            <a:r>
              <a:rPr lang="fr-FR" sz="2000" dirty="0" smtClean="0">
                <a:solidFill>
                  <a:schemeClr val="bg1"/>
                </a:solidFill>
              </a:rPr>
              <a:t>:</a:t>
            </a:r>
          </a:p>
          <a:p>
            <a:pPr>
              <a:spcBef>
                <a:spcPts val="1200"/>
              </a:spcBef>
              <a:buFont typeface="Symbol" pitchFamily="18" charset="2"/>
              <a:buChar char="®"/>
            </a:pPr>
            <a:r>
              <a:rPr lang="fr-FR" sz="2000" dirty="0" smtClean="0">
                <a:solidFill>
                  <a:schemeClr val="bg1"/>
                </a:solidFill>
              </a:rPr>
              <a:t> Flux en régime permanant</a:t>
            </a:r>
          </a:p>
          <a:p>
            <a:pPr>
              <a:spcBef>
                <a:spcPts val="1200"/>
              </a:spcBef>
              <a:buFont typeface="Symbol" pitchFamily="18" charset="2"/>
              <a:buChar char="®"/>
            </a:pPr>
            <a:r>
              <a:rPr lang="fr-FR" sz="2000" dirty="0" smtClean="0">
                <a:solidFill>
                  <a:schemeClr val="bg1"/>
                </a:solidFill>
              </a:rPr>
              <a:t> Valeurs des descripteurs hydrodynamiques constants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5" name="Rectangle 3"/>
          <p:cNvSpPr>
            <a:spLocks noChangeArrowheads="1"/>
          </p:cNvSpPr>
          <p:nvPr/>
        </p:nvSpPr>
        <p:spPr bwMode="auto">
          <a:xfrm>
            <a:off x="0" y="838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040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30405"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Espace réservé du numéro de diapositive 17"/>
          <p:cNvSpPr>
            <a:spLocks noGrp="1"/>
          </p:cNvSpPr>
          <p:nvPr>
            <p:ph type="sldNum" sz="quarter" idx="12"/>
          </p:nvPr>
        </p:nvSpPr>
        <p:spPr/>
        <p:txBody>
          <a:bodyPr/>
          <a:lstStyle/>
          <a:p>
            <a:fld id="{DF686D29-9C21-420C-949E-57973560A3A7}" type="slidenum">
              <a:rPr lang="fr-FR" smtClean="0"/>
              <a:pPr/>
              <a:t>41</a:t>
            </a:fld>
            <a:endParaRPr lang="fr-FR"/>
          </a:p>
        </p:txBody>
      </p:sp>
      <p:sp>
        <p:nvSpPr>
          <p:cNvPr id="19" name="Rectangle 18"/>
          <p:cNvSpPr/>
          <p:nvPr/>
        </p:nvSpPr>
        <p:spPr>
          <a:xfrm>
            <a:off x="381000" y="3657600"/>
            <a:ext cx="8763000" cy="1477328"/>
          </a:xfrm>
          <a:prstGeom prst="rect">
            <a:avLst/>
          </a:prstGeom>
          <a:ln>
            <a:noFill/>
          </a:ln>
        </p:spPr>
        <p:txBody>
          <a:bodyPr wrap="square">
            <a:spAutoFit/>
          </a:bodyPr>
          <a:lstStyle/>
          <a:p>
            <a:pPr>
              <a:spcBef>
                <a:spcPts val="1800"/>
              </a:spcBef>
              <a:buFont typeface="Symbol" pitchFamily="18" charset="2"/>
              <a:buChar char="®"/>
            </a:pPr>
            <a:r>
              <a:rPr lang="fr-FR" sz="2000" dirty="0" smtClean="0">
                <a:solidFill>
                  <a:schemeClr val="bg1"/>
                </a:solidFill>
              </a:rPr>
              <a:t> Hiérarchiser l’impact des paramètres sur les résultats de la méthode DTS</a:t>
            </a:r>
          </a:p>
          <a:p>
            <a:pPr>
              <a:spcBef>
                <a:spcPts val="1800"/>
              </a:spcBef>
              <a:buFont typeface="Symbol" pitchFamily="18" charset="2"/>
              <a:buChar char="®"/>
            </a:pPr>
            <a:r>
              <a:rPr lang="fr-FR" sz="2000" dirty="0" smtClean="0">
                <a:solidFill>
                  <a:schemeClr val="bg1"/>
                </a:solidFill>
              </a:rPr>
              <a:t> Tester la méthodologie avec d’autres solutions analytiques</a:t>
            </a:r>
          </a:p>
          <a:p>
            <a:pPr>
              <a:spcBef>
                <a:spcPts val="1800"/>
              </a:spcBef>
              <a:buFont typeface="Symbol" pitchFamily="18" charset="2"/>
              <a:buChar char="®"/>
            </a:pPr>
            <a:r>
              <a:rPr lang="fr-FR" sz="2000" dirty="0" smtClean="0">
                <a:solidFill>
                  <a:schemeClr val="bg1"/>
                </a:solidFill>
              </a:rPr>
              <a:t> Valider sur des sites à dominante dispersive  (Nombre de Péclet petit)</a:t>
            </a:r>
          </a:p>
        </p:txBody>
      </p:sp>
      <p:grpSp>
        <p:nvGrpSpPr>
          <p:cNvPr id="20" name="Groupe 19"/>
          <p:cNvGrpSpPr/>
          <p:nvPr/>
        </p:nvGrpSpPr>
        <p:grpSpPr>
          <a:xfrm>
            <a:off x="203199" y="152400"/>
            <a:ext cx="8709026" cy="276999"/>
            <a:chOff x="304800" y="152400"/>
            <a:chExt cx="8709026" cy="276999"/>
          </a:xfrm>
        </p:grpSpPr>
        <p:sp>
          <p:nvSpPr>
            <p:cNvPr id="21" name="ZoneTexte 20"/>
            <p:cNvSpPr txBox="1"/>
            <p:nvPr/>
          </p:nvSpPr>
          <p:spPr>
            <a:xfrm>
              <a:off x="304800" y="152400"/>
              <a:ext cx="935666" cy="276999"/>
            </a:xfrm>
            <a:prstGeom prst="rect">
              <a:avLst/>
            </a:prstGeom>
            <a:noFill/>
            <a:ln>
              <a:solidFill>
                <a:schemeClr val="bg1"/>
              </a:solidFill>
            </a:ln>
          </p:spPr>
          <p:txBody>
            <a:bodyPr wrap="square" rtlCol="0">
              <a:spAutoFit/>
            </a:bodyPr>
            <a:lstStyle/>
            <a:p>
              <a:r>
                <a:rPr lang="fr-FR" sz="1200" b="1" dirty="0" smtClean="0">
                  <a:solidFill>
                    <a:schemeClr val="bg1"/>
                  </a:solidFill>
                </a:rPr>
                <a:t>1. Contexte</a:t>
              </a:r>
              <a:endParaRPr lang="fr-FR" sz="1200" b="1" dirty="0">
                <a:solidFill>
                  <a:schemeClr val="bg1"/>
                </a:solidFill>
              </a:endParaRPr>
            </a:p>
          </p:txBody>
        </p:sp>
        <p:sp>
          <p:nvSpPr>
            <p:cNvPr id="22" name="ZoneTexte 21"/>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23" name="ZoneTexte 22"/>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24" name="ZoneTexte 23"/>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30" name="ZoneTexte 29"/>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1" name="ZoneTexte 30"/>
            <p:cNvSpPr txBox="1"/>
            <p:nvPr/>
          </p:nvSpPr>
          <p:spPr>
            <a:xfrm>
              <a:off x="6953958" y="152400"/>
              <a:ext cx="2059868" cy="276999"/>
            </a:xfrm>
            <a:prstGeom prst="rect">
              <a:avLst/>
            </a:prstGeom>
            <a:noFill/>
            <a:ln>
              <a:solidFill>
                <a:srgbClr val="C00000"/>
              </a:solidFill>
            </a:ln>
          </p:spPr>
          <p:txBody>
            <a:bodyPr wrap="square" rtlCol="0">
              <a:spAutoFit/>
            </a:bodyPr>
            <a:lstStyle/>
            <a:p>
              <a:pPr algn="ctr"/>
              <a:r>
                <a:rPr lang="fr-FR" sz="1200" b="1" dirty="0" smtClean="0">
                  <a:solidFill>
                    <a:srgbClr val="C00000"/>
                  </a:solidFill>
                </a:rPr>
                <a:t>6. Conclusions &amp; Perspectives</a:t>
              </a:r>
              <a:endParaRPr lang="fr-FR" sz="1200" b="1" dirty="0">
                <a:solidFill>
                  <a:srgbClr val="C00000"/>
                </a:solidFill>
              </a:endParaRPr>
            </a:p>
          </p:txBody>
        </p:sp>
      </p:grpSp>
      <p:sp>
        <p:nvSpPr>
          <p:cNvPr id="32" name="Rectangle 31"/>
          <p:cNvSpPr/>
          <p:nvPr/>
        </p:nvSpPr>
        <p:spPr>
          <a:xfrm>
            <a:off x="228600" y="838200"/>
            <a:ext cx="8311443" cy="861774"/>
          </a:xfrm>
          <a:prstGeom prst="rect">
            <a:avLst/>
          </a:prstGeom>
        </p:spPr>
        <p:txBody>
          <a:bodyPr wrap="square">
            <a:spAutoFit/>
          </a:bodyPr>
          <a:lstStyle/>
          <a:p>
            <a:pPr algn="just">
              <a:spcBef>
                <a:spcPts val="1800"/>
              </a:spcBef>
              <a:buFont typeface="Wingdings" pitchFamily="2" charset="2"/>
              <a:buChar char="Ø"/>
            </a:pPr>
            <a:r>
              <a:rPr lang="fr-FR" sz="2000" b="1" dirty="0" smtClean="0">
                <a:solidFill>
                  <a:schemeClr val="bg1"/>
                </a:solidFill>
              </a:rPr>
              <a:t> Perspectives </a:t>
            </a:r>
          </a:p>
          <a:p>
            <a:pPr algn="just">
              <a:spcBef>
                <a:spcPts val="1200"/>
              </a:spcBef>
            </a:pPr>
            <a:r>
              <a:rPr lang="fr-FR" sz="2000" b="1" dirty="0" smtClean="0">
                <a:solidFill>
                  <a:schemeClr val="bg1"/>
                </a:solidFill>
              </a:rPr>
              <a:t>	</a:t>
            </a:r>
            <a:r>
              <a:rPr lang="fr-FR" sz="1600" b="1" dirty="0" smtClean="0">
                <a:solidFill>
                  <a:schemeClr val="bg1"/>
                </a:solidFill>
                <a:sym typeface="Wingdings" pitchFamily="2" charset="2"/>
              </a:rPr>
              <a:t></a:t>
            </a:r>
            <a:r>
              <a:rPr lang="fr-FR" sz="2000" b="1" dirty="0" smtClean="0">
                <a:solidFill>
                  <a:schemeClr val="bg1"/>
                </a:solidFill>
                <a:sym typeface="Wingdings" pitchFamily="2" charset="2"/>
              </a:rPr>
              <a:t> </a:t>
            </a:r>
            <a:r>
              <a:rPr lang="fr-FR" sz="2000" b="1" dirty="0" smtClean="0">
                <a:solidFill>
                  <a:schemeClr val="bg1"/>
                </a:solidFill>
              </a:rPr>
              <a:t>Opérationnelles</a:t>
            </a:r>
          </a:p>
        </p:txBody>
      </p:sp>
      <p:sp>
        <p:nvSpPr>
          <p:cNvPr id="33" name="Rectangle 32"/>
          <p:cNvSpPr/>
          <p:nvPr/>
        </p:nvSpPr>
        <p:spPr>
          <a:xfrm>
            <a:off x="304800" y="1905000"/>
            <a:ext cx="8686800" cy="861774"/>
          </a:xfrm>
          <a:prstGeom prst="rect">
            <a:avLst/>
          </a:prstGeom>
          <a:ln>
            <a:noFill/>
          </a:ln>
        </p:spPr>
        <p:txBody>
          <a:bodyPr wrap="square">
            <a:spAutoFit/>
          </a:bodyPr>
          <a:lstStyle/>
          <a:p>
            <a:pPr marL="0" lvl="1">
              <a:spcBef>
                <a:spcPts val="1200"/>
              </a:spcBef>
              <a:buFont typeface="Symbol" pitchFamily="18" charset="2"/>
              <a:buChar char="®"/>
            </a:pPr>
            <a:r>
              <a:rPr lang="fr-FR" sz="2000" dirty="0" smtClean="0">
                <a:solidFill>
                  <a:schemeClr val="bg1"/>
                </a:solidFill>
              </a:rPr>
              <a:t> Modèle DTS en cours d’application dans le cadre d’un projet à Chartres</a:t>
            </a:r>
          </a:p>
          <a:p>
            <a:pPr marL="0" lvl="1">
              <a:spcBef>
                <a:spcPts val="1200"/>
              </a:spcBef>
              <a:buFont typeface="Symbol" pitchFamily="18" charset="2"/>
              <a:buChar char="®"/>
            </a:pPr>
            <a:r>
              <a:rPr lang="fr-FR" sz="2000" dirty="0" smtClean="0">
                <a:solidFill>
                  <a:schemeClr val="bg1"/>
                </a:solidFill>
              </a:rPr>
              <a:t> Outil d’aide à la décision et production de scénarios liés aux pratiques agricoles</a:t>
            </a:r>
          </a:p>
        </p:txBody>
      </p:sp>
      <p:sp>
        <p:nvSpPr>
          <p:cNvPr id="34" name="Rectangle 33"/>
          <p:cNvSpPr/>
          <p:nvPr/>
        </p:nvSpPr>
        <p:spPr>
          <a:xfrm>
            <a:off x="0" y="3048000"/>
            <a:ext cx="2740687" cy="400110"/>
          </a:xfrm>
          <a:prstGeom prst="rect">
            <a:avLst/>
          </a:prstGeom>
        </p:spPr>
        <p:txBody>
          <a:bodyPr wrap="none">
            <a:spAutoFit/>
          </a:bodyPr>
          <a:lstStyle/>
          <a:p>
            <a:pPr algn="just">
              <a:spcBef>
                <a:spcPts val="1200"/>
              </a:spcBef>
            </a:pPr>
            <a:r>
              <a:rPr lang="fr-FR" b="1" dirty="0" smtClean="0">
                <a:solidFill>
                  <a:schemeClr val="bg1"/>
                </a:solidFill>
              </a:rPr>
              <a:t>	</a:t>
            </a:r>
            <a:r>
              <a:rPr lang="fr-FR" sz="1600" b="1" dirty="0" smtClean="0">
                <a:solidFill>
                  <a:schemeClr val="bg1"/>
                </a:solidFill>
                <a:sym typeface="Wingdings" pitchFamily="2" charset="2"/>
              </a:rPr>
              <a:t></a:t>
            </a:r>
            <a:r>
              <a:rPr lang="fr-FR" b="1" dirty="0" smtClean="0">
                <a:solidFill>
                  <a:schemeClr val="bg1"/>
                </a:solidFill>
                <a:sym typeface="Wingdings" pitchFamily="2" charset="2"/>
              </a:rPr>
              <a:t> </a:t>
            </a:r>
            <a:r>
              <a:rPr lang="fr-FR" sz="2000" b="1" dirty="0" smtClean="0">
                <a:solidFill>
                  <a:schemeClr val="bg1"/>
                </a:solidFill>
              </a:rPr>
              <a:t>Scientifiques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7171" name="Rectangle 3"/>
          <p:cNvSpPr>
            <a:spLocks noChangeArrowheads="1"/>
          </p:cNvSpPr>
          <p:nvPr/>
        </p:nvSpPr>
        <p:spPr bwMode="auto">
          <a:xfrm>
            <a:off x="0" y="257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smtClean="0" bmk="_Toc374541089">
                <a:ln>
                  <a:noFill/>
                </a:ln>
                <a:solidFill>
                  <a:schemeClr val="tx1"/>
                </a:solidFill>
                <a:effectLst/>
                <a:latin typeface="Arial" pitchFamily="34" charset="0"/>
                <a:ea typeface="Times New Roman" pitchFamily="18" charset="0"/>
                <a:cs typeface="Times New Roman" pitchFamily="18" charset="0"/>
              </a:rPr>
              <a:t>  		</a:t>
            </a:r>
            <a:r>
              <a:rPr kumimoji="0" lang="fr-FR" sz="700" b="0" i="0" u="none" strike="noStrike" cap="none" normalizeH="0" baseline="0" smtClean="0">
                <a:ln>
                  <a:noFill/>
                </a:ln>
                <a:solidFill>
                  <a:schemeClr val="tx1"/>
                </a:solidFill>
                <a:effectLst/>
                <a:latin typeface="Arial" pitchFamily="34" charset="0"/>
                <a:cs typeface="Arial" pitchFamily="34"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5" name="Rectangle 3"/>
          <p:cNvSpPr>
            <a:spLocks noChangeArrowheads="1"/>
          </p:cNvSpPr>
          <p:nvPr/>
        </p:nvSpPr>
        <p:spPr bwMode="auto">
          <a:xfrm>
            <a:off x="0" y="838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0070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00710" name="Rectangle 6"/>
          <p:cNvSpPr>
            <a:spLocks noChangeArrowheads="1"/>
          </p:cNvSpPr>
          <p:nvPr/>
        </p:nvSpPr>
        <p:spPr bwMode="auto">
          <a:xfrm>
            <a:off x="0" y="742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23040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sp>
        <p:nvSpPr>
          <p:cNvPr id="230405"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pic>
        <p:nvPicPr>
          <p:cNvPr id="196610" name="Picture 2" descr="C:\Users\mdedewanou\Pictures\P103095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2" name="Rectangle 21"/>
          <p:cNvSpPr/>
          <p:nvPr/>
        </p:nvSpPr>
        <p:spPr>
          <a:xfrm>
            <a:off x="1905000" y="3733800"/>
            <a:ext cx="5410200" cy="523220"/>
          </a:xfrm>
          <a:prstGeom prst="rect">
            <a:avLst/>
          </a:prstGeom>
        </p:spPr>
        <p:txBody>
          <a:bodyPr wrap="square">
            <a:spAutoFit/>
          </a:bodyPr>
          <a:lstStyle/>
          <a:p>
            <a:pPr algn="ctr"/>
            <a:r>
              <a:rPr lang="fr-FR" sz="2800" b="1" dirty="0" smtClean="0"/>
              <a:t>MERCI DE VOTRE ATTENTION</a:t>
            </a:r>
            <a:endParaRPr lang="fr-FR" sz="2800" b="1" dirty="0"/>
          </a:p>
        </p:txBody>
      </p:sp>
      <p:sp>
        <p:nvSpPr>
          <p:cNvPr id="28" name="Espace réservé du numéro de diapositive 27"/>
          <p:cNvSpPr>
            <a:spLocks noGrp="1"/>
          </p:cNvSpPr>
          <p:nvPr>
            <p:ph type="sldNum" sz="quarter" idx="12"/>
          </p:nvPr>
        </p:nvSpPr>
        <p:spPr/>
        <p:txBody>
          <a:bodyPr/>
          <a:lstStyle/>
          <a:p>
            <a:fld id="{DF686D29-9C21-420C-949E-57973560A3A7}" type="slidenum">
              <a:rPr lang="fr-FR" smtClean="0"/>
              <a:pPr/>
              <a:t>42</a:t>
            </a:fld>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6858000" y="2376306"/>
            <a:ext cx="2020824" cy="297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p:cNvPicPr/>
          <p:nvPr/>
        </p:nvPicPr>
        <p:blipFill>
          <a:blip r:embed="rId3" cstate="print"/>
          <a:srcRect l="10484" t="8276" r="57258" b="5143"/>
          <a:stretch>
            <a:fillRect/>
          </a:stretch>
        </p:blipFill>
        <p:spPr bwMode="auto">
          <a:xfrm>
            <a:off x="6852834" y="2543247"/>
            <a:ext cx="762000" cy="2794936"/>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104775" y="1687686"/>
            <a:ext cx="6614141" cy="3886201"/>
          </a:xfrm>
          <a:prstGeom prst="rect">
            <a:avLst/>
          </a:prstGeom>
          <a:noFill/>
          <a:ln w="9525">
            <a:noFill/>
            <a:miter lim="800000"/>
            <a:headEnd/>
            <a:tailEnd/>
          </a:ln>
        </p:spPr>
      </p:pic>
      <p:sp>
        <p:nvSpPr>
          <p:cNvPr id="25" name="ZoneTexte 6"/>
          <p:cNvSpPr txBox="1">
            <a:spLocks noChangeArrowheads="1"/>
          </p:cNvSpPr>
          <p:nvPr/>
        </p:nvSpPr>
        <p:spPr bwMode="auto">
          <a:xfrm>
            <a:off x="6544734" y="1532463"/>
            <a:ext cx="2667000" cy="923330"/>
          </a:xfrm>
          <a:prstGeom prst="rect">
            <a:avLst/>
          </a:prstGeom>
          <a:noFill/>
          <a:ln w="9525">
            <a:noFill/>
            <a:miter lim="800000"/>
            <a:headEnd/>
            <a:tailEnd/>
          </a:ln>
        </p:spPr>
        <p:txBody>
          <a:bodyPr wrap="square">
            <a:spAutoFit/>
          </a:bodyPr>
          <a:lstStyle/>
          <a:p>
            <a:pPr algn="ctr"/>
            <a:r>
              <a:rPr lang="fr-FR" dirty="0" smtClean="0">
                <a:solidFill>
                  <a:schemeClr val="bg1"/>
                </a:solidFill>
              </a:rPr>
              <a:t>Aquifère</a:t>
            </a:r>
          </a:p>
          <a:p>
            <a:pPr algn="ctr"/>
            <a:r>
              <a:rPr lang="fr-FR" sz="1700" dirty="0" smtClean="0">
                <a:solidFill>
                  <a:schemeClr val="bg1"/>
                </a:solidFill>
              </a:rPr>
              <a:t>Zone Non Saturée (ZNS)</a:t>
            </a:r>
            <a:endParaRPr lang="fr-FR" sz="1700" dirty="0">
              <a:solidFill>
                <a:schemeClr val="bg1"/>
              </a:solidFill>
            </a:endParaRPr>
          </a:p>
          <a:p>
            <a:pPr algn="ctr"/>
            <a:r>
              <a:rPr lang="fr-FR" sz="1700" dirty="0" smtClean="0">
                <a:solidFill>
                  <a:schemeClr val="bg1"/>
                </a:solidFill>
              </a:rPr>
              <a:t>Zone Saturée (ZS)</a:t>
            </a:r>
          </a:p>
        </p:txBody>
      </p:sp>
      <p:sp>
        <p:nvSpPr>
          <p:cNvPr id="13" name="Rectangle 12"/>
          <p:cNvSpPr/>
          <p:nvPr/>
        </p:nvSpPr>
        <p:spPr>
          <a:xfrm>
            <a:off x="671244" y="4713108"/>
            <a:ext cx="1157556" cy="5038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6862122" y="4162995"/>
            <a:ext cx="2002536" cy="1173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23"/>
          <p:cNvCxnSpPr/>
          <p:nvPr/>
        </p:nvCxnSpPr>
        <p:spPr>
          <a:xfrm>
            <a:off x="1180625" y="5821784"/>
            <a:ext cx="6657547" cy="97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0" y="5822241"/>
            <a:ext cx="2195473" cy="276999"/>
          </a:xfrm>
          <a:prstGeom prst="rect">
            <a:avLst/>
          </a:prstGeom>
        </p:spPr>
        <p:txBody>
          <a:bodyPr wrap="none">
            <a:spAutoFit/>
          </a:bodyPr>
          <a:lstStyle/>
          <a:p>
            <a:r>
              <a:rPr lang="fr-FR" sz="1200" i="1" dirty="0" err="1" smtClean="0">
                <a:solidFill>
                  <a:schemeClr val="bg1"/>
                </a:solidFill>
              </a:rPr>
              <a:t>Onéma</a:t>
            </a:r>
            <a:r>
              <a:rPr lang="fr-FR" sz="1200" i="1" dirty="0" smtClean="0">
                <a:solidFill>
                  <a:schemeClr val="bg1"/>
                </a:solidFill>
              </a:rPr>
              <a:t> / Agences de l'eau, 2013</a:t>
            </a:r>
            <a:endParaRPr lang="fr-FR" sz="1200" i="1" dirty="0">
              <a:solidFill>
                <a:schemeClr val="bg1"/>
              </a:solidFill>
            </a:endParaRPr>
          </a:p>
        </p:txBody>
      </p:sp>
      <p:sp>
        <p:nvSpPr>
          <p:cNvPr id="30" name="Rectangle 29"/>
          <p:cNvSpPr/>
          <p:nvPr/>
        </p:nvSpPr>
        <p:spPr>
          <a:xfrm>
            <a:off x="7490178" y="5822241"/>
            <a:ext cx="1543564" cy="276999"/>
          </a:xfrm>
          <a:prstGeom prst="rect">
            <a:avLst/>
          </a:prstGeom>
        </p:spPr>
        <p:txBody>
          <a:bodyPr wrap="none">
            <a:spAutoFit/>
          </a:bodyPr>
          <a:lstStyle/>
          <a:p>
            <a:r>
              <a:rPr lang="fr-FR" sz="1200" i="1" dirty="0" err="1">
                <a:solidFill>
                  <a:schemeClr val="bg1"/>
                </a:solidFill>
              </a:rPr>
              <a:t>Musy</a:t>
            </a:r>
            <a:r>
              <a:rPr lang="fr-FR" sz="1200" i="1" dirty="0">
                <a:solidFill>
                  <a:schemeClr val="bg1"/>
                </a:solidFill>
              </a:rPr>
              <a:t> et </a:t>
            </a:r>
            <a:r>
              <a:rPr lang="fr-FR" sz="1200" i="1" dirty="0" err="1">
                <a:solidFill>
                  <a:schemeClr val="bg1"/>
                </a:solidFill>
              </a:rPr>
              <a:t>Soutter</a:t>
            </a:r>
            <a:r>
              <a:rPr lang="fr-FR" sz="1200" i="1" dirty="0">
                <a:solidFill>
                  <a:schemeClr val="bg1"/>
                </a:solidFill>
              </a:rPr>
              <a:t>, 1991</a:t>
            </a:r>
          </a:p>
        </p:txBody>
      </p:sp>
      <p:cxnSp>
        <p:nvCxnSpPr>
          <p:cNvPr id="50" name="Connecteur droit 49"/>
          <p:cNvCxnSpPr/>
          <p:nvPr/>
        </p:nvCxnSpPr>
        <p:spPr>
          <a:xfrm>
            <a:off x="7613544" y="3077900"/>
            <a:ext cx="1295400" cy="1588"/>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p:nvPr/>
        </p:nvCxnSpPr>
        <p:spPr>
          <a:xfrm rot="5400000" flipH="1" flipV="1">
            <a:off x="869906" y="5532482"/>
            <a:ext cx="608806" cy="7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p:cNvCxnSpPr/>
          <p:nvPr/>
        </p:nvCxnSpPr>
        <p:spPr>
          <a:xfrm rot="5400000" flipH="1" flipV="1">
            <a:off x="7589209" y="5585431"/>
            <a:ext cx="518783"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26" name="Groupe 125"/>
          <p:cNvGrpSpPr/>
          <p:nvPr/>
        </p:nvGrpSpPr>
        <p:grpSpPr>
          <a:xfrm>
            <a:off x="6849226" y="2315445"/>
            <a:ext cx="2101976" cy="2969771"/>
            <a:chOff x="6849226" y="2812161"/>
            <a:chExt cx="2101976" cy="2969771"/>
          </a:xfrm>
        </p:grpSpPr>
        <p:sp>
          <p:nvSpPr>
            <p:cNvPr id="40" name="Rectangle 39"/>
            <p:cNvSpPr/>
            <p:nvPr/>
          </p:nvSpPr>
          <p:spPr>
            <a:xfrm>
              <a:off x="7818306" y="2812161"/>
              <a:ext cx="1056892" cy="276999"/>
            </a:xfrm>
            <a:prstGeom prst="rect">
              <a:avLst/>
            </a:prstGeom>
          </p:spPr>
          <p:txBody>
            <a:bodyPr wrap="none">
              <a:spAutoFit/>
            </a:bodyPr>
            <a:lstStyle/>
            <a:p>
              <a:r>
                <a:rPr lang="fr-FR" sz="1200" dirty="0" smtClean="0">
                  <a:solidFill>
                    <a:schemeClr val="bg1"/>
                  </a:solidFill>
                </a:rPr>
                <a:t>Surface du sol</a:t>
              </a:r>
              <a:endParaRPr lang="fr-FR" sz="1200" dirty="0">
                <a:solidFill>
                  <a:schemeClr val="bg1"/>
                </a:solidFill>
              </a:endParaRPr>
            </a:p>
          </p:txBody>
        </p:sp>
        <p:sp>
          <p:nvSpPr>
            <p:cNvPr id="42" name="Rectangle 41"/>
            <p:cNvSpPr/>
            <p:nvPr/>
          </p:nvSpPr>
          <p:spPr>
            <a:xfrm>
              <a:off x="8039556" y="3505200"/>
              <a:ext cx="844911" cy="738664"/>
            </a:xfrm>
            <a:prstGeom prst="rect">
              <a:avLst/>
            </a:prstGeom>
          </p:spPr>
          <p:txBody>
            <a:bodyPr wrap="none">
              <a:spAutoFit/>
            </a:bodyPr>
            <a:lstStyle/>
            <a:p>
              <a:r>
                <a:rPr lang="fr-FR" sz="1400" b="1" dirty="0" smtClean="0">
                  <a:solidFill>
                    <a:schemeClr val="bg1"/>
                  </a:solidFill>
                </a:rPr>
                <a:t>ZONE</a:t>
              </a:r>
            </a:p>
            <a:p>
              <a:r>
                <a:rPr lang="fr-FR" sz="1400" b="1" dirty="0" smtClean="0">
                  <a:solidFill>
                    <a:schemeClr val="bg1"/>
                  </a:solidFill>
                </a:rPr>
                <a:t>NON </a:t>
              </a:r>
            </a:p>
            <a:p>
              <a:r>
                <a:rPr lang="fr-FR" sz="1400" b="1" dirty="0" smtClean="0">
                  <a:solidFill>
                    <a:schemeClr val="bg1"/>
                  </a:solidFill>
                </a:rPr>
                <a:t>SATUREE</a:t>
              </a:r>
              <a:endParaRPr lang="fr-FR" sz="1400" b="1" dirty="0">
                <a:solidFill>
                  <a:schemeClr val="bg1"/>
                </a:solidFill>
              </a:endParaRPr>
            </a:p>
          </p:txBody>
        </p:sp>
        <p:sp>
          <p:nvSpPr>
            <p:cNvPr id="43" name="Rectangle 42"/>
            <p:cNvSpPr/>
            <p:nvPr/>
          </p:nvSpPr>
          <p:spPr>
            <a:xfrm>
              <a:off x="8036802" y="5258712"/>
              <a:ext cx="844911" cy="523220"/>
            </a:xfrm>
            <a:prstGeom prst="rect">
              <a:avLst/>
            </a:prstGeom>
          </p:spPr>
          <p:txBody>
            <a:bodyPr wrap="none">
              <a:spAutoFit/>
            </a:bodyPr>
            <a:lstStyle/>
            <a:p>
              <a:r>
                <a:rPr lang="fr-FR" sz="1400" b="1" dirty="0" smtClean="0">
                  <a:solidFill>
                    <a:schemeClr val="bg1"/>
                  </a:solidFill>
                </a:rPr>
                <a:t>ZONE</a:t>
              </a:r>
            </a:p>
            <a:p>
              <a:r>
                <a:rPr lang="fr-FR" sz="1400" b="1" dirty="0" smtClean="0">
                  <a:solidFill>
                    <a:schemeClr val="bg1"/>
                  </a:solidFill>
                </a:rPr>
                <a:t>SATUREE</a:t>
              </a:r>
              <a:endParaRPr lang="fr-FR" sz="1400" b="1" dirty="0">
                <a:solidFill>
                  <a:schemeClr val="bg1"/>
                </a:solidFill>
              </a:endParaRPr>
            </a:p>
          </p:txBody>
        </p:sp>
        <p:sp>
          <p:nvSpPr>
            <p:cNvPr id="44" name="Rectangle 43"/>
            <p:cNvSpPr/>
            <p:nvPr/>
          </p:nvSpPr>
          <p:spPr>
            <a:xfrm>
              <a:off x="7747614" y="4663812"/>
              <a:ext cx="990600" cy="461665"/>
            </a:xfrm>
            <a:prstGeom prst="rect">
              <a:avLst/>
            </a:prstGeom>
          </p:spPr>
          <p:txBody>
            <a:bodyPr wrap="square">
              <a:spAutoFit/>
            </a:bodyPr>
            <a:lstStyle/>
            <a:p>
              <a:r>
                <a:rPr lang="fr-FR" sz="1200" dirty="0" smtClean="0">
                  <a:solidFill>
                    <a:schemeClr val="bg1"/>
                  </a:solidFill>
                </a:rPr>
                <a:t>Nappes souterraines</a:t>
              </a:r>
              <a:endParaRPr lang="fr-FR" sz="1200" dirty="0">
                <a:solidFill>
                  <a:schemeClr val="bg1"/>
                </a:solidFill>
              </a:endParaRPr>
            </a:p>
          </p:txBody>
        </p:sp>
        <p:sp>
          <p:nvSpPr>
            <p:cNvPr id="45" name="Rectangle 44"/>
            <p:cNvSpPr/>
            <p:nvPr/>
          </p:nvSpPr>
          <p:spPr>
            <a:xfrm>
              <a:off x="7732002" y="4288890"/>
              <a:ext cx="1219200" cy="276999"/>
            </a:xfrm>
            <a:prstGeom prst="rect">
              <a:avLst/>
            </a:prstGeom>
          </p:spPr>
          <p:txBody>
            <a:bodyPr wrap="square">
              <a:spAutoFit/>
            </a:bodyPr>
            <a:lstStyle/>
            <a:p>
              <a:r>
                <a:rPr lang="fr-FR" sz="1200" dirty="0" smtClean="0">
                  <a:solidFill>
                    <a:schemeClr val="bg1"/>
                  </a:solidFill>
                </a:rPr>
                <a:t>Frange capillaire</a:t>
              </a:r>
              <a:endParaRPr lang="fr-FR" sz="1200" dirty="0">
                <a:solidFill>
                  <a:schemeClr val="bg1"/>
                </a:solidFill>
              </a:endParaRPr>
            </a:p>
          </p:txBody>
        </p:sp>
        <p:sp>
          <p:nvSpPr>
            <p:cNvPr id="46" name="Rectangle 45"/>
            <p:cNvSpPr/>
            <p:nvPr/>
          </p:nvSpPr>
          <p:spPr>
            <a:xfrm>
              <a:off x="7614492" y="3665880"/>
              <a:ext cx="411331" cy="276999"/>
            </a:xfrm>
            <a:prstGeom prst="rect">
              <a:avLst/>
            </a:prstGeom>
          </p:spPr>
          <p:txBody>
            <a:bodyPr wrap="none">
              <a:spAutoFit/>
            </a:bodyPr>
            <a:lstStyle/>
            <a:p>
              <a:r>
                <a:rPr lang="fr-FR" sz="1200" dirty="0" smtClean="0">
                  <a:solidFill>
                    <a:schemeClr val="bg1"/>
                  </a:solidFill>
                </a:rPr>
                <a:t>Eau</a:t>
              </a:r>
              <a:endParaRPr lang="fr-FR" sz="1200" dirty="0">
                <a:solidFill>
                  <a:schemeClr val="bg1"/>
                </a:solidFill>
              </a:endParaRPr>
            </a:p>
          </p:txBody>
        </p:sp>
        <p:sp>
          <p:nvSpPr>
            <p:cNvPr id="47" name="Rectangle 46"/>
            <p:cNvSpPr/>
            <p:nvPr/>
          </p:nvSpPr>
          <p:spPr>
            <a:xfrm>
              <a:off x="7611738" y="3276600"/>
              <a:ext cx="362600" cy="276999"/>
            </a:xfrm>
            <a:prstGeom prst="rect">
              <a:avLst/>
            </a:prstGeom>
          </p:spPr>
          <p:txBody>
            <a:bodyPr wrap="none">
              <a:spAutoFit/>
            </a:bodyPr>
            <a:lstStyle/>
            <a:p>
              <a:r>
                <a:rPr lang="fr-FR" sz="1200" dirty="0" smtClean="0">
                  <a:solidFill>
                    <a:schemeClr val="bg1"/>
                  </a:solidFill>
                </a:rPr>
                <a:t>Air</a:t>
              </a:r>
              <a:endParaRPr lang="fr-FR" sz="1200" dirty="0">
                <a:solidFill>
                  <a:schemeClr val="bg1"/>
                </a:solidFill>
              </a:endParaRPr>
            </a:p>
          </p:txBody>
        </p:sp>
        <p:sp>
          <p:nvSpPr>
            <p:cNvPr id="48" name="Rectangle 47"/>
            <p:cNvSpPr/>
            <p:nvPr/>
          </p:nvSpPr>
          <p:spPr>
            <a:xfrm>
              <a:off x="7620000" y="3429000"/>
              <a:ext cx="287258" cy="338554"/>
            </a:xfrm>
            <a:prstGeom prst="rect">
              <a:avLst/>
            </a:prstGeom>
          </p:spPr>
          <p:txBody>
            <a:bodyPr wrap="none">
              <a:spAutoFit/>
            </a:bodyPr>
            <a:lstStyle/>
            <a:p>
              <a:r>
                <a:rPr lang="fr-FR" sz="1600" dirty="0" smtClean="0">
                  <a:solidFill>
                    <a:schemeClr val="bg1"/>
                  </a:solidFill>
                </a:rPr>
                <a:t>+</a:t>
              </a:r>
              <a:endParaRPr lang="fr-FR" sz="1600" dirty="0">
                <a:solidFill>
                  <a:schemeClr val="bg1"/>
                </a:solidFill>
              </a:endParaRPr>
            </a:p>
          </p:txBody>
        </p:sp>
        <p:sp>
          <p:nvSpPr>
            <p:cNvPr id="52" name="Rectangle 51"/>
            <p:cNvSpPr/>
            <p:nvPr/>
          </p:nvSpPr>
          <p:spPr>
            <a:xfrm>
              <a:off x="7620000" y="5105400"/>
              <a:ext cx="411331" cy="276999"/>
            </a:xfrm>
            <a:prstGeom prst="rect">
              <a:avLst/>
            </a:prstGeom>
          </p:spPr>
          <p:txBody>
            <a:bodyPr wrap="none">
              <a:spAutoFit/>
            </a:bodyPr>
            <a:lstStyle/>
            <a:p>
              <a:r>
                <a:rPr lang="fr-FR" sz="1200" dirty="0" smtClean="0">
                  <a:solidFill>
                    <a:schemeClr val="bg1"/>
                  </a:solidFill>
                </a:rPr>
                <a:t>Eau</a:t>
              </a:r>
              <a:endParaRPr lang="fr-FR" sz="1200" dirty="0">
                <a:solidFill>
                  <a:schemeClr val="bg1"/>
                </a:solidFill>
              </a:endParaRPr>
            </a:p>
          </p:txBody>
        </p:sp>
        <p:cxnSp>
          <p:nvCxnSpPr>
            <p:cNvPr id="61" name="Connecteur droit 60"/>
            <p:cNvCxnSpPr/>
            <p:nvPr/>
          </p:nvCxnSpPr>
          <p:spPr>
            <a:xfrm flipV="1">
              <a:off x="6849226" y="4292218"/>
              <a:ext cx="2029968" cy="602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Connecteur droit avec flèche 121"/>
            <p:cNvCxnSpPr/>
            <p:nvPr/>
          </p:nvCxnSpPr>
          <p:spPr>
            <a:xfrm rot="5400000">
              <a:off x="7533196" y="4471098"/>
              <a:ext cx="329184"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3" name="Connecteur droit 122"/>
            <p:cNvCxnSpPr/>
            <p:nvPr/>
          </p:nvCxnSpPr>
          <p:spPr>
            <a:xfrm flipV="1">
              <a:off x="6849738" y="3041946"/>
              <a:ext cx="2029968" cy="602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7821060" y="2991555"/>
              <a:ext cx="1070165" cy="276999"/>
            </a:xfrm>
            <a:prstGeom prst="rect">
              <a:avLst/>
            </a:prstGeom>
          </p:spPr>
          <p:txBody>
            <a:bodyPr wrap="none">
              <a:spAutoFit/>
            </a:bodyPr>
            <a:lstStyle/>
            <a:p>
              <a:r>
                <a:rPr lang="fr-FR" sz="1200" dirty="0" smtClean="0">
                  <a:solidFill>
                    <a:schemeClr val="bg1"/>
                  </a:solidFill>
                </a:rPr>
                <a:t>Zone racinaire</a:t>
              </a:r>
              <a:endParaRPr lang="fr-FR" sz="1200" dirty="0">
                <a:solidFill>
                  <a:schemeClr val="bg1"/>
                </a:solidFill>
              </a:endParaRPr>
            </a:p>
          </p:txBody>
        </p:sp>
      </p:grpSp>
      <p:sp>
        <p:nvSpPr>
          <p:cNvPr id="36" name="Espace réservé du numéro de diapositive 35"/>
          <p:cNvSpPr>
            <a:spLocks noGrp="1"/>
          </p:cNvSpPr>
          <p:nvPr>
            <p:ph type="sldNum" sz="quarter" idx="12"/>
          </p:nvPr>
        </p:nvSpPr>
        <p:spPr/>
        <p:txBody>
          <a:bodyPr/>
          <a:lstStyle/>
          <a:p>
            <a:fld id="{DF686D29-9C21-420C-949E-57973560A3A7}" type="slidenum">
              <a:rPr lang="fr-FR" smtClean="0"/>
              <a:pPr/>
              <a:t>5</a:t>
            </a:fld>
            <a:endParaRPr lang="fr-FR"/>
          </a:p>
        </p:txBody>
      </p:sp>
      <p:sp>
        <p:nvSpPr>
          <p:cNvPr id="41" name="ZoneTexte 6"/>
          <p:cNvSpPr txBox="1">
            <a:spLocks noChangeArrowheads="1"/>
          </p:cNvSpPr>
          <p:nvPr/>
        </p:nvSpPr>
        <p:spPr bwMode="auto">
          <a:xfrm>
            <a:off x="0" y="578553"/>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Bassin versant hydrogéologique: Source et cible </a:t>
            </a:r>
          </a:p>
        </p:txBody>
      </p:sp>
      <p:sp>
        <p:nvSpPr>
          <p:cNvPr id="37" name="ZoneTexte 36"/>
          <p:cNvSpPr txBox="1"/>
          <p:nvPr/>
        </p:nvSpPr>
        <p:spPr>
          <a:xfrm>
            <a:off x="5562600" y="5105400"/>
            <a:ext cx="914400" cy="369332"/>
          </a:xfrm>
          <a:prstGeom prst="rect">
            <a:avLst/>
          </a:prstGeom>
          <a:solidFill>
            <a:schemeClr val="tx2"/>
          </a:solidFill>
          <a:ln w="28575">
            <a:solidFill>
              <a:srgbClr val="C00000"/>
            </a:solidFill>
          </a:ln>
        </p:spPr>
        <p:txBody>
          <a:bodyPr wrap="square" rtlCol="0">
            <a:spAutoFit/>
          </a:bodyPr>
          <a:lstStyle/>
          <a:p>
            <a:pPr algn="ctr"/>
            <a:r>
              <a:rPr lang="fr-FR" b="1" dirty="0" smtClean="0">
                <a:solidFill>
                  <a:srgbClr val="C00000"/>
                </a:solidFill>
              </a:rPr>
              <a:t>CIBLE</a:t>
            </a:r>
            <a:endParaRPr lang="fr-FR" b="1" dirty="0">
              <a:solidFill>
                <a:srgbClr val="C00000"/>
              </a:solidFill>
            </a:endParaRPr>
          </a:p>
        </p:txBody>
      </p:sp>
      <p:grpSp>
        <p:nvGrpSpPr>
          <p:cNvPr id="58" name="Groupe 57"/>
          <p:cNvGrpSpPr/>
          <p:nvPr/>
        </p:nvGrpSpPr>
        <p:grpSpPr>
          <a:xfrm>
            <a:off x="203199" y="152400"/>
            <a:ext cx="8709026" cy="276999"/>
            <a:chOff x="304800" y="152400"/>
            <a:chExt cx="8709026" cy="276999"/>
          </a:xfrm>
        </p:grpSpPr>
        <p:sp>
          <p:nvSpPr>
            <p:cNvPr id="59" name="ZoneTexte 58"/>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60" name="ZoneTexte 59"/>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62" name="ZoneTexte 61"/>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63" name="ZoneTexte 62"/>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64" name="ZoneTexte 63"/>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65" name="ZoneTexte 64"/>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cxnSp>
        <p:nvCxnSpPr>
          <p:cNvPr id="69" name="Connecteur droit avec flèche 68"/>
          <p:cNvCxnSpPr/>
          <p:nvPr/>
        </p:nvCxnSpPr>
        <p:spPr>
          <a:xfrm rot="10800000">
            <a:off x="5029200" y="5334000"/>
            <a:ext cx="5334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2" name="ZoneTexte 71"/>
          <p:cNvSpPr txBox="1"/>
          <p:nvPr/>
        </p:nvSpPr>
        <p:spPr>
          <a:xfrm>
            <a:off x="1371600" y="1676400"/>
            <a:ext cx="1066800" cy="369332"/>
          </a:xfrm>
          <a:prstGeom prst="rect">
            <a:avLst/>
          </a:prstGeom>
          <a:solidFill>
            <a:schemeClr val="tx2"/>
          </a:solidFill>
          <a:ln w="28575">
            <a:solidFill>
              <a:srgbClr val="C00000"/>
            </a:solidFill>
          </a:ln>
        </p:spPr>
        <p:txBody>
          <a:bodyPr wrap="square" rtlCol="0">
            <a:spAutoFit/>
          </a:bodyPr>
          <a:lstStyle/>
          <a:p>
            <a:pPr algn="ctr"/>
            <a:r>
              <a:rPr lang="fr-FR" b="1" dirty="0" smtClean="0">
                <a:solidFill>
                  <a:srgbClr val="C00000"/>
                </a:solidFill>
              </a:rPr>
              <a:t>SOURCE</a:t>
            </a:r>
            <a:endParaRPr lang="fr-FR" b="1" dirty="0">
              <a:solidFill>
                <a:srgbClr val="C00000"/>
              </a:solidFill>
            </a:endParaRPr>
          </a:p>
        </p:txBody>
      </p:sp>
      <p:cxnSp>
        <p:nvCxnSpPr>
          <p:cNvPr id="73" name="Connecteur droit avec flèche 72"/>
          <p:cNvCxnSpPr/>
          <p:nvPr/>
        </p:nvCxnSpPr>
        <p:spPr>
          <a:xfrm rot="5400000">
            <a:off x="2096294" y="2247106"/>
            <a:ext cx="3810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p:cNvPicPr>
            <a:picLocks noChangeAspect="1" noChangeArrowheads="1"/>
          </p:cNvPicPr>
          <p:nvPr/>
        </p:nvPicPr>
        <p:blipFill>
          <a:blip r:embed="rId3" cstate="print"/>
          <a:srcRect/>
          <a:stretch>
            <a:fillRect/>
          </a:stretch>
        </p:blipFill>
        <p:spPr bwMode="auto">
          <a:xfrm>
            <a:off x="304803" y="1752600"/>
            <a:ext cx="2372749" cy="4648200"/>
          </a:xfrm>
          <a:prstGeom prst="rect">
            <a:avLst/>
          </a:prstGeom>
          <a:noFill/>
          <a:ln w="9525">
            <a:noFill/>
            <a:miter lim="800000"/>
            <a:headEnd/>
            <a:tailEnd/>
          </a:ln>
        </p:spPr>
      </p:pic>
      <p:sp>
        <p:nvSpPr>
          <p:cNvPr id="37" name="ZoneTexte 36"/>
          <p:cNvSpPr txBox="1"/>
          <p:nvPr/>
        </p:nvSpPr>
        <p:spPr>
          <a:xfrm>
            <a:off x="304800" y="1066800"/>
            <a:ext cx="2434001" cy="646331"/>
          </a:xfrm>
          <a:prstGeom prst="rect">
            <a:avLst/>
          </a:prstGeom>
          <a:noFill/>
        </p:spPr>
        <p:txBody>
          <a:bodyPr wrap="none" rtlCol="0">
            <a:spAutoFit/>
          </a:bodyPr>
          <a:lstStyle/>
          <a:p>
            <a:pPr algn="ctr"/>
            <a:r>
              <a:rPr lang="fr-FR" b="1" u="sng" dirty="0" smtClean="0">
                <a:solidFill>
                  <a:schemeClr val="bg1"/>
                </a:solidFill>
              </a:rPr>
              <a:t>BASE DE DONNEES</a:t>
            </a:r>
          </a:p>
          <a:p>
            <a:pPr algn="ctr"/>
            <a:r>
              <a:rPr lang="fr-FR" b="1" dirty="0" smtClean="0">
                <a:solidFill>
                  <a:schemeClr val="bg1"/>
                </a:solidFill>
              </a:rPr>
              <a:t>Observations de terrain</a:t>
            </a:r>
          </a:p>
        </p:txBody>
      </p:sp>
      <p:pic>
        <p:nvPicPr>
          <p:cNvPr id="36" name="Image 35"/>
          <p:cNvPicPr/>
          <p:nvPr/>
        </p:nvPicPr>
        <p:blipFill>
          <a:blip r:embed="rId4" cstate="print"/>
          <a:srcRect l="2299" t="1724" r="17241" b="37931"/>
          <a:stretch>
            <a:fillRect/>
          </a:stretch>
        </p:blipFill>
        <p:spPr bwMode="auto">
          <a:xfrm>
            <a:off x="4876800" y="2681112"/>
            <a:ext cx="4114800" cy="2590800"/>
          </a:xfrm>
          <a:prstGeom prst="rect">
            <a:avLst/>
          </a:prstGeom>
          <a:noFill/>
          <a:ln w="9525">
            <a:noFill/>
            <a:miter lim="800000"/>
            <a:headEnd/>
            <a:tailEnd/>
          </a:ln>
        </p:spPr>
      </p:pic>
      <p:sp>
        <p:nvSpPr>
          <p:cNvPr id="69" name="ZoneTexte 68"/>
          <p:cNvSpPr txBox="1"/>
          <p:nvPr/>
        </p:nvSpPr>
        <p:spPr>
          <a:xfrm>
            <a:off x="2895600" y="2362200"/>
            <a:ext cx="1607939" cy="1200329"/>
          </a:xfrm>
          <a:prstGeom prst="rect">
            <a:avLst/>
          </a:prstGeom>
          <a:noFill/>
        </p:spPr>
        <p:txBody>
          <a:bodyPr wrap="square" rtlCol="0">
            <a:spAutoFit/>
          </a:bodyPr>
          <a:lstStyle/>
          <a:p>
            <a:pPr algn="ctr"/>
            <a:r>
              <a:rPr lang="fr-FR" b="1" dirty="0" smtClean="0">
                <a:solidFill>
                  <a:schemeClr val="bg1"/>
                </a:solidFill>
              </a:rPr>
              <a:t>Méthode la plus utilisée: indices multi-critères</a:t>
            </a:r>
          </a:p>
        </p:txBody>
      </p:sp>
      <p:pic>
        <p:nvPicPr>
          <p:cNvPr id="71" name="Image 70"/>
          <p:cNvPicPr/>
          <p:nvPr/>
        </p:nvPicPr>
        <p:blipFill>
          <a:blip r:embed="rId4" cstate="print"/>
          <a:srcRect l="3571" t="80636" r="76190" b="3448"/>
          <a:stretch>
            <a:fillRect/>
          </a:stretch>
        </p:blipFill>
        <p:spPr bwMode="auto">
          <a:xfrm>
            <a:off x="6248400" y="5541978"/>
            <a:ext cx="1524000" cy="914400"/>
          </a:xfrm>
          <a:prstGeom prst="rect">
            <a:avLst/>
          </a:prstGeom>
          <a:noFill/>
          <a:ln w="9525">
            <a:noFill/>
            <a:miter lim="800000"/>
            <a:headEnd/>
            <a:tailEnd/>
          </a:ln>
        </p:spPr>
      </p:pic>
      <p:sp>
        <p:nvSpPr>
          <p:cNvPr id="72" name="ZoneTexte 71"/>
          <p:cNvSpPr txBox="1"/>
          <p:nvPr/>
        </p:nvSpPr>
        <p:spPr>
          <a:xfrm>
            <a:off x="5867400" y="2057400"/>
            <a:ext cx="2241832" cy="369332"/>
          </a:xfrm>
          <a:prstGeom prst="rect">
            <a:avLst/>
          </a:prstGeom>
          <a:noFill/>
        </p:spPr>
        <p:txBody>
          <a:bodyPr wrap="none" rtlCol="0">
            <a:spAutoFit/>
          </a:bodyPr>
          <a:lstStyle/>
          <a:p>
            <a:pPr algn="ctr"/>
            <a:r>
              <a:rPr lang="fr-FR" b="1" u="sng" dirty="0" smtClean="0">
                <a:solidFill>
                  <a:schemeClr val="bg1"/>
                </a:solidFill>
              </a:rPr>
              <a:t>Carte de vulnérabilité</a:t>
            </a:r>
          </a:p>
        </p:txBody>
      </p:sp>
      <p:cxnSp>
        <p:nvCxnSpPr>
          <p:cNvPr id="39" name="Connecteur droit avec flèche 38"/>
          <p:cNvCxnSpPr/>
          <p:nvPr/>
        </p:nvCxnSpPr>
        <p:spPr>
          <a:xfrm>
            <a:off x="2667000" y="3886200"/>
            <a:ext cx="19812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1" name="Espace réservé du numéro de diapositive 40"/>
          <p:cNvSpPr>
            <a:spLocks noGrp="1"/>
          </p:cNvSpPr>
          <p:nvPr>
            <p:ph type="sldNum" sz="quarter" idx="12"/>
          </p:nvPr>
        </p:nvSpPr>
        <p:spPr/>
        <p:txBody>
          <a:bodyPr/>
          <a:lstStyle/>
          <a:p>
            <a:fld id="{DF686D29-9C21-420C-949E-57973560A3A7}" type="slidenum">
              <a:rPr lang="fr-FR" smtClean="0"/>
              <a:pPr/>
              <a:t>6</a:t>
            </a:fld>
            <a:endParaRPr lang="fr-FR" dirty="0"/>
          </a:p>
        </p:txBody>
      </p:sp>
      <p:sp>
        <p:nvSpPr>
          <p:cNvPr id="42" name="ZoneTexte 6"/>
          <p:cNvSpPr txBox="1">
            <a:spLocks noChangeArrowheads="1"/>
          </p:cNvSpPr>
          <p:nvPr/>
        </p:nvSpPr>
        <p:spPr bwMode="auto">
          <a:xfrm>
            <a:off x="0" y="578553"/>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Outil opérationnel d’évaluation de la vulnérabilité</a:t>
            </a:r>
          </a:p>
        </p:txBody>
      </p:sp>
      <p:sp>
        <p:nvSpPr>
          <p:cNvPr id="33" name="ZoneTexte 32"/>
          <p:cNvSpPr txBox="1"/>
          <p:nvPr/>
        </p:nvSpPr>
        <p:spPr>
          <a:xfrm>
            <a:off x="5410200" y="5486400"/>
            <a:ext cx="877163" cy="369332"/>
          </a:xfrm>
          <a:prstGeom prst="rect">
            <a:avLst/>
          </a:prstGeom>
          <a:noFill/>
        </p:spPr>
        <p:txBody>
          <a:bodyPr wrap="none" rtlCol="0">
            <a:spAutoFit/>
          </a:bodyPr>
          <a:lstStyle/>
          <a:p>
            <a:pPr algn="ctr"/>
            <a:r>
              <a:rPr lang="fr-FR" b="1" u="sng" dirty="0" smtClean="0">
                <a:solidFill>
                  <a:schemeClr val="bg1"/>
                </a:solidFill>
              </a:rPr>
              <a:t>Indice: </a:t>
            </a:r>
          </a:p>
        </p:txBody>
      </p:sp>
      <p:grpSp>
        <p:nvGrpSpPr>
          <p:cNvPr id="17" name="Groupe 16"/>
          <p:cNvGrpSpPr/>
          <p:nvPr/>
        </p:nvGrpSpPr>
        <p:grpSpPr>
          <a:xfrm>
            <a:off x="293511" y="152400"/>
            <a:ext cx="8471957" cy="276999"/>
            <a:chOff x="310801" y="914400"/>
            <a:chExt cx="8471957" cy="276999"/>
          </a:xfrm>
        </p:grpSpPr>
        <p:sp>
          <p:nvSpPr>
            <p:cNvPr id="18" name="ZoneTexte 17"/>
            <p:cNvSpPr txBox="1"/>
            <p:nvPr/>
          </p:nvSpPr>
          <p:spPr>
            <a:xfrm>
              <a:off x="2537178" y="914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19" name="ZoneTexte 18"/>
            <p:cNvSpPr txBox="1"/>
            <p:nvPr/>
          </p:nvSpPr>
          <p:spPr>
            <a:xfrm>
              <a:off x="3680178" y="914400"/>
              <a:ext cx="16002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Calibrations &amp; Tests</a:t>
              </a:r>
              <a:endParaRPr lang="fr-FR" sz="1200" b="1" dirty="0">
                <a:solidFill>
                  <a:schemeClr val="bg1"/>
                </a:solidFill>
              </a:endParaRPr>
            </a:p>
          </p:txBody>
        </p:sp>
        <p:sp>
          <p:nvSpPr>
            <p:cNvPr id="20" name="ZoneTexte 19"/>
            <p:cNvSpPr txBox="1"/>
            <p:nvPr/>
          </p:nvSpPr>
          <p:spPr>
            <a:xfrm>
              <a:off x="6725358" y="914400"/>
              <a:ext cx="2057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21" name="ZoneTexte 20"/>
            <p:cNvSpPr txBox="1"/>
            <p:nvPr/>
          </p:nvSpPr>
          <p:spPr>
            <a:xfrm>
              <a:off x="1250244" y="914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22" name="ZoneTexte 21"/>
            <p:cNvSpPr txBox="1"/>
            <p:nvPr/>
          </p:nvSpPr>
          <p:spPr>
            <a:xfrm>
              <a:off x="5280378" y="914400"/>
              <a:ext cx="14478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27" name="ZoneTexte 26"/>
            <p:cNvSpPr txBox="1"/>
            <p:nvPr/>
          </p:nvSpPr>
          <p:spPr>
            <a:xfrm>
              <a:off x="310801" y="914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numéro de diapositive 18"/>
          <p:cNvSpPr>
            <a:spLocks noGrp="1"/>
          </p:cNvSpPr>
          <p:nvPr>
            <p:ph type="sldNum" sz="quarter" idx="12"/>
          </p:nvPr>
        </p:nvSpPr>
        <p:spPr/>
        <p:txBody>
          <a:bodyPr/>
          <a:lstStyle/>
          <a:p>
            <a:fld id="{DF686D29-9C21-420C-949E-57973560A3A7}" type="slidenum">
              <a:rPr lang="fr-FR" smtClean="0"/>
              <a:pPr/>
              <a:t>7</a:t>
            </a:fld>
            <a:endParaRPr lang="fr-FR"/>
          </a:p>
        </p:txBody>
      </p:sp>
      <p:sp>
        <p:nvSpPr>
          <p:cNvPr id="26" name="ZoneTexte 6"/>
          <p:cNvSpPr txBox="1">
            <a:spLocks noChangeArrowheads="1"/>
          </p:cNvSpPr>
          <p:nvPr/>
        </p:nvSpPr>
        <p:spPr bwMode="auto">
          <a:xfrm>
            <a:off x="0" y="578553"/>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Etude de la vulnérabilité par des méthodes multi-critères</a:t>
            </a:r>
          </a:p>
        </p:txBody>
      </p:sp>
      <p:sp>
        <p:nvSpPr>
          <p:cNvPr id="43" name="ZoneTexte 42"/>
          <p:cNvSpPr txBox="1"/>
          <p:nvPr/>
        </p:nvSpPr>
        <p:spPr>
          <a:xfrm>
            <a:off x="725310" y="962367"/>
            <a:ext cx="2819400" cy="400110"/>
          </a:xfrm>
          <a:prstGeom prst="rect">
            <a:avLst/>
          </a:prstGeom>
          <a:noFill/>
        </p:spPr>
        <p:txBody>
          <a:bodyPr wrap="square" rtlCol="0">
            <a:spAutoFit/>
          </a:bodyPr>
          <a:lstStyle/>
          <a:p>
            <a:r>
              <a:rPr lang="fr-FR" sz="2000" b="1" u="sng" dirty="0" smtClean="0">
                <a:solidFill>
                  <a:schemeClr val="bg1"/>
                </a:solidFill>
              </a:rPr>
              <a:t>Critères de vulnérabilité </a:t>
            </a:r>
            <a:endParaRPr lang="fr-FR" sz="2000" u="sng" dirty="0">
              <a:solidFill>
                <a:schemeClr val="bg1"/>
              </a:solidFill>
            </a:endParaRPr>
          </a:p>
        </p:txBody>
      </p:sp>
      <p:sp>
        <p:nvSpPr>
          <p:cNvPr id="44" name="ZoneTexte 43"/>
          <p:cNvSpPr txBox="1"/>
          <p:nvPr/>
        </p:nvSpPr>
        <p:spPr>
          <a:xfrm>
            <a:off x="4648200" y="962367"/>
            <a:ext cx="1600200" cy="400110"/>
          </a:xfrm>
          <a:prstGeom prst="rect">
            <a:avLst/>
          </a:prstGeom>
          <a:noFill/>
        </p:spPr>
        <p:txBody>
          <a:bodyPr wrap="square" rtlCol="0">
            <a:spAutoFit/>
          </a:bodyPr>
          <a:lstStyle/>
          <a:p>
            <a:pPr algn="ctr"/>
            <a:r>
              <a:rPr lang="fr-FR" sz="2000" b="1" u="sng" dirty="0" smtClean="0">
                <a:solidFill>
                  <a:schemeClr val="bg1"/>
                </a:solidFill>
              </a:rPr>
              <a:t>Traitements</a:t>
            </a:r>
            <a:endParaRPr lang="fr-FR" sz="2000" u="sng" dirty="0">
              <a:solidFill>
                <a:schemeClr val="bg1"/>
              </a:solidFill>
            </a:endParaRPr>
          </a:p>
        </p:txBody>
      </p:sp>
      <p:sp>
        <p:nvSpPr>
          <p:cNvPr id="46" name="ZoneTexte 45"/>
          <p:cNvSpPr txBox="1"/>
          <p:nvPr/>
        </p:nvSpPr>
        <p:spPr>
          <a:xfrm>
            <a:off x="7543800" y="962367"/>
            <a:ext cx="1600200" cy="400110"/>
          </a:xfrm>
          <a:prstGeom prst="rect">
            <a:avLst/>
          </a:prstGeom>
          <a:noFill/>
        </p:spPr>
        <p:txBody>
          <a:bodyPr wrap="square" rtlCol="0">
            <a:spAutoFit/>
          </a:bodyPr>
          <a:lstStyle/>
          <a:p>
            <a:pPr algn="ctr"/>
            <a:r>
              <a:rPr lang="fr-FR" sz="2000" b="1" u="sng" dirty="0" smtClean="0">
                <a:solidFill>
                  <a:schemeClr val="bg1"/>
                </a:solidFill>
              </a:rPr>
              <a:t>Résultats</a:t>
            </a:r>
            <a:endParaRPr lang="fr-FR" sz="2000" u="sng" dirty="0">
              <a:solidFill>
                <a:schemeClr val="bg1"/>
              </a:solidFill>
            </a:endParaRPr>
          </a:p>
        </p:txBody>
      </p:sp>
      <p:grpSp>
        <p:nvGrpSpPr>
          <p:cNvPr id="60" name="Groupe 59"/>
          <p:cNvGrpSpPr/>
          <p:nvPr/>
        </p:nvGrpSpPr>
        <p:grpSpPr>
          <a:xfrm>
            <a:off x="22402" y="1295400"/>
            <a:ext cx="9042574" cy="4510376"/>
            <a:chOff x="11113" y="1727196"/>
            <a:chExt cx="9042574" cy="4510376"/>
          </a:xfrm>
        </p:grpSpPr>
        <p:sp>
          <p:nvSpPr>
            <p:cNvPr id="30" name="ZoneTexte 29"/>
            <p:cNvSpPr txBox="1"/>
            <p:nvPr/>
          </p:nvSpPr>
          <p:spPr>
            <a:xfrm>
              <a:off x="973665" y="1789284"/>
              <a:ext cx="2133600" cy="1200329"/>
            </a:xfrm>
            <a:prstGeom prst="rect">
              <a:avLst/>
            </a:prstGeom>
            <a:noFill/>
            <a:ln>
              <a:solidFill>
                <a:srgbClr val="C00000"/>
              </a:solidFill>
            </a:ln>
          </p:spPr>
          <p:txBody>
            <a:bodyPr wrap="square" rtlCol="0">
              <a:spAutoFit/>
            </a:bodyPr>
            <a:lstStyle/>
            <a:p>
              <a:r>
                <a:rPr lang="fr-FR" dirty="0" smtClean="0">
                  <a:solidFill>
                    <a:schemeClr val="bg1"/>
                  </a:solidFill>
                </a:rPr>
                <a:t>Couverture protectrice:</a:t>
              </a:r>
            </a:p>
            <a:p>
              <a:r>
                <a:rPr lang="fr-FR" dirty="0" smtClean="0">
                  <a:solidFill>
                    <a:schemeClr val="bg1"/>
                  </a:solidFill>
                  <a:latin typeface="Calibri"/>
                  <a:cs typeface="Calibri"/>
                </a:rPr>
                <a:t>       → Type de sol</a:t>
              </a:r>
            </a:p>
            <a:p>
              <a:r>
                <a:rPr lang="fr-FR" dirty="0" smtClean="0">
                  <a:solidFill>
                    <a:schemeClr val="bg1"/>
                  </a:solidFill>
                  <a:latin typeface="Calibri"/>
                  <a:cs typeface="Calibri"/>
                </a:rPr>
                <a:t>       → Nature ZNS</a:t>
              </a:r>
              <a:endParaRPr lang="fr-FR" dirty="0">
                <a:solidFill>
                  <a:schemeClr val="bg1"/>
                </a:solidFill>
              </a:endParaRPr>
            </a:p>
          </p:txBody>
        </p:sp>
        <p:sp>
          <p:nvSpPr>
            <p:cNvPr id="33" name="ZoneTexte 32"/>
            <p:cNvSpPr txBox="1"/>
            <p:nvPr/>
          </p:nvSpPr>
          <p:spPr>
            <a:xfrm>
              <a:off x="973665" y="3059283"/>
              <a:ext cx="2133600" cy="646331"/>
            </a:xfrm>
            <a:prstGeom prst="rect">
              <a:avLst/>
            </a:prstGeom>
            <a:noFill/>
            <a:ln>
              <a:solidFill>
                <a:srgbClr val="C00000"/>
              </a:solidFill>
            </a:ln>
          </p:spPr>
          <p:txBody>
            <a:bodyPr wrap="square" rtlCol="0">
              <a:spAutoFit/>
            </a:bodyPr>
            <a:lstStyle/>
            <a:p>
              <a:pPr algn="ctr"/>
              <a:r>
                <a:rPr lang="fr-FR" dirty="0" smtClean="0">
                  <a:solidFill>
                    <a:schemeClr val="bg1"/>
                  </a:solidFill>
                </a:rPr>
                <a:t>Profondeur de la nappe</a:t>
              </a:r>
              <a:endParaRPr lang="fr-FR" dirty="0">
                <a:solidFill>
                  <a:schemeClr val="bg1"/>
                </a:solidFill>
              </a:endParaRPr>
            </a:p>
          </p:txBody>
        </p:sp>
        <p:sp>
          <p:nvSpPr>
            <p:cNvPr id="34" name="ZoneTexte 33"/>
            <p:cNvSpPr txBox="1"/>
            <p:nvPr/>
          </p:nvSpPr>
          <p:spPr>
            <a:xfrm>
              <a:off x="973665" y="4456287"/>
              <a:ext cx="2133600" cy="369332"/>
            </a:xfrm>
            <a:prstGeom prst="rect">
              <a:avLst/>
            </a:prstGeom>
            <a:noFill/>
            <a:ln>
              <a:solidFill>
                <a:srgbClr val="C00000"/>
              </a:solidFill>
            </a:ln>
          </p:spPr>
          <p:txBody>
            <a:bodyPr wrap="square" rtlCol="0">
              <a:spAutoFit/>
            </a:bodyPr>
            <a:lstStyle/>
            <a:p>
              <a:pPr algn="ctr"/>
              <a:r>
                <a:rPr lang="fr-FR" dirty="0" smtClean="0">
                  <a:solidFill>
                    <a:schemeClr val="bg1"/>
                  </a:solidFill>
                </a:rPr>
                <a:t>Type d’aquifère</a:t>
              </a:r>
              <a:endParaRPr lang="fr-FR" dirty="0">
                <a:solidFill>
                  <a:schemeClr val="bg1"/>
                </a:solidFill>
              </a:endParaRPr>
            </a:p>
          </p:txBody>
        </p:sp>
        <p:sp>
          <p:nvSpPr>
            <p:cNvPr id="35" name="ZoneTexte 34"/>
            <p:cNvSpPr txBox="1"/>
            <p:nvPr/>
          </p:nvSpPr>
          <p:spPr>
            <a:xfrm>
              <a:off x="973665" y="5314242"/>
              <a:ext cx="2133600" cy="923330"/>
            </a:xfrm>
            <a:prstGeom prst="rect">
              <a:avLst/>
            </a:prstGeom>
            <a:noFill/>
            <a:ln>
              <a:solidFill>
                <a:srgbClr val="C00000"/>
              </a:solidFill>
            </a:ln>
          </p:spPr>
          <p:txBody>
            <a:bodyPr wrap="square" rtlCol="0">
              <a:spAutoFit/>
            </a:bodyPr>
            <a:lstStyle/>
            <a:p>
              <a:pPr algn="ctr"/>
              <a:r>
                <a:rPr lang="fr-FR" dirty="0" smtClean="0">
                  <a:solidFill>
                    <a:schemeClr val="bg1"/>
                  </a:solidFill>
                </a:rPr>
                <a:t>Type de recharge </a:t>
              </a:r>
            </a:p>
            <a:p>
              <a:pPr algn="ctr"/>
              <a:r>
                <a:rPr lang="fr-FR" dirty="0" smtClean="0">
                  <a:solidFill>
                    <a:schemeClr val="bg1"/>
                  </a:solidFill>
                </a:rPr>
                <a:t>Conditions d’infiltration</a:t>
              </a:r>
              <a:endParaRPr lang="fr-FR" dirty="0">
                <a:solidFill>
                  <a:schemeClr val="bg1"/>
                </a:solidFill>
              </a:endParaRPr>
            </a:p>
          </p:txBody>
        </p:sp>
        <p:sp>
          <p:nvSpPr>
            <p:cNvPr id="36" name="ZoneTexte 35"/>
            <p:cNvSpPr txBox="1"/>
            <p:nvPr/>
          </p:nvSpPr>
          <p:spPr>
            <a:xfrm rot="16200000">
              <a:off x="-655611" y="2394630"/>
              <a:ext cx="1981200" cy="646331"/>
            </a:xfrm>
            <a:prstGeom prst="rect">
              <a:avLst/>
            </a:prstGeom>
            <a:noFill/>
            <a:ln>
              <a:solidFill>
                <a:schemeClr val="tx1"/>
              </a:solidFill>
            </a:ln>
          </p:spPr>
          <p:txBody>
            <a:bodyPr wrap="square" rtlCol="0">
              <a:spAutoFit/>
            </a:bodyPr>
            <a:lstStyle/>
            <a:p>
              <a:pPr algn="ctr"/>
              <a:r>
                <a:rPr lang="fr-FR" b="1" dirty="0" smtClean="0">
                  <a:solidFill>
                    <a:schemeClr val="bg1"/>
                  </a:solidFill>
                </a:rPr>
                <a:t>Zone Non Saturée (ZNS)</a:t>
              </a:r>
              <a:endParaRPr lang="fr-FR" b="1" dirty="0">
                <a:solidFill>
                  <a:schemeClr val="bg1"/>
                </a:solidFill>
              </a:endParaRPr>
            </a:p>
          </p:txBody>
        </p:sp>
        <p:sp>
          <p:nvSpPr>
            <p:cNvPr id="37" name="ZoneTexte 36"/>
            <p:cNvSpPr txBox="1"/>
            <p:nvPr/>
          </p:nvSpPr>
          <p:spPr>
            <a:xfrm rot="16200000">
              <a:off x="-332506" y="4323662"/>
              <a:ext cx="1334989" cy="646331"/>
            </a:xfrm>
            <a:prstGeom prst="rect">
              <a:avLst/>
            </a:prstGeom>
            <a:noFill/>
            <a:ln>
              <a:solidFill>
                <a:schemeClr val="tx1"/>
              </a:solidFill>
            </a:ln>
          </p:spPr>
          <p:txBody>
            <a:bodyPr wrap="square" rtlCol="0">
              <a:spAutoFit/>
            </a:bodyPr>
            <a:lstStyle/>
            <a:p>
              <a:pPr algn="ctr"/>
              <a:r>
                <a:rPr lang="fr-FR" b="1" dirty="0" smtClean="0">
                  <a:solidFill>
                    <a:schemeClr val="bg1"/>
                  </a:solidFill>
                </a:rPr>
                <a:t>Zone Saturée (ZS)</a:t>
              </a:r>
              <a:endParaRPr lang="fr-FR" b="1" dirty="0">
                <a:solidFill>
                  <a:schemeClr val="bg1"/>
                </a:solidFill>
              </a:endParaRPr>
            </a:p>
          </p:txBody>
        </p:sp>
        <p:sp>
          <p:nvSpPr>
            <p:cNvPr id="38" name="ZoneTexte 37"/>
            <p:cNvSpPr txBox="1">
              <a:spLocks noChangeAspect="1"/>
            </p:cNvSpPr>
            <p:nvPr/>
          </p:nvSpPr>
          <p:spPr>
            <a:xfrm rot="16200000">
              <a:off x="-34072" y="5516834"/>
              <a:ext cx="675145" cy="584775"/>
            </a:xfrm>
            <a:prstGeom prst="rect">
              <a:avLst/>
            </a:prstGeom>
            <a:noFill/>
            <a:ln>
              <a:solidFill>
                <a:schemeClr val="tx1"/>
              </a:solidFill>
            </a:ln>
          </p:spPr>
          <p:txBody>
            <a:bodyPr wrap="square" rtlCol="0" anchor="ctr">
              <a:spAutoFit/>
            </a:bodyPr>
            <a:lstStyle/>
            <a:p>
              <a:pPr algn="ctr">
                <a:spcBef>
                  <a:spcPts val="1200"/>
                </a:spcBef>
              </a:pPr>
              <a:r>
                <a:rPr lang="fr-FR" b="1" dirty="0" smtClean="0">
                  <a:solidFill>
                    <a:schemeClr val="bg1"/>
                  </a:solidFill>
                </a:rPr>
                <a:t>Flux</a:t>
              </a:r>
            </a:p>
            <a:p>
              <a:pPr algn="ctr"/>
              <a:endParaRPr lang="fr-FR" sz="1400" b="1" dirty="0">
                <a:solidFill>
                  <a:schemeClr val="bg1"/>
                </a:solidFill>
              </a:endParaRPr>
            </a:p>
          </p:txBody>
        </p:sp>
        <p:cxnSp>
          <p:nvCxnSpPr>
            <p:cNvPr id="39" name="Connecteur droit avec flèche 38"/>
            <p:cNvCxnSpPr/>
            <p:nvPr/>
          </p:nvCxnSpPr>
          <p:spPr>
            <a:xfrm>
              <a:off x="640644" y="2119488"/>
              <a:ext cx="304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3493911" y="2108196"/>
              <a:ext cx="3970866" cy="3754874"/>
            </a:xfrm>
            <a:prstGeom prst="rect">
              <a:avLst/>
            </a:prstGeom>
            <a:noFill/>
            <a:ln>
              <a:solidFill>
                <a:schemeClr val="bg1"/>
              </a:solidFill>
            </a:ln>
          </p:spPr>
          <p:txBody>
            <a:bodyPr wrap="square" rtlCol="0">
              <a:spAutoFit/>
            </a:bodyPr>
            <a:lstStyle/>
            <a:p>
              <a:pPr algn="ctr"/>
              <a:endParaRPr lang="fr-FR" sz="1600" dirty="0" smtClean="0">
                <a:solidFill>
                  <a:schemeClr val="bg1"/>
                </a:solidFill>
              </a:endParaRPr>
            </a:p>
            <a:p>
              <a:pPr algn="ctr"/>
              <a:r>
                <a:rPr lang="fr-FR" dirty="0" smtClean="0">
                  <a:solidFill>
                    <a:schemeClr val="bg1"/>
                  </a:solidFill>
                </a:rPr>
                <a:t>Arbre de décisions ou formulations mathématiques:</a:t>
              </a:r>
            </a:p>
            <a:p>
              <a:pPr algn="ctr"/>
              <a:endParaRPr lang="fr-FR" dirty="0" smtClean="0">
                <a:solidFill>
                  <a:schemeClr val="bg1"/>
                </a:solidFill>
              </a:endParaRPr>
            </a:p>
            <a:p>
              <a:pPr indent="-226695" algn="ctr"/>
              <a:endParaRPr lang="en-US" sz="1600" b="1" kern="50" dirty="0" smtClean="0">
                <a:solidFill>
                  <a:schemeClr val="bg1"/>
                </a:solidFill>
                <a:latin typeface="Arial"/>
                <a:ea typeface="Times New Roman"/>
                <a:cs typeface="Arial"/>
              </a:endParaRPr>
            </a:p>
            <a:p>
              <a:pPr indent="-226695" algn="ctr"/>
              <a:endParaRPr lang="en-US" sz="1600" b="1" kern="50" dirty="0" smtClean="0">
                <a:solidFill>
                  <a:schemeClr val="bg1"/>
                </a:solidFill>
                <a:latin typeface="Arial"/>
                <a:ea typeface="Times New Roman"/>
                <a:cs typeface="Arial"/>
              </a:endParaRPr>
            </a:p>
            <a:p>
              <a:pPr indent="-226695" algn="ctr"/>
              <a:r>
                <a:rPr lang="en-US" b="1" kern="50" dirty="0" err="1" smtClean="0">
                  <a:solidFill>
                    <a:schemeClr val="bg1"/>
                  </a:solidFill>
                  <a:latin typeface="Arial"/>
                  <a:ea typeface="Times New Roman"/>
                  <a:cs typeface="Arial"/>
                </a:rPr>
                <a:t>Indice</a:t>
              </a:r>
              <a:r>
                <a:rPr lang="en-US" b="1" kern="50" dirty="0" smtClean="0">
                  <a:solidFill>
                    <a:schemeClr val="bg1"/>
                  </a:solidFill>
                  <a:latin typeface="Arial"/>
                  <a:ea typeface="Times New Roman"/>
                  <a:cs typeface="Arial"/>
                </a:rPr>
                <a:t> DRASTIC = </a:t>
              </a:r>
              <a:r>
                <a:rPr lang="en-US" sz="2800" b="1" kern="50" dirty="0" smtClean="0">
                  <a:solidFill>
                    <a:schemeClr val="bg1"/>
                  </a:solidFill>
                  <a:latin typeface="Arial"/>
                  <a:ea typeface="Times New Roman"/>
                  <a:cs typeface="Arial"/>
                  <a:sym typeface="Symbol"/>
                </a:rPr>
                <a:t></a:t>
              </a:r>
              <a:r>
                <a:rPr lang="en-US" b="1" kern="50" dirty="0" smtClean="0">
                  <a:solidFill>
                    <a:schemeClr val="bg1"/>
                  </a:solidFill>
                  <a:latin typeface="Arial"/>
                  <a:ea typeface="Times New Roman"/>
                  <a:cs typeface="Arial"/>
                  <a:sym typeface="Symbol"/>
                </a:rPr>
                <a:t> </a:t>
              </a:r>
              <a:r>
                <a:rPr lang="en-US" b="1" i="1" kern="50" dirty="0" smtClean="0">
                  <a:solidFill>
                    <a:schemeClr val="bg1"/>
                  </a:solidFill>
                  <a:latin typeface="Arial"/>
                  <a:ea typeface="Times New Roman"/>
                  <a:cs typeface="Arial"/>
                  <a:sym typeface="Symbol"/>
                </a:rPr>
                <a:t>c</a:t>
              </a:r>
              <a:r>
                <a:rPr lang="en-US" b="1" i="1" kern="50" baseline="-25000" dirty="0" smtClean="0">
                  <a:solidFill>
                    <a:schemeClr val="bg1"/>
                  </a:solidFill>
                  <a:latin typeface="Arial"/>
                  <a:ea typeface="Times New Roman"/>
                  <a:cs typeface="Arial"/>
                  <a:sym typeface="Symbol"/>
                </a:rPr>
                <a:t>c</a:t>
              </a:r>
              <a:r>
                <a:rPr lang="en-US" b="1" i="1" kern="50" dirty="0" smtClean="0">
                  <a:solidFill>
                    <a:schemeClr val="bg1"/>
                  </a:solidFill>
                  <a:latin typeface="Arial"/>
                  <a:ea typeface="Times New Roman"/>
                  <a:cs typeface="Arial"/>
                  <a:sym typeface="Symbol"/>
                </a:rPr>
                <a:t>*C</a:t>
              </a:r>
              <a:r>
                <a:rPr lang="en-US" b="1" i="1" kern="50" baseline="-25000" dirty="0" smtClean="0">
                  <a:solidFill>
                    <a:schemeClr val="bg1"/>
                  </a:solidFill>
                  <a:latin typeface="Arial"/>
                  <a:ea typeface="Times New Roman"/>
                  <a:cs typeface="Arial"/>
                  <a:sym typeface="Symbol"/>
                </a:rPr>
                <a:t>p</a:t>
              </a:r>
            </a:p>
            <a:p>
              <a:pPr defTabSz="457200"/>
              <a:endParaRPr lang="fr-FR" sz="1400" i="1" u="sng" dirty="0" smtClean="0">
                <a:solidFill>
                  <a:schemeClr val="bg1"/>
                </a:solidFill>
                <a:latin typeface="Calibri"/>
                <a:cs typeface="Calibri"/>
              </a:endParaRPr>
            </a:p>
            <a:p>
              <a:pPr defTabSz="457200"/>
              <a:endParaRPr lang="fr-FR" sz="1400" i="1" u="sng" dirty="0" smtClean="0">
                <a:solidFill>
                  <a:schemeClr val="bg1"/>
                </a:solidFill>
                <a:latin typeface="Calibri"/>
                <a:cs typeface="Calibri"/>
              </a:endParaRPr>
            </a:p>
            <a:p>
              <a:pPr defTabSz="457200"/>
              <a:r>
                <a:rPr lang="fr-FR" sz="1400" i="1" u="sng" dirty="0" smtClean="0">
                  <a:solidFill>
                    <a:schemeClr val="bg1"/>
                  </a:solidFill>
                  <a:latin typeface="Calibri"/>
                  <a:cs typeface="Calibri"/>
                </a:rPr>
                <a:t>Méthodes et auteurs </a:t>
              </a:r>
              <a:r>
                <a:rPr lang="fr-FR" sz="1400" dirty="0" smtClean="0">
                  <a:solidFill>
                    <a:schemeClr val="bg1"/>
                  </a:solidFill>
                  <a:latin typeface="Calibri"/>
                  <a:cs typeface="Calibri"/>
                </a:rPr>
                <a:t>:</a:t>
              </a:r>
            </a:p>
            <a:p>
              <a:pPr defTabSz="457200">
                <a:spcBef>
                  <a:spcPts val="1200"/>
                </a:spcBef>
                <a:buFont typeface="Symbol"/>
                <a:buChar char="®"/>
              </a:pPr>
              <a:r>
                <a:rPr lang="fr-FR" sz="1400" b="1" kern="50" dirty="0" smtClean="0">
                  <a:solidFill>
                    <a:schemeClr val="bg1"/>
                  </a:solidFill>
                  <a:latin typeface="Arial"/>
                  <a:ea typeface="Times New Roman"/>
                  <a:cs typeface="Arial"/>
                </a:rPr>
                <a:t> DRASTIC 	</a:t>
              </a:r>
              <a:r>
                <a:rPr lang="fr-FR" sz="1400" kern="50" dirty="0" smtClean="0">
                  <a:solidFill>
                    <a:schemeClr val="bg1"/>
                  </a:solidFill>
                  <a:latin typeface="Arial"/>
                  <a:ea typeface="Times New Roman"/>
                  <a:cs typeface="Arial"/>
                </a:rPr>
                <a:t>(</a:t>
              </a:r>
              <a:r>
                <a:rPr lang="fr-FR" sz="1400" i="1" kern="50" dirty="0" smtClean="0">
                  <a:solidFill>
                    <a:schemeClr val="bg1"/>
                  </a:solidFill>
                  <a:latin typeface="Arial"/>
                  <a:ea typeface="Times New Roman"/>
                  <a:cs typeface="Arial"/>
                </a:rPr>
                <a:t>Aller et al., 1987)</a:t>
              </a:r>
            </a:p>
            <a:p>
              <a:pPr defTabSz="457200">
                <a:buFont typeface="Symbol"/>
                <a:buChar char="®"/>
              </a:pPr>
              <a:r>
                <a:rPr lang="fr-FR" sz="1400" i="1" kern="50" dirty="0" smtClean="0">
                  <a:solidFill>
                    <a:schemeClr val="bg1"/>
                  </a:solidFill>
                  <a:latin typeface="Arial"/>
                  <a:ea typeface="Times New Roman"/>
                  <a:cs typeface="Arial"/>
                </a:rPr>
                <a:t> </a:t>
              </a:r>
              <a:r>
                <a:rPr lang="fr-FR" sz="1400" b="1" kern="50" dirty="0" smtClean="0">
                  <a:solidFill>
                    <a:schemeClr val="bg1"/>
                  </a:solidFill>
                  <a:latin typeface="Arial"/>
                  <a:ea typeface="Times New Roman"/>
                  <a:cs typeface="Arial"/>
                </a:rPr>
                <a:t>EPIK		</a:t>
              </a:r>
              <a:r>
                <a:rPr lang="fr-FR" sz="1400" i="1" kern="50" dirty="0" smtClean="0">
                  <a:solidFill>
                    <a:schemeClr val="bg1"/>
                  </a:solidFill>
                  <a:latin typeface="Arial"/>
                  <a:ea typeface="Times New Roman"/>
                  <a:cs typeface="Arial"/>
                </a:rPr>
                <a:t>(</a:t>
              </a:r>
              <a:r>
                <a:rPr lang="fr-FR" sz="1400" i="1" kern="50" dirty="0" err="1" smtClean="0">
                  <a:solidFill>
                    <a:schemeClr val="bg1"/>
                  </a:solidFill>
                  <a:latin typeface="Arial"/>
                  <a:ea typeface="Times New Roman"/>
                  <a:cs typeface="Arial"/>
                </a:rPr>
                <a:t>Doerfliger</a:t>
              </a:r>
              <a:r>
                <a:rPr lang="fr-FR" sz="1400" i="1" kern="50" dirty="0" smtClean="0">
                  <a:solidFill>
                    <a:schemeClr val="bg1"/>
                  </a:solidFill>
                  <a:latin typeface="Arial"/>
                  <a:ea typeface="Times New Roman"/>
                  <a:cs typeface="Arial"/>
                </a:rPr>
                <a:t> et </a:t>
              </a:r>
              <a:r>
                <a:rPr lang="fr-FR" sz="1400" i="1" kern="50" dirty="0" err="1" smtClean="0">
                  <a:solidFill>
                    <a:schemeClr val="bg1"/>
                  </a:solidFill>
                  <a:latin typeface="Arial"/>
                  <a:ea typeface="Times New Roman"/>
                  <a:cs typeface="Arial"/>
                </a:rPr>
                <a:t>Zwahlen</a:t>
              </a:r>
              <a:r>
                <a:rPr lang="fr-FR" sz="1400" i="1" kern="50" dirty="0" smtClean="0">
                  <a:solidFill>
                    <a:schemeClr val="bg1"/>
                  </a:solidFill>
                  <a:latin typeface="Arial"/>
                  <a:ea typeface="Times New Roman"/>
                  <a:cs typeface="Arial"/>
                </a:rPr>
                <a:t>., 1998)</a:t>
              </a:r>
              <a:endParaRPr lang="fr-FR" sz="1400" kern="50" dirty="0" smtClean="0">
                <a:solidFill>
                  <a:schemeClr val="bg1"/>
                </a:solidFill>
                <a:latin typeface="Arial"/>
                <a:ea typeface="Times New Roman"/>
                <a:cs typeface="Times New Roman"/>
              </a:endParaRPr>
            </a:p>
            <a:p>
              <a:pPr defTabSz="457200">
                <a:buFont typeface="Symbol"/>
                <a:buChar char="®"/>
              </a:pPr>
              <a:r>
                <a:rPr lang="fr-FR" sz="1400" kern="50" dirty="0" smtClean="0">
                  <a:solidFill>
                    <a:schemeClr val="bg1"/>
                  </a:solidFill>
                  <a:latin typeface="Arial"/>
                  <a:ea typeface="Times New Roman"/>
                  <a:cs typeface="Times New Roman"/>
                </a:rPr>
                <a:t> </a:t>
              </a:r>
              <a:r>
                <a:rPr lang="fr-FR" sz="1400" b="1" kern="50" dirty="0" smtClean="0">
                  <a:solidFill>
                    <a:schemeClr val="bg1"/>
                  </a:solidFill>
                  <a:latin typeface="Arial"/>
                  <a:ea typeface="Times New Roman"/>
                  <a:cs typeface="Arial"/>
                </a:rPr>
                <a:t>RISKE		</a:t>
              </a:r>
              <a:r>
                <a:rPr lang="fr-FR" sz="1400" i="1" kern="50" dirty="0" smtClean="0">
                  <a:solidFill>
                    <a:schemeClr val="bg1"/>
                  </a:solidFill>
                  <a:latin typeface="Arial"/>
                  <a:ea typeface="Times New Roman"/>
                  <a:cs typeface="Arial"/>
                </a:rPr>
                <a:t>(</a:t>
              </a:r>
              <a:r>
                <a:rPr lang="fr-FR" sz="1400" i="1" kern="50" dirty="0" err="1" smtClean="0">
                  <a:solidFill>
                    <a:schemeClr val="bg1"/>
                  </a:solidFill>
                  <a:latin typeface="Arial"/>
                  <a:ea typeface="Times New Roman"/>
                  <a:cs typeface="Arial"/>
                </a:rPr>
                <a:t>Petelet</a:t>
              </a:r>
              <a:r>
                <a:rPr lang="fr-FR" sz="1400" i="1" kern="50" dirty="0" smtClean="0">
                  <a:solidFill>
                    <a:schemeClr val="bg1"/>
                  </a:solidFill>
                  <a:latin typeface="Arial"/>
                  <a:ea typeface="Times New Roman"/>
                  <a:cs typeface="Arial"/>
                </a:rPr>
                <a:t>-Giraud et al., 2001)</a:t>
              </a:r>
            </a:p>
            <a:p>
              <a:pPr defTabSz="457200">
                <a:buFont typeface="Symbol"/>
                <a:buChar char="®"/>
              </a:pPr>
              <a:r>
                <a:rPr lang="fr-FR" sz="1400" i="1" kern="50" dirty="0" smtClean="0">
                  <a:solidFill>
                    <a:schemeClr val="bg1"/>
                  </a:solidFill>
                  <a:latin typeface="Arial"/>
                  <a:ea typeface="Times New Roman"/>
                  <a:cs typeface="Arial"/>
                </a:rPr>
                <a:t> </a:t>
              </a:r>
              <a:r>
                <a:rPr lang="fr-FR" sz="1400" b="1" kern="50" dirty="0" smtClean="0">
                  <a:solidFill>
                    <a:schemeClr val="bg1"/>
                  </a:solidFill>
                  <a:latin typeface="Arial"/>
                  <a:ea typeface="Times New Roman"/>
                  <a:cs typeface="Arial"/>
                </a:rPr>
                <a:t>SINTACS	</a:t>
              </a:r>
              <a:r>
                <a:rPr lang="fr-FR" sz="1400" kern="50" dirty="0" smtClean="0">
                  <a:solidFill>
                    <a:schemeClr val="bg1"/>
                  </a:solidFill>
                  <a:latin typeface="Arial"/>
                  <a:ea typeface="Times New Roman"/>
                  <a:cs typeface="Arial"/>
                </a:rPr>
                <a:t>(</a:t>
              </a:r>
              <a:r>
                <a:rPr lang="fr-FR" sz="1400" i="1" kern="50" dirty="0" err="1" smtClean="0">
                  <a:solidFill>
                    <a:schemeClr val="bg1"/>
                  </a:solidFill>
                  <a:latin typeface="Arial"/>
                  <a:ea typeface="Times New Roman"/>
                  <a:cs typeface="Arial"/>
                </a:rPr>
                <a:t>Civita</a:t>
              </a:r>
              <a:r>
                <a:rPr lang="fr-FR" sz="1400" i="1" kern="50" dirty="0" smtClean="0">
                  <a:solidFill>
                    <a:schemeClr val="bg1"/>
                  </a:solidFill>
                  <a:latin typeface="Arial"/>
                  <a:ea typeface="Times New Roman"/>
                  <a:cs typeface="Arial"/>
                </a:rPr>
                <a:t>., 1994)</a:t>
              </a:r>
              <a:endParaRPr lang="fr-FR" sz="1400" dirty="0">
                <a:solidFill>
                  <a:schemeClr val="bg1"/>
                </a:solidFill>
              </a:endParaRPr>
            </a:p>
          </p:txBody>
        </p:sp>
        <p:sp>
          <p:nvSpPr>
            <p:cNvPr id="48" name="ZoneTexte 47"/>
            <p:cNvSpPr txBox="1"/>
            <p:nvPr/>
          </p:nvSpPr>
          <p:spPr>
            <a:xfrm>
              <a:off x="7605888" y="3615267"/>
              <a:ext cx="1447799" cy="646331"/>
            </a:xfrm>
            <a:prstGeom prst="rect">
              <a:avLst/>
            </a:prstGeom>
            <a:noFill/>
            <a:ln>
              <a:solidFill>
                <a:srgbClr val="C00000"/>
              </a:solidFill>
            </a:ln>
          </p:spPr>
          <p:txBody>
            <a:bodyPr wrap="square" rtlCol="0">
              <a:spAutoFit/>
            </a:bodyPr>
            <a:lstStyle/>
            <a:p>
              <a:pPr algn="ctr"/>
              <a:r>
                <a:rPr lang="fr-FR" b="1" dirty="0" smtClean="0">
                  <a:solidFill>
                    <a:schemeClr val="bg1"/>
                  </a:solidFill>
                </a:rPr>
                <a:t>Indices de vulnérabilité</a:t>
              </a:r>
              <a:endParaRPr lang="fr-FR" dirty="0" smtClean="0">
                <a:solidFill>
                  <a:schemeClr val="bg1"/>
                </a:solidFill>
              </a:endParaRPr>
            </a:p>
          </p:txBody>
        </p:sp>
        <p:sp>
          <p:nvSpPr>
            <p:cNvPr id="49" name="Accolade fermante 48"/>
            <p:cNvSpPr/>
            <p:nvPr/>
          </p:nvSpPr>
          <p:spPr>
            <a:xfrm>
              <a:off x="3124200" y="1803396"/>
              <a:ext cx="293511" cy="4419600"/>
            </a:xfrm>
            <a:prstGeom prst="righ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55" name="Connecteur droit avec flèche 54"/>
            <p:cNvCxnSpPr/>
            <p:nvPr/>
          </p:nvCxnSpPr>
          <p:spPr>
            <a:xfrm>
              <a:off x="651933" y="3206043"/>
              <a:ext cx="304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651933" y="4622802"/>
              <a:ext cx="3048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rot="480000" flipV="1">
              <a:off x="595888" y="5761747"/>
              <a:ext cx="372134" cy="4747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8" name="ZoneTexte 57"/>
          <p:cNvSpPr txBox="1"/>
          <p:nvPr/>
        </p:nvSpPr>
        <p:spPr>
          <a:xfrm>
            <a:off x="21516" y="6050847"/>
            <a:ext cx="7487355" cy="646331"/>
          </a:xfrm>
          <a:prstGeom prst="rect">
            <a:avLst/>
          </a:prstGeom>
          <a:solidFill>
            <a:schemeClr val="bg2">
              <a:lumMod val="20000"/>
              <a:lumOff val="80000"/>
            </a:schemeClr>
          </a:solidFill>
          <a:ln>
            <a:solidFill>
              <a:schemeClr val="bg1"/>
            </a:solidFill>
          </a:ln>
        </p:spPr>
        <p:txBody>
          <a:bodyPr wrap="square" rtlCol="0">
            <a:spAutoFit/>
          </a:bodyPr>
          <a:lstStyle/>
          <a:p>
            <a:r>
              <a:rPr lang="fr-FR" dirty="0" smtClean="0">
                <a:solidFill>
                  <a:schemeClr val="bg1"/>
                </a:solidFill>
              </a:rPr>
              <a:t>(+) Permet de spatialiser l’information : Indice de vulnérabilité</a:t>
            </a:r>
          </a:p>
          <a:p>
            <a:r>
              <a:rPr lang="fr-FR" dirty="0" smtClean="0">
                <a:solidFill>
                  <a:schemeClr val="bg1"/>
                </a:solidFill>
              </a:rPr>
              <a:t>(-)  </a:t>
            </a:r>
            <a:r>
              <a:rPr lang="fr-FR" dirty="0" smtClean="0">
                <a:solidFill>
                  <a:schemeClr val="bg1"/>
                </a:solidFill>
                <a:cs typeface="Calibri"/>
              </a:rPr>
              <a:t>Subjectif, donc difficile à valider</a:t>
            </a:r>
            <a:endParaRPr lang="fr-FR" dirty="0">
              <a:solidFill>
                <a:schemeClr val="bg1"/>
              </a:solidFill>
            </a:endParaRPr>
          </a:p>
        </p:txBody>
      </p:sp>
      <p:sp>
        <p:nvSpPr>
          <p:cNvPr id="59" name="ZoneTexte 58"/>
          <p:cNvSpPr txBox="1"/>
          <p:nvPr/>
        </p:nvSpPr>
        <p:spPr>
          <a:xfrm>
            <a:off x="6008511" y="3612444"/>
            <a:ext cx="533400" cy="261610"/>
          </a:xfrm>
          <a:prstGeom prst="rect">
            <a:avLst/>
          </a:prstGeom>
          <a:noFill/>
        </p:spPr>
        <p:txBody>
          <a:bodyPr wrap="square" rtlCol="0">
            <a:spAutoFit/>
          </a:bodyPr>
          <a:lstStyle/>
          <a:p>
            <a:r>
              <a:rPr lang="fr-FR" sz="1100" dirty="0" smtClean="0">
                <a:solidFill>
                  <a:schemeClr val="bg1"/>
                </a:solidFill>
              </a:rPr>
              <a:t>i=1</a:t>
            </a:r>
            <a:endParaRPr lang="fr-FR" sz="1100" dirty="0">
              <a:solidFill>
                <a:schemeClr val="bg1"/>
              </a:solidFill>
            </a:endParaRPr>
          </a:p>
        </p:txBody>
      </p:sp>
      <p:cxnSp>
        <p:nvCxnSpPr>
          <p:cNvPr id="62" name="Connecteur droit avec flèche 61"/>
          <p:cNvCxnSpPr/>
          <p:nvPr/>
        </p:nvCxnSpPr>
        <p:spPr>
          <a:xfrm>
            <a:off x="7459134" y="3505200"/>
            <a:ext cx="16086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203199" y="152400"/>
            <a:ext cx="8709026" cy="276999"/>
            <a:chOff x="304800" y="152400"/>
            <a:chExt cx="8709026" cy="276999"/>
          </a:xfrm>
        </p:grpSpPr>
        <p:sp>
          <p:nvSpPr>
            <p:cNvPr id="52" name="ZoneTexte 51"/>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53" name="ZoneTexte 52"/>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54" name="ZoneTexte 53"/>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61" name="ZoneTexte 60"/>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63" name="ZoneTexte 62"/>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64" name="ZoneTexte 63"/>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F686D29-9C21-420C-949E-57973560A3A7}" type="slidenum">
              <a:rPr lang="fr-FR" smtClean="0"/>
              <a:pPr/>
              <a:t>8</a:t>
            </a:fld>
            <a:endParaRPr lang="fr-FR"/>
          </a:p>
        </p:txBody>
      </p:sp>
      <p:pic>
        <p:nvPicPr>
          <p:cNvPr id="8" name="Image 7"/>
          <p:cNvPicPr/>
          <p:nvPr/>
        </p:nvPicPr>
        <p:blipFill>
          <a:blip r:embed="rId2" cstate="print"/>
          <a:srcRect l="2597" t="2439" r="1299"/>
          <a:stretch>
            <a:fillRect/>
          </a:stretch>
        </p:blipFill>
        <p:spPr bwMode="auto">
          <a:xfrm>
            <a:off x="685800" y="1515537"/>
            <a:ext cx="7772400" cy="3810000"/>
          </a:xfrm>
          <a:prstGeom prst="rect">
            <a:avLst/>
          </a:prstGeom>
          <a:noFill/>
          <a:ln w="9525">
            <a:noFill/>
            <a:miter lim="800000"/>
            <a:headEnd/>
            <a:tailEnd/>
          </a:ln>
        </p:spPr>
      </p:pic>
      <p:sp>
        <p:nvSpPr>
          <p:cNvPr id="9" name="Rectangle 8"/>
          <p:cNvSpPr/>
          <p:nvPr/>
        </p:nvSpPr>
        <p:spPr>
          <a:xfrm>
            <a:off x="1600200" y="5325537"/>
            <a:ext cx="5867400" cy="461665"/>
          </a:xfrm>
          <a:prstGeom prst="rect">
            <a:avLst/>
          </a:prstGeom>
        </p:spPr>
        <p:txBody>
          <a:bodyPr wrap="square">
            <a:spAutoFit/>
          </a:bodyPr>
          <a:lstStyle/>
          <a:p>
            <a:pPr algn="ctr"/>
            <a:r>
              <a:rPr lang="fr-FR" sz="1200" i="1" dirty="0" smtClean="0">
                <a:solidFill>
                  <a:schemeClr val="bg1"/>
                </a:solidFill>
              </a:rPr>
              <a:t>COST Action 620, Modèle OTC (Origine – Trajet – Cible) selon l’approche européenne (modifié de </a:t>
            </a:r>
            <a:r>
              <a:rPr lang="fr-FR" sz="1200" i="1" dirty="0" err="1" smtClean="0">
                <a:solidFill>
                  <a:schemeClr val="bg1"/>
                </a:solidFill>
              </a:rPr>
              <a:t>Goldscheider</a:t>
            </a:r>
            <a:r>
              <a:rPr lang="fr-FR" sz="1200" i="1" dirty="0" smtClean="0">
                <a:solidFill>
                  <a:schemeClr val="bg1"/>
                </a:solidFill>
              </a:rPr>
              <a:t> et al. 2004) </a:t>
            </a:r>
            <a:endParaRPr lang="fr-FR" sz="1200" i="1" dirty="0">
              <a:solidFill>
                <a:schemeClr val="bg1"/>
              </a:solidFill>
            </a:endParaRPr>
          </a:p>
        </p:txBody>
      </p:sp>
      <p:sp>
        <p:nvSpPr>
          <p:cNvPr id="11" name="ZoneTexte 6"/>
          <p:cNvSpPr txBox="1">
            <a:spLocks noChangeArrowheads="1"/>
          </p:cNvSpPr>
          <p:nvPr/>
        </p:nvSpPr>
        <p:spPr bwMode="auto">
          <a:xfrm>
            <a:off x="0" y="578553"/>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Nouveau concept : Vulnérabilité au forage</a:t>
            </a:r>
          </a:p>
        </p:txBody>
      </p:sp>
      <p:sp>
        <p:nvSpPr>
          <p:cNvPr id="17" name="Rectangle 16"/>
          <p:cNvSpPr/>
          <p:nvPr/>
        </p:nvSpPr>
        <p:spPr>
          <a:xfrm>
            <a:off x="2895600" y="1066800"/>
            <a:ext cx="3403496" cy="369332"/>
          </a:xfrm>
          <a:prstGeom prst="rect">
            <a:avLst/>
          </a:prstGeom>
        </p:spPr>
        <p:txBody>
          <a:bodyPr wrap="none">
            <a:spAutoFit/>
          </a:bodyPr>
          <a:lstStyle/>
          <a:p>
            <a:pPr lvl="0" fontAlgn="base">
              <a:spcBef>
                <a:spcPct val="0"/>
              </a:spcBef>
              <a:spcAft>
                <a:spcPct val="0"/>
              </a:spcAft>
            </a:pPr>
            <a:r>
              <a:rPr lang="fr-FR" dirty="0" smtClean="0">
                <a:solidFill>
                  <a:schemeClr val="bg1"/>
                </a:solidFill>
                <a:latin typeface="Arial" pitchFamily="34" charset="0"/>
                <a:ea typeface="Times New Roman" pitchFamily="18" charset="0"/>
                <a:cs typeface="Arial" pitchFamily="34" charset="0"/>
              </a:rPr>
              <a:t>Estimation des temps de séjour</a:t>
            </a:r>
            <a:endParaRPr lang="fr-FR" dirty="0" smtClean="0">
              <a:latin typeface="Arial" pitchFamily="34" charset="0"/>
              <a:ea typeface="Times New Roman" pitchFamily="18" charset="0"/>
              <a:cs typeface="Arial" pitchFamily="34" charset="0"/>
            </a:endParaRPr>
          </a:p>
        </p:txBody>
      </p:sp>
      <p:sp>
        <p:nvSpPr>
          <p:cNvPr id="18" name="ZoneTexte 17"/>
          <p:cNvSpPr txBox="1"/>
          <p:nvPr/>
        </p:nvSpPr>
        <p:spPr>
          <a:xfrm>
            <a:off x="228600" y="5791200"/>
            <a:ext cx="8229600" cy="923330"/>
          </a:xfrm>
          <a:prstGeom prst="rect">
            <a:avLst/>
          </a:prstGeom>
          <a:solidFill>
            <a:schemeClr val="bg2">
              <a:lumMod val="20000"/>
              <a:lumOff val="80000"/>
            </a:schemeClr>
          </a:solidFill>
          <a:ln>
            <a:solidFill>
              <a:schemeClr val="bg1"/>
            </a:solidFill>
          </a:ln>
        </p:spPr>
        <p:txBody>
          <a:bodyPr wrap="square" rtlCol="0">
            <a:spAutoFit/>
          </a:bodyPr>
          <a:lstStyle/>
          <a:p>
            <a:r>
              <a:rPr lang="fr-FR" dirty="0" smtClean="0">
                <a:solidFill>
                  <a:schemeClr val="bg1"/>
                </a:solidFill>
              </a:rPr>
              <a:t>(+) </a:t>
            </a:r>
            <a:r>
              <a:rPr lang="fr-FR" dirty="0" smtClean="0">
                <a:solidFill>
                  <a:schemeClr val="bg1"/>
                </a:solidFill>
                <a:cs typeface="Calibri"/>
              </a:rPr>
              <a:t>Considération des zones situées entre les points de rejet et les zones de captage </a:t>
            </a:r>
          </a:p>
          <a:p>
            <a:r>
              <a:rPr lang="fr-FR" dirty="0" smtClean="0">
                <a:solidFill>
                  <a:schemeClr val="bg1"/>
                </a:solidFill>
                <a:cs typeface="Calibri"/>
              </a:rPr>
              <a:t>(+) </a:t>
            </a:r>
            <a:r>
              <a:rPr lang="fr-FR" dirty="0" smtClean="0">
                <a:solidFill>
                  <a:schemeClr val="bg1"/>
                </a:solidFill>
              </a:rPr>
              <a:t>Plus pragmatique : validation possible avec les données au captage</a:t>
            </a:r>
          </a:p>
          <a:p>
            <a:r>
              <a:rPr lang="fr-FR" dirty="0" smtClean="0">
                <a:solidFill>
                  <a:schemeClr val="bg1"/>
                </a:solidFill>
              </a:rPr>
              <a:t>(-)  Difficulté d’estimation des temps de séjour</a:t>
            </a:r>
            <a:endParaRPr lang="fr-FR" dirty="0">
              <a:solidFill>
                <a:schemeClr val="bg1"/>
              </a:solidFill>
            </a:endParaRPr>
          </a:p>
        </p:txBody>
      </p:sp>
      <p:sp>
        <p:nvSpPr>
          <p:cNvPr id="19" name="Rectangle 18"/>
          <p:cNvSpPr/>
          <p:nvPr/>
        </p:nvSpPr>
        <p:spPr>
          <a:xfrm>
            <a:off x="1196622" y="3699932"/>
            <a:ext cx="2590800" cy="26246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2590800" y="2286000"/>
            <a:ext cx="2667000" cy="369332"/>
          </a:xfrm>
          <a:prstGeom prst="rect">
            <a:avLst/>
          </a:prstGeom>
          <a:noFill/>
        </p:spPr>
        <p:txBody>
          <a:bodyPr wrap="square" rtlCol="0">
            <a:spAutoFit/>
          </a:bodyPr>
          <a:lstStyle/>
          <a:p>
            <a:r>
              <a:rPr lang="fr-FR" b="1" dirty="0" smtClean="0">
                <a:solidFill>
                  <a:srgbClr val="C00000"/>
                </a:solidFill>
              </a:rPr>
              <a:t>Vulnérabilité de l’aquifère</a:t>
            </a:r>
            <a:endParaRPr lang="fr-FR" b="1" dirty="0">
              <a:solidFill>
                <a:srgbClr val="C00000"/>
              </a:solidFill>
            </a:endParaRPr>
          </a:p>
        </p:txBody>
      </p:sp>
      <p:sp>
        <p:nvSpPr>
          <p:cNvPr id="22" name="ZoneTexte 21"/>
          <p:cNvSpPr txBox="1"/>
          <p:nvPr/>
        </p:nvSpPr>
        <p:spPr>
          <a:xfrm>
            <a:off x="2590800" y="3124200"/>
            <a:ext cx="2057400" cy="369332"/>
          </a:xfrm>
          <a:prstGeom prst="rect">
            <a:avLst/>
          </a:prstGeom>
          <a:noFill/>
        </p:spPr>
        <p:txBody>
          <a:bodyPr wrap="square" rtlCol="0">
            <a:spAutoFit/>
          </a:bodyPr>
          <a:lstStyle/>
          <a:p>
            <a:r>
              <a:rPr lang="fr-FR" b="1" dirty="0" smtClean="0">
                <a:solidFill>
                  <a:srgbClr val="C00000"/>
                </a:solidFill>
              </a:rPr>
              <a:t>Ecoulement vertical</a:t>
            </a:r>
            <a:endParaRPr lang="fr-FR" b="1" dirty="0">
              <a:solidFill>
                <a:srgbClr val="C00000"/>
              </a:solidFill>
            </a:endParaRPr>
          </a:p>
        </p:txBody>
      </p:sp>
      <p:sp>
        <p:nvSpPr>
          <p:cNvPr id="23" name="ZoneTexte 22"/>
          <p:cNvSpPr txBox="1"/>
          <p:nvPr/>
        </p:nvSpPr>
        <p:spPr>
          <a:xfrm>
            <a:off x="4495800" y="3962400"/>
            <a:ext cx="2667000" cy="369332"/>
          </a:xfrm>
          <a:prstGeom prst="rect">
            <a:avLst/>
          </a:prstGeom>
          <a:noFill/>
        </p:spPr>
        <p:txBody>
          <a:bodyPr wrap="square" rtlCol="0">
            <a:spAutoFit/>
          </a:bodyPr>
          <a:lstStyle/>
          <a:p>
            <a:r>
              <a:rPr lang="fr-FR" b="1" dirty="0" smtClean="0">
                <a:solidFill>
                  <a:srgbClr val="C00000"/>
                </a:solidFill>
              </a:rPr>
              <a:t>Vulnérabilité au captage</a:t>
            </a:r>
            <a:endParaRPr lang="fr-FR" b="1" dirty="0">
              <a:solidFill>
                <a:srgbClr val="C00000"/>
              </a:solidFill>
            </a:endParaRPr>
          </a:p>
        </p:txBody>
      </p:sp>
      <p:sp>
        <p:nvSpPr>
          <p:cNvPr id="24" name="Rectangle 23"/>
          <p:cNvSpPr/>
          <p:nvPr/>
        </p:nvSpPr>
        <p:spPr>
          <a:xfrm>
            <a:off x="6324600" y="2895600"/>
            <a:ext cx="2133600" cy="2286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4572000" y="4724400"/>
            <a:ext cx="2438400" cy="369332"/>
          </a:xfrm>
          <a:prstGeom prst="rect">
            <a:avLst/>
          </a:prstGeom>
          <a:noFill/>
        </p:spPr>
        <p:txBody>
          <a:bodyPr wrap="square" rtlCol="0">
            <a:spAutoFit/>
          </a:bodyPr>
          <a:lstStyle/>
          <a:p>
            <a:r>
              <a:rPr lang="fr-FR" b="1" dirty="0" smtClean="0">
                <a:solidFill>
                  <a:srgbClr val="C00000"/>
                </a:solidFill>
              </a:rPr>
              <a:t>Ecoulement horizontal</a:t>
            </a:r>
            <a:endParaRPr lang="fr-FR" b="1" dirty="0">
              <a:solidFill>
                <a:srgbClr val="C00000"/>
              </a:solidFill>
            </a:endParaRPr>
          </a:p>
        </p:txBody>
      </p:sp>
      <p:sp>
        <p:nvSpPr>
          <p:cNvPr id="21" name="Rectangle 20"/>
          <p:cNvSpPr/>
          <p:nvPr/>
        </p:nvSpPr>
        <p:spPr>
          <a:xfrm>
            <a:off x="6934200" y="1600200"/>
            <a:ext cx="1066800" cy="53340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C00000"/>
                </a:solidFill>
              </a:rPr>
              <a:t>Cible : Captage</a:t>
            </a:r>
            <a:endParaRPr lang="fr-FR" b="1" dirty="0">
              <a:solidFill>
                <a:srgbClr val="C00000"/>
              </a:solidFill>
            </a:endParaRPr>
          </a:p>
        </p:txBody>
      </p:sp>
      <p:grpSp>
        <p:nvGrpSpPr>
          <p:cNvPr id="33" name="Groupe 32"/>
          <p:cNvGrpSpPr/>
          <p:nvPr/>
        </p:nvGrpSpPr>
        <p:grpSpPr>
          <a:xfrm>
            <a:off x="203199" y="152400"/>
            <a:ext cx="8709026" cy="276999"/>
            <a:chOff x="304800" y="152400"/>
            <a:chExt cx="8709026" cy="276999"/>
          </a:xfrm>
        </p:grpSpPr>
        <p:sp>
          <p:nvSpPr>
            <p:cNvPr id="34" name="ZoneTexte 33"/>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5" name="ZoneTexte 34"/>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36" name="ZoneTexte 35"/>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7" name="ZoneTexte 36"/>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38" name="ZoneTexte 37"/>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9" name="ZoneTexte 38"/>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
        <p:nvSpPr>
          <p:cNvPr id="40" name="Rectangle 39"/>
          <p:cNvSpPr/>
          <p:nvPr/>
        </p:nvSpPr>
        <p:spPr>
          <a:xfrm>
            <a:off x="3733800" y="1600200"/>
            <a:ext cx="1447800" cy="53340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rgbClr val="C00000"/>
                </a:solidFill>
              </a:rPr>
              <a:t>Source </a:t>
            </a:r>
          </a:p>
          <a:p>
            <a:pPr algn="ctr">
              <a:spcAft>
                <a:spcPts val="600"/>
              </a:spcAft>
            </a:pPr>
            <a:r>
              <a:rPr lang="fr-FR" b="1" dirty="0" smtClean="0">
                <a:solidFill>
                  <a:srgbClr val="C00000"/>
                </a:solidFill>
              </a:rPr>
              <a:t>Contaminant</a:t>
            </a:r>
            <a:endParaRPr lang="fr-FR" b="1" dirty="0">
              <a:solidFill>
                <a:srgbClr val="C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F686D29-9C21-420C-949E-57973560A3A7}" type="slidenum">
              <a:rPr lang="fr-FR" smtClean="0"/>
              <a:pPr/>
              <a:t>9</a:t>
            </a:fld>
            <a:endParaRPr lang="fr-FR"/>
          </a:p>
        </p:txBody>
      </p:sp>
      <p:grpSp>
        <p:nvGrpSpPr>
          <p:cNvPr id="2" name="Groupe 32"/>
          <p:cNvGrpSpPr/>
          <p:nvPr/>
        </p:nvGrpSpPr>
        <p:grpSpPr>
          <a:xfrm>
            <a:off x="203199" y="152400"/>
            <a:ext cx="8709026" cy="276999"/>
            <a:chOff x="304800" y="152400"/>
            <a:chExt cx="8709026" cy="276999"/>
          </a:xfrm>
        </p:grpSpPr>
        <p:sp>
          <p:nvSpPr>
            <p:cNvPr id="34" name="ZoneTexte 33"/>
            <p:cNvSpPr txBox="1"/>
            <p:nvPr/>
          </p:nvSpPr>
          <p:spPr>
            <a:xfrm>
              <a:off x="2542466" y="152400"/>
              <a:ext cx="11430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3. Site d’étude</a:t>
              </a:r>
              <a:endParaRPr lang="fr-FR" sz="1200" b="1" dirty="0">
                <a:solidFill>
                  <a:schemeClr val="bg1"/>
                </a:solidFill>
              </a:endParaRPr>
            </a:p>
          </p:txBody>
        </p:sp>
        <p:sp>
          <p:nvSpPr>
            <p:cNvPr id="35" name="ZoneTexte 34"/>
            <p:cNvSpPr txBox="1"/>
            <p:nvPr/>
          </p:nvSpPr>
          <p:spPr>
            <a:xfrm>
              <a:off x="3685466" y="152400"/>
              <a:ext cx="1899712"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4. Implémentation &amp; Tests</a:t>
              </a:r>
              <a:endParaRPr lang="fr-FR" sz="1200" b="1" dirty="0">
                <a:solidFill>
                  <a:schemeClr val="bg1"/>
                </a:solidFill>
              </a:endParaRPr>
            </a:p>
          </p:txBody>
        </p:sp>
        <p:sp>
          <p:nvSpPr>
            <p:cNvPr id="36" name="ZoneTexte 35"/>
            <p:cNvSpPr txBox="1"/>
            <p:nvPr/>
          </p:nvSpPr>
          <p:spPr>
            <a:xfrm>
              <a:off x="6953958" y="152400"/>
              <a:ext cx="205986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6. Conclusions &amp; Perspectives</a:t>
              </a:r>
              <a:endParaRPr lang="fr-FR" sz="1200" b="1" dirty="0">
                <a:solidFill>
                  <a:schemeClr val="bg1"/>
                </a:solidFill>
              </a:endParaRPr>
            </a:p>
          </p:txBody>
        </p:sp>
        <p:sp>
          <p:nvSpPr>
            <p:cNvPr id="37" name="ZoneTexte 36"/>
            <p:cNvSpPr txBox="1"/>
            <p:nvPr/>
          </p:nvSpPr>
          <p:spPr>
            <a:xfrm>
              <a:off x="1244243" y="152400"/>
              <a:ext cx="1295400"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2. Méthodologie</a:t>
              </a:r>
              <a:endParaRPr lang="fr-FR" sz="1200" b="1" dirty="0">
                <a:solidFill>
                  <a:schemeClr val="bg1"/>
                </a:solidFill>
              </a:endParaRPr>
            </a:p>
          </p:txBody>
        </p:sp>
        <p:sp>
          <p:nvSpPr>
            <p:cNvPr id="38" name="ZoneTexte 37"/>
            <p:cNvSpPr txBox="1"/>
            <p:nvPr/>
          </p:nvSpPr>
          <p:spPr>
            <a:xfrm>
              <a:off x="5582358" y="152400"/>
              <a:ext cx="1376888" cy="276999"/>
            </a:xfrm>
            <a:prstGeom prst="rect">
              <a:avLst/>
            </a:prstGeom>
            <a:noFill/>
            <a:ln>
              <a:solidFill>
                <a:schemeClr val="bg1"/>
              </a:solidFill>
            </a:ln>
          </p:spPr>
          <p:txBody>
            <a:bodyPr wrap="square" rtlCol="0">
              <a:spAutoFit/>
            </a:bodyPr>
            <a:lstStyle/>
            <a:p>
              <a:pPr algn="ctr"/>
              <a:r>
                <a:rPr lang="fr-FR" sz="1200" b="1" dirty="0" smtClean="0">
                  <a:solidFill>
                    <a:schemeClr val="bg1"/>
                  </a:solidFill>
                </a:rPr>
                <a:t>5. Application DTS</a:t>
              </a:r>
              <a:endParaRPr lang="fr-FR" sz="1200" b="1" dirty="0">
                <a:solidFill>
                  <a:schemeClr val="bg1"/>
                </a:solidFill>
              </a:endParaRPr>
            </a:p>
          </p:txBody>
        </p:sp>
        <p:sp>
          <p:nvSpPr>
            <p:cNvPr id="39" name="ZoneTexte 38"/>
            <p:cNvSpPr txBox="1"/>
            <p:nvPr/>
          </p:nvSpPr>
          <p:spPr>
            <a:xfrm>
              <a:off x="304800" y="152400"/>
              <a:ext cx="935666" cy="276999"/>
            </a:xfrm>
            <a:prstGeom prst="rect">
              <a:avLst/>
            </a:prstGeom>
            <a:noFill/>
            <a:ln>
              <a:solidFill>
                <a:srgbClr val="C00000"/>
              </a:solidFill>
            </a:ln>
          </p:spPr>
          <p:txBody>
            <a:bodyPr wrap="square" rtlCol="0">
              <a:spAutoFit/>
            </a:bodyPr>
            <a:lstStyle/>
            <a:p>
              <a:r>
                <a:rPr lang="fr-FR" sz="1200" b="1" dirty="0" smtClean="0">
                  <a:solidFill>
                    <a:srgbClr val="C00000"/>
                  </a:solidFill>
                </a:rPr>
                <a:t>1. Contexte</a:t>
              </a:r>
              <a:endParaRPr lang="fr-FR" sz="1200" b="1" dirty="0">
                <a:solidFill>
                  <a:srgbClr val="C00000"/>
                </a:solidFill>
              </a:endParaRPr>
            </a:p>
          </p:txBody>
        </p:sp>
      </p:grpSp>
      <p:sp>
        <p:nvSpPr>
          <p:cNvPr id="26" name="ZoneTexte 6"/>
          <p:cNvSpPr txBox="1">
            <a:spLocks noChangeArrowheads="1"/>
          </p:cNvSpPr>
          <p:nvPr/>
        </p:nvSpPr>
        <p:spPr bwMode="auto">
          <a:xfrm>
            <a:off x="0" y="533400"/>
            <a:ext cx="8991600" cy="400110"/>
          </a:xfrm>
          <a:prstGeom prst="rect">
            <a:avLst/>
          </a:prstGeom>
          <a:noFill/>
          <a:ln w="9525">
            <a:noFill/>
            <a:miter lim="800000"/>
            <a:headEnd/>
            <a:tailEnd/>
          </a:ln>
        </p:spPr>
        <p:txBody>
          <a:bodyPr wrap="square">
            <a:spAutoFit/>
          </a:bodyPr>
          <a:lstStyle/>
          <a:p>
            <a:pPr algn="just">
              <a:buFont typeface="Wingdings" pitchFamily="2" charset="2"/>
              <a:buChar char="Ø"/>
            </a:pPr>
            <a:r>
              <a:rPr lang="fr-FR" sz="2000" b="1" dirty="0" smtClean="0">
                <a:solidFill>
                  <a:schemeClr val="bg1"/>
                </a:solidFill>
              </a:rPr>
              <a:t> Estimation des temps de séjour des contaminants dans le sol</a:t>
            </a:r>
          </a:p>
        </p:txBody>
      </p:sp>
      <p:sp>
        <p:nvSpPr>
          <p:cNvPr id="27" name="Rectangle 1"/>
          <p:cNvSpPr>
            <a:spLocks noChangeArrowheads="1"/>
          </p:cNvSpPr>
          <p:nvPr/>
        </p:nvSpPr>
        <p:spPr bwMode="auto">
          <a:xfrm>
            <a:off x="152400" y="914400"/>
            <a:ext cx="4191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69863" lvl="0" fontAlgn="base">
              <a:spcBef>
                <a:spcPct val="0"/>
              </a:spcBef>
              <a:spcAft>
                <a:spcPct val="0"/>
              </a:spcAft>
            </a:pPr>
            <a:r>
              <a:rPr kumimoji="0" lang="fr-FR" b="0" i="0" u="sng" strike="noStrike" cap="none" normalizeH="0" baseline="0" dirty="0" smtClean="0">
                <a:ln>
                  <a:noFill/>
                </a:ln>
                <a:solidFill>
                  <a:schemeClr val="bg1"/>
                </a:solidFill>
                <a:effectLst/>
                <a:latin typeface="Arial" pitchFamily="34" charset="0"/>
                <a:ea typeface="Times New Roman" pitchFamily="18" charset="0"/>
                <a:cs typeface="Arial" pitchFamily="34" charset="0"/>
              </a:rPr>
              <a:t>Outils</a:t>
            </a:r>
            <a:r>
              <a:rPr kumimoji="0" lang="fr-FR" b="0" i="0" u="sng" strike="noStrike" cap="none" normalizeH="0" dirty="0" smtClean="0">
                <a:ln>
                  <a:noFill/>
                </a:ln>
                <a:solidFill>
                  <a:schemeClr val="bg1"/>
                </a:solidFill>
                <a:effectLst/>
                <a:latin typeface="Arial" pitchFamily="34" charset="0"/>
                <a:ea typeface="Times New Roman" pitchFamily="18" charset="0"/>
                <a:cs typeface="Arial" pitchFamily="34" charset="0"/>
              </a:rPr>
              <a:t> de modélisation: typologie</a:t>
            </a:r>
            <a:endParaRPr kumimoji="0" lang="fr-FR" b="0" i="0" u="sng"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p:txBody>
      </p:sp>
      <p:sp>
        <p:nvSpPr>
          <p:cNvPr id="67" name="Rectangle 1"/>
          <p:cNvSpPr>
            <a:spLocks noChangeArrowheads="1"/>
          </p:cNvSpPr>
          <p:nvPr/>
        </p:nvSpPr>
        <p:spPr bwMode="auto">
          <a:xfrm>
            <a:off x="381000" y="1462581"/>
            <a:ext cx="4343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69863" lvl="0" fontAlgn="base">
              <a:spcBef>
                <a:spcPct val="0"/>
              </a:spcBef>
              <a:spcAft>
                <a:spcPct val="0"/>
              </a:spcAft>
            </a:pPr>
            <a:r>
              <a:rPr kumimoji="0" lang="fr-FR" b="1" i="1" strike="noStrike" cap="none" normalizeH="0" baseline="0" dirty="0" smtClean="0">
                <a:ln>
                  <a:noFill/>
                </a:ln>
                <a:solidFill>
                  <a:schemeClr val="bg1"/>
                </a:solidFill>
                <a:effectLst/>
                <a:latin typeface="Arial" pitchFamily="34" charset="0"/>
                <a:ea typeface="Times New Roman" pitchFamily="18" charset="0"/>
                <a:cs typeface="Arial" pitchFamily="34" charset="0"/>
              </a:rPr>
              <a:t>Composantes du sol</a:t>
            </a:r>
            <a:r>
              <a:rPr kumimoji="0" lang="fr-FR" b="1" i="1" strike="noStrike" cap="none" normalizeH="0" dirty="0" smtClean="0">
                <a:ln>
                  <a:noFill/>
                </a:ln>
                <a:solidFill>
                  <a:schemeClr val="bg1"/>
                </a:solidFill>
                <a:effectLst/>
                <a:latin typeface="Arial" pitchFamily="34" charset="0"/>
                <a:ea typeface="Times New Roman" pitchFamily="18" charset="0"/>
                <a:cs typeface="Arial" pitchFamily="34" charset="0"/>
              </a:rPr>
              <a:t> et du sous-sol</a:t>
            </a:r>
            <a:endParaRPr kumimoji="0" lang="fr-FR" b="1" i="1"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p:txBody>
      </p:sp>
      <p:sp>
        <p:nvSpPr>
          <p:cNvPr id="68" name="Rectangle 1"/>
          <p:cNvSpPr>
            <a:spLocks noChangeArrowheads="1"/>
          </p:cNvSpPr>
          <p:nvPr/>
        </p:nvSpPr>
        <p:spPr bwMode="auto">
          <a:xfrm>
            <a:off x="5638800" y="1462581"/>
            <a:ext cx="33528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69863" lvl="0" fontAlgn="base">
              <a:spcBef>
                <a:spcPct val="0"/>
              </a:spcBef>
              <a:spcAft>
                <a:spcPct val="0"/>
              </a:spcAft>
            </a:pPr>
            <a:r>
              <a:rPr kumimoji="0" lang="fr-FR" b="1" i="1" strike="noStrike" cap="none" normalizeH="0" baseline="0" dirty="0" smtClean="0">
                <a:ln>
                  <a:noFill/>
                </a:ln>
                <a:solidFill>
                  <a:schemeClr val="bg1"/>
                </a:solidFill>
                <a:effectLst/>
                <a:latin typeface="Arial" pitchFamily="34" charset="0"/>
                <a:ea typeface="Times New Roman" pitchFamily="18" charset="0"/>
                <a:cs typeface="Arial" pitchFamily="34" charset="0"/>
              </a:rPr>
              <a:t>Modèles</a:t>
            </a:r>
            <a:r>
              <a:rPr kumimoji="0" lang="fr-FR" b="1" i="1" strike="noStrike" cap="none" normalizeH="0" dirty="0" smtClean="0">
                <a:ln>
                  <a:noFill/>
                </a:ln>
                <a:solidFill>
                  <a:schemeClr val="bg1"/>
                </a:solidFill>
                <a:effectLst/>
                <a:latin typeface="Arial" pitchFamily="34" charset="0"/>
                <a:ea typeface="Times New Roman" pitchFamily="18" charset="0"/>
                <a:cs typeface="Arial" pitchFamily="34" charset="0"/>
              </a:rPr>
              <a:t> de calcul des flux</a:t>
            </a:r>
            <a:endParaRPr kumimoji="0" lang="fr-FR" b="1" i="1" strike="noStrike" cap="none" normalizeH="0" baseline="0" dirty="0" smtClean="0">
              <a:ln>
                <a:noFill/>
              </a:ln>
              <a:solidFill>
                <a:schemeClr val="bg1"/>
              </a:solidFill>
              <a:effectLst/>
              <a:latin typeface="Arial" pitchFamily="34" charset="0"/>
              <a:ea typeface="Times New Roman" pitchFamily="18" charset="0"/>
              <a:cs typeface="Arial" pitchFamily="34" charset="0"/>
            </a:endParaRPr>
          </a:p>
        </p:txBody>
      </p:sp>
      <p:cxnSp>
        <p:nvCxnSpPr>
          <p:cNvPr id="89" name="Connecteur droit 88"/>
          <p:cNvCxnSpPr/>
          <p:nvPr/>
        </p:nvCxnSpPr>
        <p:spPr>
          <a:xfrm rot="5400000">
            <a:off x="3211555" y="3667961"/>
            <a:ext cx="4724400" cy="7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e 73"/>
          <p:cNvGrpSpPr/>
          <p:nvPr/>
        </p:nvGrpSpPr>
        <p:grpSpPr>
          <a:xfrm>
            <a:off x="415092" y="2216088"/>
            <a:ext cx="8219097" cy="3804282"/>
            <a:chOff x="113868" y="2216088"/>
            <a:chExt cx="8219097" cy="3804282"/>
          </a:xfrm>
        </p:grpSpPr>
        <p:grpSp>
          <p:nvGrpSpPr>
            <p:cNvPr id="5" name="Groupe 69"/>
            <p:cNvGrpSpPr/>
            <p:nvPr/>
          </p:nvGrpSpPr>
          <p:grpSpPr>
            <a:xfrm>
              <a:off x="113868" y="2216088"/>
              <a:ext cx="8219097" cy="3100110"/>
              <a:chOff x="113868" y="1796526"/>
              <a:chExt cx="8219097" cy="3100110"/>
            </a:xfrm>
          </p:grpSpPr>
          <p:sp>
            <p:nvSpPr>
              <p:cNvPr id="51" name="ZoneTexte 50"/>
              <p:cNvSpPr txBox="1"/>
              <p:nvPr/>
            </p:nvSpPr>
            <p:spPr>
              <a:xfrm>
                <a:off x="113868" y="4125558"/>
                <a:ext cx="1947108" cy="646331"/>
              </a:xfrm>
              <a:prstGeom prst="rect">
                <a:avLst/>
              </a:prstGeom>
              <a:noFill/>
              <a:ln>
                <a:solidFill>
                  <a:schemeClr val="bg1"/>
                </a:solidFill>
              </a:ln>
            </p:spPr>
            <p:txBody>
              <a:bodyPr wrap="square" rtlCol="0">
                <a:spAutoFit/>
              </a:bodyPr>
              <a:lstStyle/>
              <a:p>
                <a:pPr algn="ctr"/>
                <a:r>
                  <a:rPr lang="fr-FR" b="1" dirty="0" smtClean="0">
                    <a:solidFill>
                      <a:schemeClr val="bg1"/>
                    </a:solidFill>
                  </a:rPr>
                  <a:t>Zone Saturée </a:t>
                </a:r>
              </a:p>
              <a:p>
                <a:pPr algn="ctr"/>
                <a:r>
                  <a:rPr lang="fr-FR" b="1" dirty="0" smtClean="0">
                    <a:solidFill>
                      <a:schemeClr val="bg1"/>
                    </a:solidFill>
                  </a:rPr>
                  <a:t>(ZS)</a:t>
                </a:r>
              </a:p>
            </p:txBody>
          </p:sp>
          <p:pic>
            <p:nvPicPr>
              <p:cNvPr id="41" name="Picture 2" descr="D:\THESE_2013\PROD\REDACTION\REDAC CHAP THESE\REDAC_FINAL\Ppt_SOUTENANCE_THESE\Réservoir_Hydrog.jpg"/>
              <p:cNvPicPr>
                <a:picLocks noChangeAspect="1" noChangeArrowheads="1"/>
              </p:cNvPicPr>
              <p:nvPr/>
            </p:nvPicPr>
            <p:blipFill>
              <a:blip r:embed="rId2"/>
              <a:srcRect r="75840"/>
              <a:stretch>
                <a:fillRect/>
              </a:stretch>
            </p:blipFill>
            <p:spPr bwMode="auto">
              <a:xfrm rot="5400000">
                <a:off x="2273071" y="2796364"/>
                <a:ext cx="1169236" cy="1010436"/>
              </a:xfrm>
              <a:prstGeom prst="rect">
                <a:avLst/>
              </a:prstGeom>
              <a:noFill/>
            </p:spPr>
          </p:pic>
          <p:cxnSp>
            <p:nvCxnSpPr>
              <p:cNvPr id="43" name="Connecteur droit avec flèche 42"/>
              <p:cNvCxnSpPr/>
              <p:nvPr/>
            </p:nvCxnSpPr>
            <p:spPr>
              <a:xfrm rot="5400000">
                <a:off x="3544666" y="2877737"/>
                <a:ext cx="293331" cy="168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rot="5220000">
                <a:off x="2855502" y="3280312"/>
                <a:ext cx="1157872" cy="53908"/>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120380" y="2925192"/>
                <a:ext cx="1940595" cy="646331"/>
              </a:xfrm>
              <a:prstGeom prst="rect">
                <a:avLst/>
              </a:prstGeom>
              <a:noFill/>
              <a:ln>
                <a:solidFill>
                  <a:schemeClr val="bg1"/>
                </a:solidFill>
              </a:ln>
            </p:spPr>
            <p:txBody>
              <a:bodyPr wrap="square" rtlCol="0">
                <a:spAutoFit/>
              </a:bodyPr>
              <a:lstStyle/>
              <a:p>
                <a:pPr algn="ctr"/>
                <a:r>
                  <a:rPr lang="fr-FR" b="1" dirty="0" smtClean="0">
                    <a:solidFill>
                      <a:schemeClr val="bg1"/>
                    </a:solidFill>
                  </a:rPr>
                  <a:t>Zone Non Saturée </a:t>
                </a:r>
              </a:p>
              <a:p>
                <a:pPr algn="ctr"/>
                <a:r>
                  <a:rPr lang="fr-FR" b="1" dirty="0" smtClean="0">
                    <a:solidFill>
                      <a:schemeClr val="bg1"/>
                    </a:solidFill>
                  </a:rPr>
                  <a:t>(ZNS)</a:t>
                </a:r>
              </a:p>
            </p:txBody>
          </p:sp>
          <p:sp>
            <p:nvSpPr>
              <p:cNvPr id="46" name="ZoneTexte 45"/>
              <p:cNvSpPr txBox="1"/>
              <p:nvPr/>
            </p:nvSpPr>
            <p:spPr>
              <a:xfrm>
                <a:off x="3854181" y="2667000"/>
                <a:ext cx="533401" cy="369332"/>
              </a:xfrm>
              <a:prstGeom prst="rect">
                <a:avLst/>
              </a:prstGeom>
              <a:noFill/>
              <a:ln>
                <a:solidFill>
                  <a:schemeClr val="bg1"/>
                </a:solidFill>
              </a:ln>
            </p:spPr>
            <p:txBody>
              <a:bodyPr wrap="square" rtlCol="0">
                <a:spAutoFit/>
              </a:bodyPr>
              <a:lstStyle/>
              <a:p>
                <a:pPr algn="ctr"/>
                <a:r>
                  <a:rPr lang="fr-FR" b="1" dirty="0" smtClean="0">
                    <a:solidFill>
                      <a:schemeClr val="bg1"/>
                    </a:solidFill>
                  </a:rPr>
                  <a:t>Sol</a:t>
                </a:r>
                <a:endParaRPr lang="fr-FR" b="1" dirty="0">
                  <a:solidFill>
                    <a:schemeClr val="bg1"/>
                  </a:solidFill>
                </a:endParaRPr>
              </a:p>
            </p:txBody>
          </p:sp>
          <p:sp>
            <p:nvSpPr>
              <p:cNvPr id="47" name="Rectangle 46"/>
              <p:cNvSpPr/>
              <p:nvPr/>
            </p:nvSpPr>
            <p:spPr>
              <a:xfrm>
                <a:off x="2352471" y="2716964"/>
                <a:ext cx="1023759" cy="293331"/>
              </a:xfrm>
              <a:prstGeom prst="rect">
                <a:avLst/>
              </a:prstGeom>
              <a:solidFill>
                <a:srgbClr val="F0AD00">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 name="Connecteur droit avec flèche 47"/>
              <p:cNvCxnSpPr/>
              <p:nvPr/>
            </p:nvCxnSpPr>
            <p:spPr>
              <a:xfrm rot="16200000" flipH="1">
                <a:off x="2683878" y="3162641"/>
                <a:ext cx="304692"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rot="5400000">
                <a:off x="2596808" y="2451048"/>
                <a:ext cx="507998" cy="2925"/>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0" name="ZoneTexte 49"/>
              <p:cNvSpPr txBox="1"/>
              <p:nvPr/>
            </p:nvSpPr>
            <p:spPr>
              <a:xfrm>
                <a:off x="1949180" y="1796526"/>
                <a:ext cx="1905009" cy="400110"/>
              </a:xfrm>
              <a:prstGeom prst="rect">
                <a:avLst/>
              </a:prstGeom>
              <a:noFill/>
              <a:ln>
                <a:solidFill>
                  <a:schemeClr val="bg1"/>
                </a:solidFill>
              </a:ln>
            </p:spPr>
            <p:txBody>
              <a:bodyPr wrap="square" rtlCol="0">
                <a:spAutoFit/>
              </a:bodyPr>
              <a:lstStyle/>
              <a:p>
                <a:pPr algn="ctr"/>
                <a:r>
                  <a:rPr lang="fr-FR" sz="2000" dirty="0" smtClean="0">
                    <a:solidFill>
                      <a:schemeClr val="bg1"/>
                    </a:solidFill>
                  </a:rPr>
                  <a:t>Entrée flux</a:t>
                </a:r>
                <a:endParaRPr lang="fr-FR" sz="2000" i="1" baseline="-25000" dirty="0">
                  <a:solidFill>
                    <a:schemeClr val="bg1"/>
                  </a:solidFill>
                </a:endParaRPr>
              </a:p>
            </p:txBody>
          </p:sp>
          <p:cxnSp>
            <p:nvCxnSpPr>
              <p:cNvPr id="56" name="Connecteur droit 55"/>
              <p:cNvCxnSpPr/>
              <p:nvPr/>
            </p:nvCxnSpPr>
            <p:spPr>
              <a:xfrm>
                <a:off x="3690492" y="2873022"/>
                <a:ext cx="1524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2057400" y="3886200"/>
                <a:ext cx="304800" cy="158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rot="-780000">
                <a:off x="2209800" y="2993316"/>
                <a:ext cx="154248" cy="35455"/>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2059248" y="2709333"/>
                <a:ext cx="304800" cy="158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flipV="1">
                <a:off x="4387582" y="2843566"/>
                <a:ext cx="1352822" cy="8100"/>
              </a:xfrm>
              <a:prstGeom prst="straightConnector1">
                <a:avLst/>
              </a:prstGeom>
              <a:ln w="571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5742165" y="2644590"/>
                <a:ext cx="2590800" cy="369332"/>
              </a:xfrm>
              <a:prstGeom prst="rect">
                <a:avLst/>
              </a:prstGeom>
              <a:noFill/>
              <a:ln>
                <a:solidFill>
                  <a:schemeClr val="bg1"/>
                </a:solidFill>
              </a:ln>
            </p:spPr>
            <p:txBody>
              <a:bodyPr wrap="square" rtlCol="0">
                <a:spAutoFit/>
              </a:bodyPr>
              <a:lstStyle/>
              <a:p>
                <a:pPr algn="ctr"/>
                <a:r>
                  <a:rPr lang="fr-FR" dirty="0" smtClean="0">
                    <a:solidFill>
                      <a:schemeClr val="bg1"/>
                    </a:solidFill>
                  </a:rPr>
                  <a:t>Modèle agronomique</a:t>
                </a:r>
                <a:endParaRPr lang="fr-FR" i="1" baseline="-25000" dirty="0">
                  <a:solidFill>
                    <a:schemeClr val="bg1"/>
                  </a:solidFill>
                </a:endParaRPr>
              </a:p>
            </p:txBody>
          </p:sp>
          <p:sp>
            <p:nvSpPr>
              <p:cNvPr id="81" name="ZoneTexte 80"/>
              <p:cNvSpPr txBox="1"/>
              <p:nvPr/>
            </p:nvSpPr>
            <p:spPr>
              <a:xfrm>
                <a:off x="5726652" y="4191000"/>
                <a:ext cx="2590800" cy="369332"/>
              </a:xfrm>
              <a:prstGeom prst="rect">
                <a:avLst/>
              </a:prstGeom>
              <a:noFill/>
              <a:ln>
                <a:solidFill>
                  <a:schemeClr val="bg1"/>
                </a:solidFill>
              </a:ln>
            </p:spPr>
            <p:txBody>
              <a:bodyPr wrap="square" rtlCol="0">
                <a:spAutoFit/>
              </a:bodyPr>
              <a:lstStyle/>
              <a:p>
                <a:pPr algn="ctr"/>
                <a:r>
                  <a:rPr lang="fr-FR" dirty="0" smtClean="0">
                    <a:solidFill>
                      <a:schemeClr val="bg1"/>
                    </a:solidFill>
                  </a:rPr>
                  <a:t>Modèle zone saturée</a:t>
                </a:r>
                <a:endParaRPr lang="fr-FR" i="1" baseline="-25000" dirty="0">
                  <a:solidFill>
                    <a:schemeClr val="bg1"/>
                  </a:solidFill>
                </a:endParaRPr>
              </a:p>
            </p:txBody>
          </p:sp>
          <p:cxnSp>
            <p:nvCxnSpPr>
              <p:cNvPr id="82" name="Connecteur droit avec flèche 81"/>
              <p:cNvCxnSpPr>
                <a:endCxn id="93" idx="1"/>
              </p:cNvCxnSpPr>
              <p:nvPr/>
            </p:nvCxnSpPr>
            <p:spPr>
              <a:xfrm flipV="1">
                <a:off x="3429000" y="3426310"/>
                <a:ext cx="2313165" cy="2690"/>
              </a:xfrm>
              <a:prstGeom prst="straightConnector1">
                <a:avLst/>
              </a:prstGeom>
              <a:ln w="571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5" name="Connecteur droit avec flèche 84"/>
              <p:cNvCxnSpPr/>
              <p:nvPr/>
            </p:nvCxnSpPr>
            <p:spPr>
              <a:xfrm>
                <a:off x="4043994" y="4375674"/>
                <a:ext cx="1676400" cy="1588"/>
              </a:xfrm>
              <a:prstGeom prst="straightConnector1">
                <a:avLst/>
              </a:prstGeom>
              <a:ln w="571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3" name="ZoneTexte 92"/>
              <p:cNvSpPr txBox="1"/>
              <p:nvPr/>
            </p:nvSpPr>
            <p:spPr>
              <a:xfrm>
                <a:off x="5742165" y="3241644"/>
                <a:ext cx="2590800" cy="369332"/>
              </a:xfrm>
              <a:prstGeom prst="rect">
                <a:avLst/>
              </a:prstGeom>
              <a:noFill/>
              <a:ln>
                <a:solidFill>
                  <a:schemeClr val="bg1"/>
                </a:solidFill>
              </a:ln>
            </p:spPr>
            <p:txBody>
              <a:bodyPr wrap="square" rtlCol="0">
                <a:spAutoFit/>
              </a:bodyPr>
              <a:lstStyle/>
              <a:p>
                <a:pPr algn="ctr"/>
                <a:r>
                  <a:rPr lang="fr-FR" dirty="0" smtClean="0">
                    <a:solidFill>
                      <a:schemeClr val="bg1"/>
                    </a:solidFill>
                  </a:rPr>
                  <a:t>Modèle zone non saturée</a:t>
                </a:r>
                <a:endParaRPr lang="fr-FR" i="1" baseline="-25000" dirty="0">
                  <a:solidFill>
                    <a:schemeClr val="bg1"/>
                  </a:solidFill>
                </a:endParaRPr>
              </a:p>
            </p:txBody>
          </p:sp>
          <p:pic>
            <p:nvPicPr>
              <p:cNvPr id="52" name="Picture 2" descr="D:\THESE_2013\PROD\REDACTION\REDAC CHAP THESE\REDAC_FINAL\Ppt_SOUTENANCE_THESE\Réservoir_Hydrog.jpg"/>
              <p:cNvPicPr>
                <a:picLocks noChangeAspect="1" noChangeArrowheads="1"/>
              </p:cNvPicPr>
              <p:nvPr/>
            </p:nvPicPr>
            <p:blipFill>
              <a:blip r:embed="rId2"/>
              <a:srcRect l="26316"/>
              <a:stretch>
                <a:fillRect/>
              </a:stretch>
            </p:blipFill>
            <p:spPr bwMode="auto">
              <a:xfrm>
                <a:off x="2362200" y="3886200"/>
                <a:ext cx="1706806" cy="1010436"/>
              </a:xfrm>
              <a:prstGeom prst="rect">
                <a:avLst/>
              </a:prstGeom>
              <a:noFill/>
            </p:spPr>
          </p:pic>
          <p:cxnSp>
            <p:nvCxnSpPr>
              <p:cNvPr id="42" name="Connecteur droit avec flèche 41"/>
              <p:cNvCxnSpPr/>
              <p:nvPr/>
            </p:nvCxnSpPr>
            <p:spPr>
              <a:xfrm rot="-420000">
                <a:off x="2897397" y="4374472"/>
                <a:ext cx="513651" cy="60900"/>
              </a:xfrm>
              <a:prstGeom prst="straightConnector1">
                <a:avLst/>
              </a:prstGeom>
              <a:ln w="762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71" name="ZoneTexte 70"/>
            <p:cNvSpPr txBox="1"/>
            <p:nvPr/>
          </p:nvSpPr>
          <p:spPr>
            <a:xfrm>
              <a:off x="4114800" y="5312484"/>
              <a:ext cx="1066799" cy="707886"/>
            </a:xfrm>
            <a:prstGeom prst="rect">
              <a:avLst/>
            </a:prstGeom>
            <a:noFill/>
            <a:ln>
              <a:solidFill>
                <a:schemeClr val="bg1"/>
              </a:solidFill>
            </a:ln>
          </p:spPr>
          <p:txBody>
            <a:bodyPr wrap="square" rtlCol="0">
              <a:spAutoFit/>
            </a:bodyPr>
            <a:lstStyle/>
            <a:p>
              <a:pPr algn="ctr"/>
              <a:r>
                <a:rPr lang="fr-FR" sz="2000" dirty="0" smtClean="0">
                  <a:solidFill>
                    <a:schemeClr val="bg1"/>
                  </a:solidFill>
                </a:rPr>
                <a:t>Sortie flux</a:t>
              </a:r>
              <a:endParaRPr lang="fr-FR" sz="2000" i="1" baseline="-25000" dirty="0">
                <a:solidFill>
                  <a:schemeClr val="bg1"/>
                </a:solidFill>
              </a:endParaRPr>
            </a:p>
          </p:txBody>
        </p:sp>
      </p:grpSp>
      <p:sp>
        <p:nvSpPr>
          <p:cNvPr id="49" name="Rectangle 48"/>
          <p:cNvSpPr/>
          <p:nvPr/>
        </p:nvSpPr>
        <p:spPr>
          <a:xfrm>
            <a:off x="5715000" y="3559884"/>
            <a:ext cx="3124200" cy="17741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a:off x="5638800" y="2895600"/>
            <a:ext cx="3276600" cy="2590800"/>
          </a:xfrm>
          <a:prstGeom prst="rect">
            <a:avLst/>
          </a:prstGeom>
          <a:noFill/>
          <a:ln w="38100">
            <a:solidFill>
              <a:srgbClr val="154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Urbai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70297</TotalTime>
  <Words>5576</Words>
  <Application>Microsoft Office PowerPoint</Application>
  <PresentationFormat>Affichage à l'écran (4:3)</PresentationFormat>
  <Paragraphs>965</Paragraphs>
  <Slides>42</Slides>
  <Notes>35</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42</vt:i4>
      </vt:variant>
    </vt:vector>
  </HeadingPairs>
  <TitlesOfParts>
    <vt:vector size="44" baseType="lpstr">
      <vt:lpstr>Thème Office</vt:lpstr>
      <vt:lpstr>Équation</vt:lpstr>
      <vt:lpstr>Vulnérabilité spécifique des forages  vis-à-vis des phytosanitaires Modélisation analytique  application au Val d’Orléans</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vector>
  </TitlesOfParts>
  <Company>CNRS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Soutenance de thèse:  Vulnérabilité spécifique des forages vis-à-vis des phytosanitaires Modélisation analytique et application au Val d’Orléans</dc:title>
  <dc:creator>mdedewanou</dc:creator>
  <cp:lastModifiedBy>mdedewanou</cp:lastModifiedBy>
  <cp:revision>1660</cp:revision>
  <dcterms:created xsi:type="dcterms:W3CDTF">2014-04-28T13:21:54Z</dcterms:created>
  <dcterms:modified xsi:type="dcterms:W3CDTF">2014-07-04T13:32:40Z</dcterms:modified>
</cp:coreProperties>
</file>